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3.xml" ContentType="application/vnd.openxmlformats-officedocument.theme+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0.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11.xml" ContentType="application/vnd.openxmlformats-officedocument.presentationml.tags+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44"/>
  </p:notesMasterIdLst>
  <p:sldIdLst>
    <p:sldId id="316" r:id="rId3"/>
    <p:sldId id="362" r:id="rId4"/>
    <p:sldId id="259" r:id="rId5"/>
    <p:sldId id="324" r:id="rId6"/>
    <p:sldId id="326" r:id="rId7"/>
    <p:sldId id="317" r:id="rId8"/>
    <p:sldId id="264" r:id="rId9"/>
    <p:sldId id="265" r:id="rId10"/>
    <p:sldId id="266" r:id="rId11"/>
    <p:sldId id="327" r:id="rId12"/>
    <p:sldId id="328" r:id="rId13"/>
    <p:sldId id="329" r:id="rId14"/>
    <p:sldId id="361" r:id="rId15"/>
    <p:sldId id="319" r:id="rId16"/>
    <p:sldId id="273" r:id="rId17"/>
    <p:sldId id="285" r:id="rId18"/>
    <p:sldId id="330" r:id="rId19"/>
    <p:sldId id="318" r:id="rId20"/>
    <p:sldId id="331" r:id="rId21"/>
    <p:sldId id="332" r:id="rId22"/>
    <p:sldId id="334" r:id="rId23"/>
    <p:sldId id="333" r:id="rId24"/>
    <p:sldId id="282" r:id="rId25"/>
    <p:sldId id="320" r:id="rId26"/>
    <p:sldId id="344" r:id="rId27"/>
    <p:sldId id="346" r:id="rId28"/>
    <p:sldId id="272" r:id="rId29"/>
    <p:sldId id="336" r:id="rId30"/>
    <p:sldId id="337" r:id="rId31"/>
    <p:sldId id="321" r:id="rId32"/>
    <p:sldId id="284" r:id="rId33"/>
    <p:sldId id="335" r:id="rId34"/>
    <p:sldId id="364" r:id="rId35"/>
    <p:sldId id="365" r:id="rId36"/>
    <p:sldId id="366" r:id="rId37"/>
    <p:sldId id="373" r:id="rId38"/>
    <p:sldId id="371" r:id="rId39"/>
    <p:sldId id="367" r:id="rId40"/>
    <p:sldId id="370" r:id="rId41"/>
    <p:sldId id="338" r:id="rId42"/>
    <p:sldId id="372" r:id="rId43"/>
  </p:sldIdLst>
  <p:sldSz cx="12192000" cy="6858000"/>
  <p:notesSz cx="6858000" cy="9144000"/>
  <p:custDataLst>
    <p:tags r:id="rId4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5FAE"/>
    <a:srgbClr val="F3F9FD"/>
    <a:srgbClr val="B0DCEA"/>
    <a:srgbClr val="17375E"/>
    <a:srgbClr val="D1E2F7"/>
    <a:srgbClr val="D60000"/>
    <a:srgbClr val="5C99E2"/>
    <a:srgbClr val="A6C7F0"/>
    <a:srgbClr val="498DDF"/>
    <a:srgbClr val="ADCC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41" autoAdjust="0"/>
    <p:restoredTop sz="85495" autoAdjust="0"/>
  </p:normalViewPr>
  <p:slideViewPr>
    <p:cSldViewPr snapToGrid="0">
      <p:cViewPr varScale="1">
        <p:scale>
          <a:sx n="56" d="100"/>
          <a:sy n="56" d="100"/>
        </p:scale>
        <p:origin x="1052"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en-US" altLang="zh-CN" sz="1800"/>
              <a:t>1938-1948 </a:t>
            </a:r>
            <a:r>
              <a:rPr lang="zh-CN" altLang="en-US" sz="1800"/>
              <a:t>男女学生人数变化</a:t>
            </a:r>
          </a:p>
        </c:rich>
      </c:tx>
      <c:overlay val="0"/>
      <c:spPr>
        <a:noFill/>
        <a:ln>
          <a:noFill/>
        </a:ln>
        <a:effectLst/>
      </c:spPr>
      <c:txPr>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1938</c:v>
                </c:pt>
              </c:strCache>
            </c:strRef>
          </c:tx>
          <c:spPr>
            <a:solidFill>
              <a:schemeClr val="accent1"/>
            </a:solidFill>
            <a:ln>
              <a:noFill/>
            </a:ln>
            <a:effectLst/>
          </c:spPr>
          <c:invertIfNegative val="0"/>
          <c:cat>
            <c:strRef>
              <c:f>Sheet1!$A$2:$A$3</c:f>
              <c:strCache>
                <c:ptCount val="2"/>
                <c:pt idx="0">
                  <c:v>女学生人数</c:v>
                </c:pt>
                <c:pt idx="1">
                  <c:v>男学生人数</c:v>
                </c:pt>
              </c:strCache>
            </c:strRef>
          </c:cat>
          <c:val>
            <c:numRef>
              <c:f>Sheet1!$B$2:$B$3</c:f>
              <c:numCache>
                <c:formatCode>General</c:formatCode>
                <c:ptCount val="2"/>
                <c:pt idx="0">
                  <c:v>6000</c:v>
                </c:pt>
                <c:pt idx="1">
                  <c:v>29000</c:v>
                </c:pt>
              </c:numCache>
            </c:numRef>
          </c:val>
          <c:extLst>
            <c:ext xmlns:c16="http://schemas.microsoft.com/office/drawing/2014/chart" uri="{C3380CC4-5D6E-409C-BE32-E72D297353CC}">
              <c16:uniqueId val="{00000000-0846-4FBF-AFC3-288082754C14}"/>
            </c:ext>
          </c:extLst>
        </c:ser>
        <c:ser>
          <c:idx val="1"/>
          <c:order val="1"/>
          <c:tx>
            <c:strRef>
              <c:f>Sheet1!$C$1</c:f>
              <c:strCache>
                <c:ptCount val="1"/>
                <c:pt idx="0">
                  <c:v>1948</c:v>
                </c:pt>
              </c:strCache>
            </c:strRef>
          </c:tx>
          <c:spPr>
            <a:solidFill>
              <a:schemeClr val="accent2"/>
            </a:solidFill>
            <a:ln>
              <a:noFill/>
            </a:ln>
            <a:effectLst/>
          </c:spPr>
          <c:invertIfNegative val="0"/>
          <c:cat>
            <c:strRef>
              <c:f>Sheet1!$A$2:$A$3</c:f>
              <c:strCache>
                <c:ptCount val="2"/>
                <c:pt idx="0">
                  <c:v>女学生人数</c:v>
                </c:pt>
                <c:pt idx="1">
                  <c:v>男学生人数</c:v>
                </c:pt>
              </c:strCache>
            </c:strRef>
          </c:cat>
          <c:val>
            <c:numRef>
              <c:f>Sheet1!$C$2:$C$3</c:f>
              <c:numCache>
                <c:formatCode>General</c:formatCode>
                <c:ptCount val="2"/>
                <c:pt idx="0">
                  <c:v>24000</c:v>
                </c:pt>
                <c:pt idx="1">
                  <c:v>100000</c:v>
                </c:pt>
              </c:numCache>
            </c:numRef>
          </c:val>
          <c:extLst>
            <c:ext xmlns:c16="http://schemas.microsoft.com/office/drawing/2014/chart" uri="{C3380CC4-5D6E-409C-BE32-E72D297353CC}">
              <c16:uniqueId val="{00000001-0846-4FBF-AFC3-288082754C14}"/>
            </c:ext>
          </c:extLst>
        </c:ser>
        <c:dLbls>
          <c:showLegendKey val="0"/>
          <c:showVal val="0"/>
          <c:showCatName val="0"/>
          <c:showSerName val="0"/>
          <c:showPercent val="0"/>
          <c:showBubbleSize val="0"/>
        </c:dLbls>
        <c:gapWidth val="219"/>
        <c:overlap val="-27"/>
        <c:axId val="39899520"/>
        <c:axId val="39901056"/>
      </c:barChart>
      <c:catAx>
        <c:axId val="39899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500" b="0" i="0" u="none" strike="noStrike" kern="1200" baseline="0">
                <a:solidFill>
                  <a:schemeClr val="tx1">
                    <a:lumMod val="65000"/>
                    <a:lumOff val="35000"/>
                  </a:schemeClr>
                </a:solidFill>
                <a:latin typeface="+mn-lt"/>
                <a:ea typeface="+mn-ea"/>
                <a:cs typeface="+mn-cs"/>
              </a:defRPr>
            </a:pPr>
            <a:endParaRPr lang="zh-CN"/>
          </a:p>
        </c:txPr>
        <c:crossAx val="39901056"/>
        <c:crosses val="autoZero"/>
        <c:auto val="1"/>
        <c:lblAlgn val="ctr"/>
        <c:lblOffset val="100"/>
        <c:noMultiLvlLbl val="0"/>
      </c:catAx>
      <c:valAx>
        <c:axId val="399010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39899520"/>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lang="zh-CN" sz="1300" b="0" i="0" u="none" strike="noStrike" kern="1200" baseline="0">
                <a:solidFill>
                  <a:schemeClr val="tx1">
                    <a:lumMod val="65000"/>
                    <a:lumOff val="35000"/>
                  </a:schemeClr>
                </a:solidFill>
                <a:latin typeface="+mn-lt"/>
                <a:ea typeface="+mn-ea"/>
                <a:cs typeface="+mn-cs"/>
              </a:defRPr>
            </a:pPr>
            <a:endParaRPr lang="zh-CN"/>
          </a:p>
        </c:txPr>
      </c:legendEntry>
      <c:legendEntry>
        <c:idx val="1"/>
        <c:txPr>
          <a:bodyPr rot="0" spcFirstLastPara="1" vertOverflow="ellipsis" vert="horz" wrap="square" anchor="ctr" anchorCtr="1"/>
          <a:lstStyle/>
          <a:p>
            <a:pPr>
              <a:defRPr lang="zh-CN" sz="1300" b="0" i="0" u="none" strike="noStrike" kern="1200" baseline="0">
                <a:solidFill>
                  <a:schemeClr val="tx1">
                    <a:lumMod val="65000"/>
                    <a:lumOff val="35000"/>
                  </a:schemeClr>
                </a:solidFill>
                <a:latin typeface="+mn-lt"/>
                <a:ea typeface="+mn-ea"/>
                <a:cs typeface="+mn-cs"/>
              </a:defRPr>
            </a:pPr>
            <a:endParaRPr lang="zh-CN"/>
          </a:p>
        </c:txPr>
      </c:legendEntry>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7DB134-00CF-49E5-847E-59510E2B9332}" type="datetimeFigureOut">
              <a:rPr lang="zh-CN" altLang="en-US" smtClean="0"/>
              <a:t>2022/4/11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579763-EA5B-4600-88D6-44F75B8AE414}" type="slidenum">
              <a:rPr lang="zh-CN" altLang="en-US" smtClean="0"/>
              <a:t>‹#›</a:t>
            </a:fld>
            <a:endParaRPr lang="zh-CN" altLang="en-US"/>
          </a:p>
        </p:txBody>
      </p:sp>
    </p:spTree>
    <p:extLst>
      <p:ext uri="{BB962C8B-B14F-4D97-AF65-F5344CB8AC3E}">
        <p14:creationId xmlns:p14="http://schemas.microsoft.com/office/powerpoint/2010/main" val="3714323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579763-EA5B-4600-88D6-44F75B8AE414}"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根据图</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2</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，近</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80%</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的全科教授表示他们的最高学位来自国外，而</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40%</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的副教授和</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13%</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的讲师来自国外。总体而言，</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40%</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的</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CUED</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正式教授在美国接受教育，而在中国学习的比例为</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20%</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，在日本、法国、英国和德国分别学习的比例为</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10%</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a:t>
            </a:r>
          </a:p>
          <a:p>
            <a:endParaRPr lang="zh-CN" altLang="en-US" dirty="0"/>
          </a:p>
        </p:txBody>
      </p:sp>
      <p:sp>
        <p:nvSpPr>
          <p:cNvPr id="4" name="灯片编号占位符 3"/>
          <p:cNvSpPr>
            <a:spLocks noGrp="1"/>
          </p:cNvSpPr>
          <p:nvPr>
            <p:ph type="sldNum" sz="quarter" idx="5"/>
          </p:nvPr>
        </p:nvSpPr>
        <p:spPr/>
        <p:txBody>
          <a:bodyPr/>
          <a:lstStyle/>
          <a:p>
            <a:fld id="{CB579763-EA5B-4600-88D6-44F75B8AE414}"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图</a:t>
            </a:r>
            <a:r>
              <a:rPr lang="en-US" altLang="zh-CN" dirty="0"/>
              <a:t>3</a:t>
            </a:r>
            <a:r>
              <a:rPr lang="zh-CN" altLang="en-US" dirty="0"/>
              <a:t>显示了</a:t>
            </a:r>
            <a:r>
              <a:rPr lang="en-US" altLang="zh-CN" dirty="0"/>
              <a:t>1941</a:t>
            </a:r>
            <a:r>
              <a:rPr lang="zh-CN" altLang="en-US" dirty="0"/>
              <a:t>年、</a:t>
            </a:r>
            <a:r>
              <a:rPr lang="en-US" altLang="zh-CN" dirty="0"/>
              <a:t>1944</a:t>
            </a:r>
            <a:r>
              <a:rPr lang="zh-CN" altLang="en-US" dirty="0"/>
              <a:t>年和</a:t>
            </a:r>
            <a:r>
              <a:rPr lang="en-US" altLang="zh-CN" dirty="0"/>
              <a:t>1950</a:t>
            </a:r>
            <a:r>
              <a:rPr lang="zh-CN" altLang="en-US" dirty="0"/>
              <a:t>年七所顶尖国立大学的外籍教师比例。五所大学的外籍教师比例明显较高：西南联大</a:t>
            </a:r>
            <a:r>
              <a:rPr lang="en-US" altLang="zh-CN" dirty="0"/>
              <a:t>(93%)</a:t>
            </a:r>
            <a:r>
              <a:rPr lang="zh-CN" altLang="en-US" dirty="0"/>
              <a:t>、金陵大学</a:t>
            </a:r>
            <a:r>
              <a:rPr lang="en-US" altLang="zh-CN" dirty="0"/>
              <a:t>(91%)</a:t>
            </a:r>
            <a:r>
              <a:rPr lang="zh-CN" altLang="en-US" dirty="0"/>
              <a:t>、国立中央大学</a:t>
            </a:r>
            <a:r>
              <a:rPr lang="en-US" altLang="zh-CN" dirty="0"/>
              <a:t>(89%)</a:t>
            </a:r>
            <a:r>
              <a:rPr lang="zh-CN" altLang="en-US" dirty="0"/>
              <a:t>、中山大学</a:t>
            </a:r>
            <a:r>
              <a:rPr lang="en-US" altLang="zh-CN" dirty="0"/>
              <a:t>(88%)</a:t>
            </a:r>
            <a:r>
              <a:rPr lang="zh-CN" altLang="en-US" dirty="0"/>
              <a:t>和浙江大学</a:t>
            </a:r>
            <a:r>
              <a:rPr lang="en-US" altLang="zh-CN" dirty="0"/>
              <a:t>(80%)</a:t>
            </a:r>
            <a:r>
              <a:rPr lang="zh-CN" altLang="en-US" dirty="0"/>
              <a:t>。只有两所大学</a:t>
            </a:r>
            <a:r>
              <a:rPr lang="en-US" altLang="zh-CN" dirty="0"/>
              <a:t>——</a:t>
            </a:r>
            <a:r>
              <a:rPr lang="zh-CN" altLang="en-US" dirty="0"/>
              <a:t>交通大学</a:t>
            </a:r>
            <a:r>
              <a:rPr lang="en-US" altLang="zh-CN" dirty="0"/>
              <a:t>(75%)</a:t>
            </a:r>
            <a:r>
              <a:rPr lang="zh-CN" altLang="en-US" dirty="0"/>
              <a:t>和复旦大学</a:t>
            </a:r>
            <a:r>
              <a:rPr lang="en-US" altLang="zh-CN" dirty="0"/>
              <a:t>(71%)</a:t>
            </a:r>
            <a:r>
              <a:rPr lang="zh-CN" altLang="en-US" dirty="0"/>
              <a:t>的比例接近全国平均水平，但数据仅来自</a:t>
            </a:r>
            <a:r>
              <a:rPr lang="en-US" altLang="zh-CN" dirty="0"/>
              <a:t>1950</a:t>
            </a:r>
            <a:r>
              <a:rPr lang="zh-CN" altLang="en-US" dirty="0"/>
              <a:t>年，反映了许多在</a:t>
            </a:r>
            <a:r>
              <a:rPr lang="en-US" altLang="zh-CN" dirty="0"/>
              <a:t>1940</a:t>
            </a:r>
            <a:r>
              <a:rPr lang="zh-CN" altLang="en-US" dirty="0"/>
              <a:t>年末接受外国培训的教师的移民情况。</a:t>
            </a:r>
          </a:p>
          <a:p>
            <a:endParaRPr lang="zh-CN" altLang="en-US" dirty="0"/>
          </a:p>
        </p:txBody>
      </p:sp>
      <p:sp>
        <p:nvSpPr>
          <p:cNvPr id="4" name="灯片编号占位符 3"/>
          <p:cNvSpPr>
            <a:spLocks noGrp="1"/>
          </p:cNvSpPr>
          <p:nvPr>
            <p:ph type="sldNum" sz="quarter" idx="5"/>
          </p:nvPr>
        </p:nvSpPr>
        <p:spPr/>
        <p:txBody>
          <a:bodyPr/>
          <a:lstStyle/>
          <a:p>
            <a:fld id="{CB579763-EA5B-4600-88D6-44F75B8AE414}"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1" dirty="0">
                <a:sym typeface="+mn-ea"/>
              </a:rPr>
              <a:t>关于学生</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For example, </a:t>
            </a:r>
            <a:r>
              <a:rPr lang="zh-CN" altLang="en-US"/>
              <a:t>钱学森</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accent3">
                    <a:lumMod val="75000"/>
                  </a:schemeClr>
                </a:solidFill>
                <a:latin typeface="等线 Light" panose="02010600030101010101" pitchFamily="2" charset="-122"/>
                <a:ea typeface="等线 Light" panose="02010600030101010101" pitchFamily="2" charset="-122"/>
              </a:rPr>
              <a:t>大学课程及录取标准的变化导致了中华民国大学生社会起源的重大转变。</a:t>
            </a:r>
            <a:endParaRPr lang="en-US" altLang="zh-TW" sz="1200" dirty="0">
              <a:solidFill>
                <a:schemeClr val="accent3">
                  <a:lumMod val="75000"/>
                </a:schemeClr>
              </a:solidFill>
              <a:latin typeface="等线 Light" panose="02010600030101010101" pitchFamily="2" charset="-122"/>
              <a:ea typeface="等线 Light" panose="02010600030101010101" pitchFamily="2" charset="-122"/>
            </a:endParaRPr>
          </a:p>
        </p:txBody>
      </p:sp>
      <p:sp>
        <p:nvSpPr>
          <p:cNvPr id="4" name="灯片编号占位符 3"/>
          <p:cNvSpPr>
            <a:spLocks noGrp="1"/>
          </p:cNvSpPr>
          <p:nvPr>
            <p:ph type="sldNum" sz="quarter" idx="10"/>
          </p:nvPr>
        </p:nvSpPr>
        <p:spPr/>
        <p:txBody>
          <a:bodyPr/>
          <a:lstStyle/>
          <a:p>
            <a:fld id="{CB579763-EA5B-4600-88D6-44F75B8AE414}"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579763-EA5B-4600-88D6-44F75B8AE414}"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579763-EA5B-4600-88D6-44F75B8AE414}"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根据图</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4</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，在</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20</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世纪第二季度的大量人口中，只有苏联、美国和法国（用三角形表示）的女性高等教育入学率一直较高。只有在苏联，比例的增长才比中国更快。中国国内高等教育女性毕业生的比例远远高于西班牙、日本和印度（用图</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4</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中的圆圈表示），在不同时期，与德国、</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1950</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年甚至英国等欧洲先进国家（用正方形表示）大致相当。梅亦琦（</a:t>
            </a:r>
            <a:r>
              <a:rPr kumimoji="0" lang="en-US" altLang="zh-CN" sz="1800" b="0" i="0" u="none" strike="noStrike" kern="1200" cap="none" spc="0" normalizeH="0" baseline="0" noProof="0" dirty="0" err="1">
                <a:ln>
                  <a:noFill/>
                </a:ln>
                <a:solidFill>
                  <a:prstClr val="black"/>
                </a:solidFill>
                <a:effectLst/>
                <a:uLnTx/>
                <a:uFillTx/>
                <a:latin typeface="Calibri" panose="020F0502020204030204"/>
                <a:ea typeface="等线" panose="02010600030101010101" pitchFamily="2" charset="-122"/>
                <a:cs typeface="+mn-cs"/>
              </a:rPr>
              <a:t>Yiqi</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Mei</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）的数据显示，在美国学习的中国学生中，超过</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20%</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是女性，</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CUSD-OS</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的数据显示，在日本学习的中国学生中，有</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10%</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是女性。</a:t>
            </a:r>
          </a:p>
          <a:p>
            <a:endParaRPr lang="zh-CN" altLang="en-US" dirty="0"/>
          </a:p>
        </p:txBody>
      </p:sp>
      <p:sp>
        <p:nvSpPr>
          <p:cNvPr id="4" name="灯片编号占位符 3"/>
          <p:cNvSpPr>
            <a:spLocks noGrp="1"/>
          </p:cNvSpPr>
          <p:nvPr>
            <p:ph type="sldNum" sz="quarter" idx="5"/>
          </p:nvPr>
        </p:nvSpPr>
        <p:spPr/>
        <p:txBody>
          <a:bodyPr/>
          <a:lstStyle/>
          <a:p>
            <a:fld id="{CB579763-EA5B-4600-88D6-44F75B8AE414}"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976A1B-A685-4D5E-9C01-99EEBD5C0C80}"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图</a:t>
            </a:r>
            <a:r>
              <a:rPr lang="en-US" altLang="zh-CN" dirty="0"/>
              <a:t>6</a:t>
            </a:r>
            <a:r>
              <a:rPr lang="zh-CN" altLang="en-US" dirty="0"/>
              <a:t>按学生专业对比了构成</a:t>
            </a:r>
            <a:r>
              <a:rPr lang="en-US" altLang="zh-CN" dirty="0"/>
              <a:t>CUSD-ROC</a:t>
            </a:r>
            <a:r>
              <a:rPr lang="zh-CN" altLang="en-US" dirty="0"/>
              <a:t>的</a:t>
            </a:r>
            <a:r>
              <a:rPr lang="en-US" altLang="zh-CN" dirty="0"/>
              <a:t>16146</a:t>
            </a:r>
            <a:r>
              <a:rPr lang="zh-CN" altLang="en-US" dirty="0"/>
              <a:t>名女生和</a:t>
            </a:r>
            <a:r>
              <a:rPr lang="en-US" altLang="zh-CN" dirty="0"/>
              <a:t>75170</a:t>
            </a:r>
            <a:r>
              <a:rPr lang="zh-CN" altLang="en-US" dirty="0"/>
              <a:t>名男生。</a:t>
            </a:r>
            <a:r>
              <a:rPr lang="en-US" altLang="zh-CN" dirty="0"/>
              <a:t>48</a:t>
            </a:r>
            <a:r>
              <a:rPr lang="zh-CN" altLang="en-US" dirty="0"/>
              <a:t>名工科学生占全国本科生总数的四分之一，而美国、英国和法国当时的工科学生仅占</a:t>
            </a:r>
            <a:r>
              <a:rPr lang="en-US" altLang="zh-CN" dirty="0"/>
              <a:t>5%</a:t>
            </a:r>
            <a:r>
              <a:rPr lang="zh-CN" altLang="en-US" dirty="0"/>
              <a:t>。</a:t>
            </a:r>
          </a:p>
          <a:p>
            <a:endParaRPr lang="zh-CN" altLang="en-US" dirty="0"/>
          </a:p>
        </p:txBody>
      </p:sp>
      <p:sp>
        <p:nvSpPr>
          <p:cNvPr id="4" name="灯片编号占位符 3"/>
          <p:cNvSpPr>
            <a:spLocks noGrp="1"/>
          </p:cNvSpPr>
          <p:nvPr>
            <p:ph type="sldNum" sz="quarter" idx="5"/>
          </p:nvPr>
        </p:nvSpPr>
        <p:spPr/>
        <p:txBody>
          <a:bodyPr/>
          <a:lstStyle/>
          <a:p>
            <a:fld id="{CB579763-EA5B-4600-88D6-44F75B8AE414}"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579763-EA5B-4600-88D6-44F75B8AE414}" type="slidenum">
              <a:rPr lang="zh-CN" altLang="en-US" smtClean="0"/>
              <a:t>2</a:t>
            </a:fld>
            <a:endParaRPr lang="zh-CN" altLang="en-US"/>
          </a:p>
        </p:txBody>
      </p:sp>
    </p:spTree>
    <p:extLst>
      <p:ext uri="{BB962C8B-B14F-4D97-AF65-F5344CB8AC3E}">
        <p14:creationId xmlns:p14="http://schemas.microsoft.com/office/powerpoint/2010/main" val="8716422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a:t>27%</a:t>
            </a:r>
            <a:r>
              <a:rPr lang="zh-CN" altLang="en-US" sz="1200" b="1" dirty="0"/>
              <a:t>的女教师从事科学，</a:t>
            </a:r>
            <a:r>
              <a:rPr lang="en-US" altLang="zh-CN" sz="1200" b="1" dirty="0"/>
              <a:t>14%</a:t>
            </a:r>
            <a:r>
              <a:rPr lang="zh-CN" altLang="en-US" sz="1200" b="1" dirty="0"/>
              <a:t>从事医学，</a:t>
            </a:r>
            <a:r>
              <a:rPr lang="en-US" altLang="zh-CN" sz="1200" b="1" dirty="0"/>
              <a:t>5%</a:t>
            </a:r>
            <a:r>
              <a:rPr lang="zh-CN" altLang="en-US" sz="1200" b="1" dirty="0"/>
              <a:t>从事农业，</a:t>
            </a:r>
            <a:r>
              <a:rPr lang="en-US" altLang="zh-CN" sz="1200" b="1" dirty="0"/>
              <a:t>3%</a:t>
            </a:r>
            <a:r>
              <a:rPr lang="zh-CN" altLang="en-US" sz="1200" b="1" dirty="0"/>
              <a:t>从事工程。相比之下，理学院的男教师比例为</a:t>
            </a:r>
            <a:r>
              <a:rPr lang="en-US" altLang="zh-CN" sz="1200" b="1" dirty="0"/>
              <a:t>20%</a:t>
            </a:r>
            <a:r>
              <a:rPr lang="zh-CN" altLang="en-US" sz="1200" b="1" dirty="0"/>
              <a:t>，医学为</a:t>
            </a:r>
            <a:r>
              <a:rPr lang="en-US" altLang="zh-CN" sz="1200" b="1" dirty="0"/>
              <a:t>11%</a:t>
            </a:r>
            <a:r>
              <a:rPr lang="zh-CN" altLang="en-US" sz="1200" b="1" dirty="0"/>
              <a:t>，农业为</a:t>
            </a:r>
            <a:r>
              <a:rPr lang="en-US" altLang="zh-CN" sz="1200" b="1" dirty="0"/>
              <a:t>10%</a:t>
            </a:r>
            <a:r>
              <a:rPr lang="zh-CN" altLang="en-US" sz="1200" b="1" dirty="0"/>
              <a:t>，工程为</a:t>
            </a:r>
            <a:r>
              <a:rPr lang="en-US" altLang="zh-CN" sz="1200" b="1" dirty="0"/>
              <a:t>14%</a:t>
            </a:r>
            <a:r>
              <a:rPr lang="zh-CN" altLang="en-US" sz="1200" b="1" dirty="0"/>
              <a:t>。</a:t>
            </a:r>
            <a:r>
              <a:rPr lang="en-US" altLang="zh-CN" sz="1200" b="1" dirty="0"/>
              <a:t>20</a:t>
            </a:r>
            <a:r>
              <a:rPr lang="zh-CN" altLang="en-US" sz="1200" b="1" dirty="0"/>
              <a:t>世纪上半叶，在发达国家其他地方的科学和工程学院，女性职位相对较少。</a:t>
            </a:r>
            <a:endParaRPr lang="zh-CN" altLang="en-US" dirty="0"/>
          </a:p>
        </p:txBody>
      </p:sp>
      <p:sp>
        <p:nvSpPr>
          <p:cNvPr id="4" name="灯片编号占位符 3"/>
          <p:cNvSpPr>
            <a:spLocks noGrp="1"/>
          </p:cNvSpPr>
          <p:nvPr>
            <p:ph type="sldNum" sz="quarter" idx="5"/>
          </p:nvPr>
        </p:nvSpPr>
        <p:spPr/>
        <p:txBody>
          <a:bodyPr/>
          <a:lstStyle/>
          <a:p>
            <a:fld id="{CB579763-EA5B-4600-88D6-44F75B8AE414}" type="slidenum">
              <a:rPr lang="zh-CN" altLang="en-US" smtClean="0"/>
              <a:t>22</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579763-EA5B-4600-88D6-44F75B8AE414}" type="slidenum">
              <a:rPr lang="zh-CN" altLang="en-US" smtClean="0"/>
              <a:t>23</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79763-EA5B-4600-88D6-44F75B8AE414}" type="slidenum">
              <a:rPr lang="zh-CN" altLang="en-US" smtClean="0"/>
              <a:t>24</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i="1" dirty="0"/>
              <a:t>李涛</a:t>
            </a:r>
            <a:r>
              <a:rPr lang="en-US" altLang="zh-CN" i="1" dirty="0"/>
              <a:t>.</a:t>
            </a:r>
            <a:r>
              <a:rPr lang="zh-CN" altLang="en-US" i="1" dirty="0"/>
              <a:t>民国时期国立大学数量及区域分布变迁</a:t>
            </a:r>
          </a:p>
        </p:txBody>
      </p:sp>
      <p:sp>
        <p:nvSpPr>
          <p:cNvPr id="4" name="灯片编号占位符 3"/>
          <p:cNvSpPr>
            <a:spLocks noGrp="1"/>
          </p:cNvSpPr>
          <p:nvPr>
            <p:ph type="sldNum" sz="quarter" idx="10"/>
          </p:nvPr>
        </p:nvSpPr>
        <p:spPr/>
        <p:txBody>
          <a:bodyPr/>
          <a:lstStyle/>
          <a:p>
            <a:fld id="{CB579763-EA5B-4600-88D6-44F75B8AE414}" type="slidenum">
              <a:rPr lang="zh-CN" altLang="en-US" smtClean="0"/>
              <a:t>25</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i="1" dirty="0"/>
              <a:t>李涛</a:t>
            </a:r>
            <a:r>
              <a:rPr lang="en-US" altLang="zh-CN" i="1" dirty="0"/>
              <a:t>.</a:t>
            </a:r>
            <a:r>
              <a:rPr lang="zh-CN" altLang="en-US" i="1"/>
              <a:t>民国时期国立大学数量及区域分布变迁</a:t>
            </a:r>
            <a:endParaRPr lang="zh-CN" altLang="en-US" i="1" dirty="0"/>
          </a:p>
        </p:txBody>
      </p:sp>
      <p:sp>
        <p:nvSpPr>
          <p:cNvPr id="4" name="灯片编号占位符 3"/>
          <p:cNvSpPr>
            <a:spLocks noGrp="1"/>
          </p:cNvSpPr>
          <p:nvPr>
            <p:ph type="sldNum" sz="quarter" idx="10"/>
          </p:nvPr>
        </p:nvSpPr>
        <p:spPr/>
        <p:txBody>
          <a:bodyPr/>
          <a:lstStyle/>
          <a:p>
            <a:fld id="{CB579763-EA5B-4600-88D6-44F75B8AE414}" type="slidenum">
              <a:rPr lang="zh-CN" altLang="en-US" smtClean="0"/>
              <a:t>26</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事实上，大部分民国大学生都只来自少数几个城市。 </a:t>
            </a:r>
            <a:endParaRPr lang="en-US" altLang="zh-CN" dirty="0"/>
          </a:p>
          <a:p>
            <a:r>
              <a:rPr kumimoji="0" lang="zh-CN" altLang="en-US" sz="14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panose="02010600030101010101" pitchFamily="2" charset="-122"/>
                <a:cs typeface="+mn-cs"/>
              </a:rPr>
              <a:t>根据</a:t>
            </a:r>
            <a:r>
              <a:rPr kumimoji="0" lang="en-US" altLang="zh-CN" sz="14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panose="02010600030101010101" pitchFamily="2" charset="-122"/>
                <a:cs typeface="+mn-cs"/>
              </a:rPr>
              <a:t>CGED-Q</a:t>
            </a:r>
            <a:r>
              <a:rPr kumimoji="0" lang="zh-CN" altLang="en-US" sz="14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panose="02010600030101010101" pitchFamily="2" charset="-122"/>
                <a:cs typeface="+mn-cs"/>
              </a:rPr>
              <a:t>的数据，</a:t>
            </a:r>
            <a:r>
              <a:rPr kumimoji="0" lang="en-US" altLang="zh-CN" sz="1400" b="0" i="0" u="none" strike="noStrike" kern="1200" cap="none" spc="0" normalizeH="0" baseline="0" noProof="0" dirty="0">
                <a:ln>
                  <a:noFill/>
                </a:ln>
                <a:solidFill>
                  <a:srgbClr val="D60000"/>
                </a:solidFill>
                <a:effectLst/>
                <a:uLnTx/>
                <a:uFillTx/>
                <a:latin typeface="Arial" panose="020B0604020202020204" pitchFamily="34" charset="0"/>
                <a:ea typeface="等线" panose="02010600030101010101" pitchFamily="2" charset="-122"/>
                <a:cs typeface="+mn-cs"/>
              </a:rPr>
              <a:t>30%</a:t>
            </a:r>
            <a:r>
              <a:rPr kumimoji="0" lang="zh-CN" altLang="en-US" sz="14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panose="02010600030101010101" pitchFamily="2" charset="-122"/>
                <a:cs typeface="+mn-cs"/>
              </a:rPr>
              <a:t>通过科举入仕的官员来自华北地区。这一比例在</a:t>
            </a:r>
            <a:r>
              <a:rPr kumimoji="0" lang="en-US" altLang="zh-CN" sz="14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panose="02010600030101010101" pitchFamily="2" charset="-122"/>
                <a:cs typeface="+mn-cs"/>
              </a:rPr>
              <a:t>CUSD-ROC</a:t>
            </a:r>
            <a:r>
              <a:rPr kumimoji="0" lang="zh-CN" altLang="en-US" sz="14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panose="02010600030101010101" pitchFamily="2" charset="-122"/>
                <a:cs typeface="+mn-cs"/>
              </a:rPr>
              <a:t>中下降了三分之二，仅为</a:t>
            </a:r>
            <a:r>
              <a:rPr kumimoji="0" lang="en-US" altLang="zh-CN" sz="1400" b="0" i="0" u="none" strike="noStrike" kern="1200" cap="none" spc="0" normalizeH="0" baseline="0" noProof="0" dirty="0">
                <a:ln>
                  <a:noFill/>
                </a:ln>
                <a:solidFill>
                  <a:srgbClr val="1E5FAE"/>
                </a:solidFill>
                <a:effectLst/>
                <a:uLnTx/>
                <a:uFillTx/>
                <a:latin typeface="Arial" panose="020B0604020202020204" pitchFamily="34" charset="0"/>
                <a:ea typeface="等线" panose="02010600030101010101" pitchFamily="2" charset="-122"/>
                <a:cs typeface="+mn-cs"/>
              </a:rPr>
              <a:t>10%</a:t>
            </a:r>
            <a:r>
              <a:rPr kumimoji="0" lang="zh-CN" altLang="en-US" sz="14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panose="02010600030101010101" pitchFamily="2" charset="-122"/>
                <a:cs typeface="+mn-cs"/>
              </a:rPr>
              <a:t>。相反，江南和珠江三角洲的士人在清王朝晚期仅占科举入第人数</a:t>
            </a:r>
            <a:r>
              <a:rPr kumimoji="0" lang="en-US" altLang="zh-CN" sz="14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panose="02010600030101010101" pitchFamily="2" charset="-122"/>
                <a:cs typeface="+mn-cs"/>
              </a:rPr>
              <a:t>(successful test candidates)</a:t>
            </a:r>
            <a:r>
              <a:rPr kumimoji="0" lang="zh-CN" altLang="en-US" sz="14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panose="02010600030101010101" pitchFamily="2" charset="-122"/>
                <a:cs typeface="+mn-cs"/>
              </a:rPr>
              <a:t>中的</a:t>
            </a:r>
            <a:r>
              <a:rPr kumimoji="0" lang="en-US" altLang="zh-CN" sz="1400" b="0" i="0" u="none" strike="noStrike" kern="1200" cap="none" spc="0" normalizeH="0" baseline="0" noProof="0" dirty="0">
                <a:ln>
                  <a:noFill/>
                </a:ln>
                <a:solidFill>
                  <a:srgbClr val="1E5FAE"/>
                </a:solidFill>
                <a:effectLst/>
                <a:uLnTx/>
                <a:uFillTx/>
                <a:latin typeface="Arial" panose="020B0604020202020204" pitchFamily="34" charset="0"/>
                <a:ea typeface="等线" panose="02010600030101010101" pitchFamily="2" charset="-122"/>
                <a:cs typeface="+mn-cs"/>
              </a:rPr>
              <a:t>24.4%</a:t>
            </a:r>
            <a:r>
              <a:rPr kumimoji="0" lang="zh-CN" altLang="en-US" sz="14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panose="02010600030101010101" pitchFamily="2" charset="-122"/>
                <a:cs typeface="+mn-cs"/>
              </a:rPr>
              <a:t>，而在民国时期则增长到</a:t>
            </a:r>
            <a:r>
              <a:rPr kumimoji="0" lang="en-US" altLang="zh-CN" sz="1400" b="0" i="0" u="none" strike="noStrike" kern="1200" cap="none" spc="0" normalizeH="0" baseline="0" noProof="0" dirty="0">
                <a:ln>
                  <a:noFill/>
                </a:ln>
                <a:solidFill>
                  <a:srgbClr val="D60000"/>
                </a:solidFill>
                <a:effectLst/>
                <a:uLnTx/>
                <a:uFillTx/>
                <a:latin typeface="Arial" panose="020B0604020202020204" pitchFamily="34" charset="0"/>
                <a:ea typeface="等线" panose="02010600030101010101" pitchFamily="2" charset="-122"/>
                <a:cs typeface="+mn-cs"/>
              </a:rPr>
              <a:t>58.4%</a:t>
            </a:r>
            <a:r>
              <a:rPr kumimoji="0" lang="zh-CN" altLang="en-US" sz="14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panose="02010600030101010101" pitchFamily="2" charset="-122"/>
                <a:cs typeface="+mn-cs"/>
              </a:rPr>
              <a:t>。</a:t>
            </a:r>
            <a:r>
              <a:rPr kumimoji="0" lang="en-US" altLang="zh-CN" sz="14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panose="02010600030101010101" pitchFamily="2" charset="-122"/>
                <a:cs typeface="+mn-cs"/>
              </a:rPr>
              <a:t>CUSD-ROC</a:t>
            </a:r>
            <a:r>
              <a:rPr kumimoji="0" lang="zh-CN" altLang="en-US" sz="14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panose="02010600030101010101" pitchFamily="2" charset="-122"/>
                <a:cs typeface="+mn-cs"/>
              </a:rPr>
              <a:t>数据显示，浙江学籍的学生比例从清王朝晚期的</a:t>
            </a:r>
            <a:r>
              <a:rPr kumimoji="0" lang="en-US" altLang="zh-CN" sz="1400" b="0" i="0" u="none" strike="noStrike" kern="1200" cap="none" spc="0" normalizeH="0" baseline="0" noProof="0" dirty="0">
                <a:ln>
                  <a:noFill/>
                </a:ln>
                <a:solidFill>
                  <a:srgbClr val="1E5FAE"/>
                </a:solidFill>
                <a:effectLst/>
                <a:uLnTx/>
                <a:uFillTx/>
                <a:latin typeface="Arial" panose="020B0604020202020204" pitchFamily="34" charset="0"/>
                <a:ea typeface="等线" panose="02010600030101010101" pitchFamily="2" charset="-122"/>
                <a:cs typeface="+mn-cs"/>
              </a:rPr>
              <a:t>10%</a:t>
            </a:r>
            <a:r>
              <a:rPr kumimoji="0" lang="zh-CN" altLang="en-US" sz="14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panose="02010600030101010101" pitchFamily="2" charset="-122"/>
                <a:cs typeface="+mn-cs"/>
              </a:rPr>
              <a:t>上升到民国时期的</a:t>
            </a:r>
            <a:r>
              <a:rPr kumimoji="0" lang="en-US" altLang="zh-CN" sz="1400" b="0" i="0" u="none" strike="noStrike" kern="1200" cap="none" spc="0" normalizeH="0" baseline="0" noProof="0" dirty="0">
                <a:ln>
                  <a:noFill/>
                </a:ln>
                <a:solidFill>
                  <a:srgbClr val="D60000"/>
                </a:solidFill>
                <a:effectLst/>
                <a:uLnTx/>
                <a:uFillTx/>
                <a:latin typeface="Arial" panose="020B0604020202020204" pitchFamily="34" charset="0"/>
                <a:ea typeface="等线" panose="02010600030101010101" pitchFamily="2" charset="-122"/>
                <a:cs typeface="+mn-cs"/>
              </a:rPr>
              <a:t>18%</a:t>
            </a:r>
            <a:r>
              <a:rPr kumimoji="0" lang="zh-CN" altLang="en-US" sz="14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panose="02010600030101010101" pitchFamily="2" charset="-122"/>
                <a:cs typeface="+mn-cs"/>
              </a:rPr>
              <a:t>，包括南京、上海在内的江苏学生比例从</a:t>
            </a:r>
            <a:r>
              <a:rPr kumimoji="0" lang="en-US" altLang="zh-CN" sz="1400" b="0" i="0" u="none" strike="noStrike" kern="1200" cap="none" spc="0" normalizeH="0" baseline="0" noProof="0" dirty="0">
                <a:ln>
                  <a:noFill/>
                </a:ln>
                <a:solidFill>
                  <a:srgbClr val="1E5FAE"/>
                </a:solidFill>
                <a:effectLst/>
                <a:uLnTx/>
                <a:uFillTx/>
                <a:latin typeface="Arial" panose="020B0604020202020204" pitchFamily="34" charset="0"/>
                <a:ea typeface="等线" panose="02010600030101010101" pitchFamily="2" charset="-122"/>
                <a:cs typeface="+mn-cs"/>
              </a:rPr>
              <a:t>7.8%</a:t>
            </a:r>
            <a:r>
              <a:rPr kumimoji="0" lang="zh-CN" altLang="en-US" sz="14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panose="02010600030101010101" pitchFamily="2" charset="-122"/>
                <a:cs typeface="+mn-cs"/>
              </a:rPr>
              <a:t>上升到</a:t>
            </a:r>
            <a:r>
              <a:rPr kumimoji="0" lang="en-US" altLang="zh-CN" sz="1400" b="0" i="0" u="none" strike="noStrike" kern="1200" cap="none" spc="0" normalizeH="0" baseline="0" noProof="0" dirty="0">
                <a:ln>
                  <a:noFill/>
                </a:ln>
                <a:solidFill>
                  <a:srgbClr val="D60000"/>
                </a:solidFill>
                <a:effectLst/>
                <a:uLnTx/>
                <a:uFillTx/>
                <a:latin typeface="Arial" panose="020B0604020202020204" pitchFamily="34" charset="0"/>
                <a:ea typeface="等线" panose="02010600030101010101" pitchFamily="2" charset="-122"/>
                <a:cs typeface="+mn-cs"/>
              </a:rPr>
              <a:t>21%</a:t>
            </a:r>
            <a:r>
              <a:rPr kumimoji="0" lang="zh-CN" altLang="en-US" sz="14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panose="02010600030101010101" pitchFamily="2" charset="-122"/>
                <a:cs typeface="+mn-cs"/>
              </a:rPr>
              <a:t>，包括广州在内的广东学生比例从</a:t>
            </a:r>
            <a:r>
              <a:rPr kumimoji="0" lang="en-US" altLang="zh-CN" sz="1400" b="0" i="0" u="none" strike="noStrike" kern="1200" cap="none" spc="0" normalizeH="0" baseline="0" noProof="0" dirty="0">
                <a:ln>
                  <a:noFill/>
                </a:ln>
                <a:solidFill>
                  <a:srgbClr val="1E5FAE"/>
                </a:solidFill>
                <a:effectLst/>
                <a:uLnTx/>
                <a:uFillTx/>
                <a:latin typeface="Arial" panose="020B0604020202020204" pitchFamily="34" charset="0"/>
                <a:ea typeface="等线" panose="02010600030101010101" pitchFamily="2" charset="-122"/>
                <a:cs typeface="+mn-cs"/>
              </a:rPr>
              <a:t>5.9%</a:t>
            </a:r>
            <a:r>
              <a:rPr kumimoji="0" lang="zh-CN" altLang="en-US" sz="14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panose="02010600030101010101" pitchFamily="2" charset="-122"/>
                <a:cs typeface="+mn-cs"/>
              </a:rPr>
              <a:t>增加到</a:t>
            </a:r>
            <a:r>
              <a:rPr kumimoji="0" lang="en-US" altLang="zh-CN" sz="1400" b="0" i="0" u="none" strike="noStrike" kern="1200" cap="none" spc="0" normalizeH="0" baseline="0" noProof="0" dirty="0">
                <a:ln>
                  <a:noFill/>
                </a:ln>
                <a:solidFill>
                  <a:srgbClr val="D60000"/>
                </a:solidFill>
                <a:effectLst/>
                <a:uLnTx/>
                <a:uFillTx/>
                <a:latin typeface="Arial" panose="020B0604020202020204" pitchFamily="34" charset="0"/>
                <a:ea typeface="等线" panose="02010600030101010101" pitchFamily="2" charset="-122"/>
                <a:cs typeface="+mn-cs"/>
              </a:rPr>
              <a:t>18.5%</a:t>
            </a:r>
            <a:r>
              <a:rPr kumimoji="0" lang="zh-CN" altLang="en-US" sz="14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panose="02010600030101010101" pitchFamily="2" charset="-122"/>
                <a:cs typeface="+mn-cs"/>
              </a:rPr>
              <a:t>。</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panose="02010600030101010101" pitchFamily="2" charset="-122"/>
                <a:cs typeface="+mn-cs"/>
              </a:rPr>
              <a:t>上海籍贯的女大学生比例远高于上海籍贯的男大学生，分别为</a:t>
            </a:r>
            <a:r>
              <a:rPr kumimoji="0" lang="en-US" altLang="zh-CN" sz="1400" b="0" i="0" u="none" strike="noStrike" kern="1200" cap="none" spc="0" normalizeH="0" baseline="0" noProof="0" dirty="0">
                <a:ln>
                  <a:noFill/>
                </a:ln>
                <a:solidFill>
                  <a:srgbClr val="D60000"/>
                </a:solidFill>
                <a:effectLst/>
                <a:uLnTx/>
                <a:uFillTx/>
                <a:latin typeface="Arial" panose="020B0604020202020204" pitchFamily="34" charset="0"/>
                <a:ea typeface="等线" panose="02010600030101010101" pitchFamily="2" charset="-122"/>
                <a:cs typeface="+mn-cs"/>
              </a:rPr>
              <a:t>29.3%</a:t>
            </a:r>
            <a:r>
              <a:rPr kumimoji="0" lang="zh-CN" altLang="en-US" sz="14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panose="02010600030101010101" pitchFamily="2" charset="-122"/>
                <a:cs typeface="+mn-cs"/>
              </a:rPr>
              <a:t>和</a:t>
            </a:r>
            <a:r>
              <a:rPr kumimoji="0" lang="en-US" altLang="zh-CN" sz="1400" b="0" i="0" u="none" strike="noStrike" kern="1200" cap="none" spc="0" normalizeH="0" baseline="0" noProof="0" dirty="0">
                <a:ln>
                  <a:noFill/>
                </a:ln>
                <a:solidFill>
                  <a:srgbClr val="1E5FAE"/>
                </a:solidFill>
                <a:effectLst/>
                <a:uLnTx/>
                <a:uFillTx/>
                <a:latin typeface="Arial" panose="020B0604020202020204" pitchFamily="34" charset="0"/>
                <a:ea typeface="等线" panose="02010600030101010101" pitchFamily="2" charset="-122"/>
                <a:cs typeface="+mn-cs"/>
              </a:rPr>
              <a:t>19.6%</a:t>
            </a:r>
            <a:r>
              <a:rPr kumimoji="0" lang="zh-CN" altLang="en-US" sz="14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panose="02010600030101010101" pitchFamily="2" charset="-122"/>
                <a:cs typeface="+mn-cs"/>
              </a:rPr>
              <a:t>。即使邮寄地址或家庭住址（这可能是原籍贯，类似现在的生源地）不在上海，在上海上学的女大学生也远高于男大学生，分别为</a:t>
            </a:r>
            <a:r>
              <a:rPr kumimoji="0" lang="en-US" altLang="zh-CN" sz="1400" b="0" i="0" u="none" strike="noStrike" kern="1200" cap="none" spc="0" normalizeH="0" baseline="0" noProof="0" dirty="0">
                <a:ln>
                  <a:noFill/>
                </a:ln>
                <a:solidFill>
                  <a:srgbClr val="D60000"/>
                </a:solidFill>
                <a:effectLst/>
                <a:uLnTx/>
                <a:uFillTx/>
                <a:latin typeface="Arial" panose="020B0604020202020204" pitchFamily="34" charset="0"/>
                <a:ea typeface="等线" panose="02010600030101010101" pitchFamily="2" charset="-122"/>
                <a:cs typeface="+mn-cs"/>
              </a:rPr>
              <a:t>45.2%</a:t>
            </a:r>
            <a:r>
              <a:rPr kumimoji="0" lang="zh-CN" altLang="en-US" sz="14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panose="02010600030101010101" pitchFamily="2" charset="-122"/>
                <a:cs typeface="+mn-cs"/>
              </a:rPr>
              <a:t>和</a:t>
            </a:r>
            <a:r>
              <a:rPr kumimoji="0" lang="en-US" altLang="zh-CN" sz="1400" b="0" i="0" u="none" strike="noStrike" kern="1200" cap="none" spc="0" normalizeH="0" baseline="0" noProof="0" dirty="0">
                <a:ln>
                  <a:noFill/>
                </a:ln>
                <a:solidFill>
                  <a:srgbClr val="1E5FAE"/>
                </a:solidFill>
                <a:effectLst/>
                <a:uLnTx/>
                <a:uFillTx/>
                <a:latin typeface="Arial" panose="020B0604020202020204" pitchFamily="34" charset="0"/>
                <a:ea typeface="等线" panose="02010600030101010101" pitchFamily="2" charset="-122"/>
                <a:cs typeface="+mn-cs"/>
              </a:rPr>
              <a:t>31.5%</a:t>
            </a:r>
            <a:r>
              <a:rPr kumimoji="0" lang="zh-CN" altLang="en-US" sz="14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等线" panose="02010600030101010101" pitchFamily="2" charset="-122"/>
                <a:cs typeface="+mn-cs"/>
              </a:rPr>
              <a:t>。</a:t>
            </a:r>
          </a:p>
          <a:p>
            <a:endParaRPr lang="zh-CN" altLang="en-US" dirty="0"/>
          </a:p>
        </p:txBody>
      </p:sp>
      <p:sp>
        <p:nvSpPr>
          <p:cNvPr id="4" name="灯片编号占位符 3"/>
          <p:cNvSpPr>
            <a:spLocks noGrp="1"/>
          </p:cNvSpPr>
          <p:nvPr>
            <p:ph type="sldNum" sz="quarter" idx="10"/>
          </p:nvPr>
        </p:nvSpPr>
        <p:spPr/>
        <p:txBody>
          <a:bodyPr/>
          <a:lstStyle/>
          <a:p>
            <a:fld id="{CB579763-EA5B-4600-88D6-44F75B8AE414}" type="slidenum">
              <a:rPr lang="zh-CN" altLang="en-US" smtClean="0"/>
              <a:t>27</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另外，居住在长江三角洲及珠江三角洲地区的民国大学生所占的比例与籍贯为这两个地区的学生比例大致相同，都占据半数以上。</a:t>
            </a:r>
          </a:p>
          <a:p>
            <a:endParaRPr lang="en-US" altLang="zh-CN" dirty="0"/>
          </a:p>
        </p:txBody>
      </p:sp>
      <p:sp>
        <p:nvSpPr>
          <p:cNvPr id="4" name="灯片编号占位符 3"/>
          <p:cNvSpPr>
            <a:spLocks noGrp="1"/>
          </p:cNvSpPr>
          <p:nvPr>
            <p:ph type="sldNum" sz="quarter" idx="10"/>
          </p:nvPr>
        </p:nvSpPr>
        <p:spPr/>
        <p:txBody>
          <a:bodyPr/>
          <a:lstStyle/>
          <a:p>
            <a:fld id="{CB579763-EA5B-4600-88D6-44F75B8AE414}" type="slidenum">
              <a:rPr lang="zh-CN" altLang="en-US" smtClean="0"/>
              <a:t>28</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B579763-EA5B-4600-88D6-44F75B8AE414}" type="slidenum">
              <a:rPr lang="zh-CN" altLang="en-US" smtClean="0"/>
              <a:t>29</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579763-EA5B-4600-88D6-44F75B8AE414}" type="slidenum">
              <a:rPr lang="zh-CN" altLang="en-US" smtClean="0"/>
              <a:t>30</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579763-EA5B-4600-88D6-44F75B8AE414}" type="slidenum">
              <a:rPr lang="zh-CN" altLang="en-US" smtClean="0"/>
              <a:t>31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79763-EA5B-4600-88D6-44F75B8AE414}"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这里可以和第一部分（国际化）联系起来。</a:t>
            </a:r>
            <a:endParaRPr lang="en-US" altLang="zh-CN" dirty="0"/>
          </a:p>
        </p:txBody>
      </p:sp>
      <p:sp>
        <p:nvSpPr>
          <p:cNvPr id="4" name="灯片编号占位符 3"/>
          <p:cNvSpPr>
            <a:spLocks noGrp="1"/>
          </p:cNvSpPr>
          <p:nvPr>
            <p:ph type="sldNum" sz="quarter" idx="10"/>
          </p:nvPr>
        </p:nvSpPr>
        <p:spPr/>
        <p:txBody>
          <a:bodyPr/>
          <a:lstStyle/>
          <a:p>
            <a:fld id="{CB579763-EA5B-4600-88D6-44F75B8AE414}" type="slidenum">
              <a:rPr lang="zh-CN" altLang="en-US" smtClean="0"/>
              <a:t>32</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a:t>20</a:t>
            </a:r>
            <a:r>
              <a:rPr lang="zh-CN" altLang="en-US" dirty="0"/>
              <a:t>世纪</a:t>
            </a:r>
            <a:r>
              <a:rPr lang="en-US" altLang="zh-CN" dirty="0"/>
              <a:t>20</a:t>
            </a:r>
            <a:r>
              <a:rPr lang="zh-CN" altLang="en-US" dirty="0"/>
              <a:t>、</a:t>
            </a:r>
            <a:r>
              <a:rPr lang="en-US" altLang="zh-CN" dirty="0"/>
              <a:t>30</a:t>
            </a:r>
            <a:r>
              <a:rPr lang="zh-CN" altLang="en-US" dirty="0"/>
              <a:t>年代，除了汉语言及文、史、哲课程以外，几乎所有的大学科目</a:t>
            </a:r>
            <a:r>
              <a:rPr lang="en-US" altLang="zh-CN" dirty="0"/>
              <a:t>——</a:t>
            </a:r>
            <a:r>
              <a:rPr lang="zh-CN" altLang="en-US" dirty="0"/>
              <a:t>理科、工科、医科、商科、教育学、经济学、社会学和法学</a:t>
            </a:r>
            <a:r>
              <a:rPr lang="en-US" altLang="zh-CN" dirty="0"/>
              <a:t>——</a:t>
            </a:r>
            <a:r>
              <a:rPr lang="zh-CN" altLang="en-US" dirty="0"/>
              <a:t>都极其依赖英文教科书和参考书。</a:t>
            </a:r>
            <a:endParaRPr lang="en-US" altLang="zh-CN" dirty="0"/>
          </a:p>
          <a:p>
            <a:endParaRPr lang="en-US" altLang="zh-CN" dirty="0"/>
          </a:p>
          <a:p>
            <a:r>
              <a:rPr lang="zh-CN" altLang="en-US" dirty="0"/>
              <a:t>城乡之间，英语学习的环境虽有如此差异，而大学入学考试，对英语水平的要求，则是无论学生来自成立或乡下，一视同仁，一同评鉴。在这种情况下，内地考生申请新式大学，在先决条件上居于劣势，在接受大学教育的机会上产生了结构性的不公平。</a:t>
            </a:r>
            <a:r>
              <a:rPr lang="en-US" altLang="zh-CN" dirty="0"/>
              <a:t>(</a:t>
            </a:r>
            <a:r>
              <a:rPr lang="zh-CN" altLang="en-US" dirty="0"/>
              <a:t>联系上面的空间分布现象</a:t>
            </a:r>
            <a:r>
              <a:rPr lang="en-US" altLang="zh-CN" dirty="0"/>
              <a:t>) </a:t>
            </a:r>
          </a:p>
          <a:p>
            <a:endParaRPr lang="en-US" altLang="zh-CN" dirty="0"/>
          </a:p>
          <a:p>
            <a:r>
              <a:rPr lang="en-US" altLang="zh-CN" dirty="0"/>
              <a:t>20</a:t>
            </a:r>
            <a:r>
              <a:rPr lang="zh-CN" altLang="en-US" dirty="0"/>
              <a:t>世纪</a:t>
            </a:r>
            <a:r>
              <a:rPr lang="en-US" altLang="zh-CN" dirty="0"/>
              <a:t>30</a:t>
            </a:r>
            <a:r>
              <a:rPr lang="zh-CN" altLang="en-US" dirty="0"/>
              <a:t>年代的教会学校及私立学校，英文的主导地位意味着学生对中文缺乏兴趣以及中文能力的低下。民国时期的教会学校在加强中文教育方面也普遍有困难，教会大学的学生也大多对机器以来英语教材的科目感兴趣。</a:t>
            </a:r>
            <a:endParaRPr lang="en-US" altLang="zh-CN" dirty="0"/>
          </a:p>
        </p:txBody>
      </p:sp>
      <p:sp>
        <p:nvSpPr>
          <p:cNvPr id="4" name="灯片编号占位符 3"/>
          <p:cNvSpPr>
            <a:spLocks noGrp="1"/>
          </p:cNvSpPr>
          <p:nvPr>
            <p:ph type="sldNum" sz="quarter" idx="10"/>
          </p:nvPr>
        </p:nvSpPr>
        <p:spPr/>
        <p:txBody>
          <a:bodyPr/>
          <a:lstStyle/>
          <a:p>
            <a:fld id="{CB579763-EA5B-4600-88D6-44F75B8AE414}" type="slidenum">
              <a:rPr lang="zh-CN" altLang="en-US" smtClean="0"/>
              <a:t>33</a:t>
            </a:fld>
            <a:endParaRPr lang="zh-CN" altLang="en-US"/>
          </a:p>
        </p:txBody>
      </p:sp>
    </p:spTree>
    <p:extLst>
      <p:ext uri="{BB962C8B-B14F-4D97-AF65-F5344CB8AC3E}">
        <p14:creationId xmlns:p14="http://schemas.microsoft.com/office/powerpoint/2010/main" val="19159396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文化认同与革命运动（←革命运动的兴起也算对社会的影响叭</a:t>
            </a:r>
            <a:r>
              <a:rPr lang="en-US" altLang="zh-CN" dirty="0"/>
              <a:t>…</a:t>
            </a:r>
          </a:p>
        </p:txBody>
      </p:sp>
      <p:sp>
        <p:nvSpPr>
          <p:cNvPr id="4" name="灯片编号占位符 3"/>
          <p:cNvSpPr>
            <a:spLocks noGrp="1"/>
          </p:cNvSpPr>
          <p:nvPr>
            <p:ph type="sldNum" sz="quarter" idx="10"/>
          </p:nvPr>
        </p:nvSpPr>
        <p:spPr/>
        <p:txBody>
          <a:bodyPr/>
          <a:lstStyle/>
          <a:p>
            <a:fld id="{CB579763-EA5B-4600-88D6-44F75B8AE414}" type="slidenum">
              <a:rPr lang="zh-CN" altLang="en-US" smtClean="0"/>
              <a:t>34</a:t>
            </a:fld>
            <a:endParaRPr lang="zh-CN" altLang="en-US"/>
          </a:p>
        </p:txBody>
      </p:sp>
    </p:spTree>
    <p:extLst>
      <p:ext uri="{BB962C8B-B14F-4D97-AF65-F5344CB8AC3E}">
        <p14:creationId xmlns:p14="http://schemas.microsoft.com/office/powerpoint/2010/main" val="29152265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gn="l">
              <a:spcAft>
                <a:spcPts val="600"/>
              </a:spcAft>
            </a:pPr>
            <a:endParaRPr lang="en-US" altLang="zh-CN" dirty="0">
              <a:solidFill>
                <a:prstClr val="black"/>
              </a:solidFill>
              <a:latin typeface="Arial" panose="020B0604020202020204" pitchFamily="34" charset="0"/>
              <a:ea typeface="等线" panose="02010600030101010101" pitchFamily="2" charset="-122"/>
            </a:endParaRPr>
          </a:p>
        </p:txBody>
      </p:sp>
      <p:sp>
        <p:nvSpPr>
          <p:cNvPr id="4" name="灯片编号占位符 3"/>
          <p:cNvSpPr>
            <a:spLocks noGrp="1"/>
          </p:cNvSpPr>
          <p:nvPr>
            <p:ph type="sldNum" sz="quarter" idx="10"/>
          </p:nvPr>
        </p:nvSpPr>
        <p:spPr/>
        <p:txBody>
          <a:bodyPr/>
          <a:lstStyle/>
          <a:p>
            <a:fld id="{CB579763-EA5B-4600-88D6-44F75B8AE414}" type="slidenum">
              <a:rPr lang="zh-CN" altLang="en-US" smtClean="0"/>
              <a:t>35</a:t>
            </a:fld>
            <a:endParaRPr lang="zh-CN" altLang="en-US"/>
          </a:p>
        </p:txBody>
      </p:sp>
    </p:spTree>
    <p:extLst>
      <p:ext uri="{BB962C8B-B14F-4D97-AF65-F5344CB8AC3E}">
        <p14:creationId xmlns:p14="http://schemas.microsoft.com/office/powerpoint/2010/main" val="18675001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79763-EA5B-4600-88D6-44F75B8AE414}" type="slidenum">
              <a:rPr lang="zh-CN" altLang="en-US" smtClean="0"/>
              <a:t>36</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579763-EA5B-4600-88D6-44F75B8AE414}" type="slidenum">
              <a:rPr lang="zh-CN" altLang="en-US" smtClean="0"/>
              <a:t>37</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579763-EA5B-4600-88D6-44F75B8AE414}" type="slidenum">
              <a:rPr lang="zh-CN" altLang="en-US" smtClean="0"/>
              <a:t>38</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79763-EA5B-4600-88D6-44F75B8AE414}" type="slidenum">
              <a:rPr lang="zh-CN" altLang="en-US" smtClean="0"/>
              <a:t>39</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B579763-EA5B-4600-88D6-44F75B8AE414}" type="slidenum">
              <a:rPr lang="zh-CN" altLang="en-US" smtClean="0"/>
              <a:t>40</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579763-EA5B-4600-88D6-44F75B8AE414}" type="slidenum">
              <a:rPr lang="zh-CN" altLang="en-US" smtClean="0"/>
              <a:t>41</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579763-EA5B-4600-88D6-44F75B8AE414}"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579763-EA5B-4600-88D6-44F75B8AE414}"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19</a:t>
            </a:r>
            <a:r>
              <a:rPr lang="zh-CN" altLang="en-US" dirty="0"/>
              <a:t>世纪中叶，中国人开始怀疑他们的世界并非那么自给自足。此时的清王朝在英国人和法国人的手里遭遇了一连串军事失利和外交溃败。从第一次鸦片战争 </a:t>
            </a:r>
            <a:r>
              <a:rPr lang="en-US" altLang="zh-CN" dirty="0"/>
              <a:t>(1840-1842) </a:t>
            </a:r>
            <a:r>
              <a:rPr lang="zh-CN" altLang="en-US" dirty="0"/>
              <a:t>到中日甲午战争 </a:t>
            </a:r>
            <a:r>
              <a:rPr lang="en-US" altLang="zh-CN" dirty="0"/>
              <a:t>(1894)</a:t>
            </a:r>
            <a:r>
              <a:rPr lang="zh-CN" altLang="en-US" dirty="0"/>
              <a:t>，清廷经历了一个痛苦而漫长的过程，最终耗尽理学秩序的政治智慧，开始承认“中学为体，西学为用”相结合的全面改革的必要性。</a:t>
            </a:r>
            <a:endParaRPr lang="en-US" altLang="zh-CN" dirty="0"/>
          </a:p>
          <a:p>
            <a:r>
              <a:rPr lang="zh-CN" altLang="en-US" dirty="0"/>
              <a:t>摧枯拉朽式的改革始于</a:t>
            </a:r>
            <a:r>
              <a:rPr lang="en-US" altLang="zh-CN" dirty="0"/>
              <a:t>1905</a:t>
            </a:r>
            <a:r>
              <a:rPr lang="zh-CN" altLang="en-US" dirty="0"/>
              <a:t>年</a:t>
            </a:r>
            <a:r>
              <a:rPr lang="en-US" altLang="zh-CN" dirty="0"/>
              <a:t>9</a:t>
            </a:r>
            <a:r>
              <a:rPr lang="zh-CN" altLang="en-US" dirty="0"/>
              <a:t>月</a:t>
            </a:r>
            <a:r>
              <a:rPr lang="en-US" altLang="zh-CN" dirty="0"/>
              <a:t>2</a:t>
            </a:r>
            <a:r>
              <a:rPr lang="zh-CN" altLang="en-US" dirty="0"/>
              <a:t>日，那天清廷下令立即永久性废止科举考试，这一存在了千余年的基本制度曾引领知识精英步入仕途，为那些精通儒学经史的士人带来了社会地位。这个制度就此终结。同年，新成立的学部在北京颁布了将全国地方书院改制为新式学堂的政令。</a:t>
            </a:r>
            <a:endParaRPr lang="en-US" altLang="zh-CN" dirty="0"/>
          </a:p>
          <a:p>
            <a:r>
              <a:rPr lang="zh-CN" altLang="en-US" dirty="0"/>
              <a:t>世纪之交中国近代学校体系的创立使外语和西学纳入了中国教育课程的主流。外语和西方学科被正式纳入学校课程，改变了教育大纲的结构。这一改变重新定义了中国新一代知识精英的社会倾向与属性；对随后中国的社会经济发展也产生了一定的影响。</a:t>
            </a:r>
          </a:p>
        </p:txBody>
      </p:sp>
      <p:sp>
        <p:nvSpPr>
          <p:cNvPr id="4" name="灯片编号占位符 3"/>
          <p:cNvSpPr>
            <a:spLocks noGrp="1"/>
          </p:cNvSpPr>
          <p:nvPr>
            <p:ph type="sldNum" sz="quarter" idx="10"/>
          </p:nvPr>
        </p:nvSpPr>
        <p:spPr/>
        <p:txBody>
          <a:bodyPr/>
          <a:lstStyle/>
          <a:p>
            <a:fld id="{CB579763-EA5B-4600-88D6-44F75B8AE414}"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579763-EA5B-4600-88D6-44F75B8AE414}"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关于教师：</a:t>
            </a:r>
          </a:p>
        </p:txBody>
      </p:sp>
      <p:sp>
        <p:nvSpPr>
          <p:cNvPr id="4" name="灯片编号占位符 3"/>
          <p:cNvSpPr>
            <a:spLocks noGrp="1"/>
          </p:cNvSpPr>
          <p:nvPr>
            <p:ph type="sldNum" sz="quarter" idx="10"/>
          </p:nvPr>
        </p:nvSpPr>
        <p:spPr/>
        <p:txBody>
          <a:bodyPr/>
          <a:lstStyle/>
          <a:p>
            <a:fld id="{CB579763-EA5B-4600-88D6-44F75B8AE414}"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579763-EA5B-4600-88D6-44F75B8AE414}"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4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5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4412895-18BD-4EDD-AF9C-CC7E6D3202A4}" type="datetimeFigureOut">
              <a:rPr lang="zh-CN" altLang="en-US" smtClean="0"/>
              <a:t>2022/4/11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01E4DD7-BB6D-4F49-B84C-43D0EBC94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nchor="ctr" anchorCtr="0"/>
          <a:lstStyle/>
          <a:p>
            <a:r>
              <a:rPr lang="zh-CN" altLang="en-US" dirty="0"/>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760FBDFE-C587-4B4C-A407-44438C67B59E}" type="datetimeFigureOut">
              <a:rPr lang="zh-CN" altLang="en-US" smtClean="0"/>
              <a:t>2022/4/11</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645843084"/>
      </p:ext>
    </p:extLst>
  </p:cSld>
  <p:clrMapOvr>
    <a:masterClrMapping/>
  </p:clrMapOvr>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854199"/>
            <a:ext cx="9144000" cy="1655763"/>
          </a:xfrm>
        </p:spPr>
        <p:txBody>
          <a:bodyPr anchor="b">
            <a:normAutofit/>
          </a:bodyPr>
          <a:lstStyle>
            <a:lvl1pPr algn="ctr">
              <a:defRPr sz="7200" b="0"/>
            </a:lvl1pPr>
          </a:lstStyle>
          <a:p>
            <a:r>
              <a:rPr lang="zh-CN" altLang="en-US" dirty="0"/>
              <a:t>单击此处编辑标题</a:t>
            </a:r>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2022/4/11</a:t>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2022/4/11</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DD7636-5BE1-44BC-BB5F-15739D9E18E1}" type="datetimeFigureOut">
              <a:rPr lang="zh-CN" altLang="en-US" smtClean="0"/>
              <a:t>2022/4/11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7C0E1D-24C4-406F-9615-DBDA8D2D1F93}" type="slidenum">
              <a:rPr lang="zh-CN" altLang="en-US" smtClean="0"/>
              <a:t>‹#›</a:t>
            </a:fld>
            <a:endParaRPr lang="zh-CN" altLang="en-US"/>
          </a:p>
        </p:txBody>
      </p:sp>
      <p:sp>
        <p:nvSpPr>
          <p:cNvPr id="5" name="标题 4"/>
          <p:cNvSpPr>
            <a:spLocks noGrp="1"/>
          </p:cNvSpPr>
          <p:nvPr>
            <p:ph type="title" hasCustomPrompt="1"/>
          </p:nvPr>
        </p:nvSpPr>
        <p:spPr>
          <a:xfrm>
            <a:off x="838200" y="2187443"/>
            <a:ext cx="10515600" cy="2483115"/>
          </a:xfrm>
        </p:spPr>
        <p:txBody>
          <a:bodyPr>
            <a:normAutofit/>
          </a:bodyPr>
          <a:lstStyle>
            <a:lvl1pPr algn="ctr">
              <a:defRPr sz="6000" b="0"/>
            </a:lvl1pPr>
          </a:lstStyle>
          <a:p>
            <a:r>
              <a:rPr lang="zh-CN" altLang="en-US" dirty="0"/>
              <a:t>单击此处编辑标题</a:t>
            </a:r>
          </a:p>
        </p:txBody>
      </p:sp>
    </p:spTree>
  </p:cSld>
  <p:clrMapOvr>
    <a:masterClrMapping/>
  </p:clrMapOvr>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2022/4/11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2022/4/11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238500" y="2159000"/>
            <a:ext cx="5715000" cy="1382450"/>
          </a:xfrm>
        </p:spPr>
        <p:txBody>
          <a:bodyPr anchor="b" anchorCtr="0">
            <a:normAutofit/>
          </a:bodyPr>
          <a:lstStyle>
            <a:lvl1pPr algn="ctr">
              <a:defRPr sz="8000" b="0">
                <a:solidFill>
                  <a:schemeClr val="tx1"/>
                </a:solidFill>
              </a:defRPr>
            </a:lvl1pPr>
          </a:lstStyle>
          <a:p>
            <a:r>
              <a:rPr lang="zh-CN" altLang="en-US" dirty="0"/>
              <a:t>编辑标题</a:t>
            </a:r>
          </a:p>
        </p:txBody>
      </p:sp>
      <p:sp>
        <p:nvSpPr>
          <p:cNvPr id="3" name="日期占位符 2"/>
          <p:cNvSpPr>
            <a:spLocks noGrp="1"/>
          </p:cNvSpPr>
          <p:nvPr>
            <p:ph type="dt" sz="half" idx="10"/>
          </p:nvPr>
        </p:nvSpPr>
        <p:spPr/>
        <p:txBody>
          <a:bodyPr/>
          <a:lstStyle/>
          <a:p>
            <a:fld id="{20DD7636-5BE1-44BC-BB5F-15739D9E18E1}" type="datetimeFigureOut">
              <a:rPr lang="zh-CN" altLang="en-US" smtClean="0"/>
              <a:t>2022/4/11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87C0E1D-24C4-406F-9615-DBDA8D2D1F93}" type="slidenum">
              <a:rPr lang="zh-CN" altLang="en-US" smtClean="0"/>
              <a:t>‹#›</a:t>
            </a:fld>
            <a:endParaRPr lang="zh-CN" altLang="en-US"/>
          </a:p>
        </p:txBody>
      </p:sp>
      <p:sp>
        <p:nvSpPr>
          <p:cNvPr id="37" name="内容占位符 36"/>
          <p:cNvSpPr>
            <a:spLocks noGrp="1"/>
          </p:cNvSpPr>
          <p:nvPr>
            <p:ph sz="quarter" idx="13" hasCustomPrompt="1"/>
          </p:nvPr>
        </p:nvSpPr>
        <p:spPr>
          <a:xfrm>
            <a:off x="3238500" y="3733201"/>
            <a:ext cx="5715000" cy="1185937"/>
          </a:xfrm>
        </p:spPr>
        <p:txBody>
          <a:bodyPr>
            <a:normAutofit/>
          </a:bodyPr>
          <a:lstStyle>
            <a:lvl1pPr marL="0" indent="0" algn="ctr">
              <a:buNone/>
              <a:defRPr sz="3200">
                <a:solidFill>
                  <a:schemeClr val="tx1"/>
                </a:solidFill>
              </a:defRPr>
            </a:lvl1pPr>
          </a:lstStyle>
          <a:p>
            <a:pPr lvl="0"/>
            <a:r>
              <a:rPr lang="zh-CN" altLang="en-US" dirty="0"/>
              <a:t>编辑文本</a:t>
            </a:r>
          </a:p>
        </p:txBody>
      </p:sp>
    </p:spTree>
  </p:cSld>
  <p:clrMapOvr>
    <a:masterClrMapping/>
  </p:clrMapOvr>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2022/4/11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713673"/>
            <a:ext cx="4681654" cy="1428161"/>
          </a:xfrm>
        </p:spPr>
        <p:txBody>
          <a:bodyPr anchor="t" anchorCtr="0">
            <a:normAutofit/>
          </a:bodyPr>
          <a:lstStyle>
            <a:lvl1pPr>
              <a:defRPr sz="3600"/>
            </a:lvl1pPr>
          </a:lstStyle>
          <a:p>
            <a:r>
              <a:rPr lang="zh-CN" altLang="en-US" dirty="0"/>
              <a:t>单击此处编辑标题</a:t>
            </a:r>
          </a:p>
        </p:txBody>
      </p:sp>
      <p:sp>
        <p:nvSpPr>
          <p:cNvPr id="3" name="图片占位符 2"/>
          <p:cNvSpPr>
            <a:spLocks noGrp="1" noChangeAspect="1"/>
          </p:cNvSpPr>
          <p:nvPr>
            <p:ph type="pic" idx="1"/>
          </p:nvPr>
        </p:nvSpPr>
        <p:spPr>
          <a:xfrm>
            <a:off x="5642517" y="713673"/>
            <a:ext cx="571188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8200" y="2313873"/>
            <a:ext cx="4681654"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2022/4/11</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8" y="365125"/>
            <a:ext cx="908901" cy="5811838"/>
          </a:xfrm>
        </p:spPr>
        <p:txBody>
          <a:bodyPr vert="eaVert">
            <a:normAutofit/>
          </a:bodyPr>
          <a:lstStyle>
            <a:lvl1pPr>
              <a:defRPr sz="4400"/>
            </a:lvl1pPr>
          </a:lstStyle>
          <a:p>
            <a:r>
              <a:rPr lang="zh-CN" altLang="en-US" dirty="0"/>
              <a:t>单击此处编辑标题</a:t>
            </a:r>
          </a:p>
        </p:txBody>
      </p:sp>
      <p:sp>
        <p:nvSpPr>
          <p:cNvPr id="3" name="竖排文字占位符 2"/>
          <p:cNvSpPr>
            <a:spLocks noGrp="1"/>
          </p:cNvSpPr>
          <p:nvPr>
            <p:ph type="body" orient="vert" idx="1"/>
          </p:nvPr>
        </p:nvSpPr>
        <p:spPr>
          <a:xfrm>
            <a:off x="838199" y="365125"/>
            <a:ext cx="9446443"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2022/4/11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2022/4/11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2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6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7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8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9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10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ags" Target="../tags/tag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6" Type="http://schemas.openxmlformats.org/officeDocument/2006/relationships/image" Target="../media/image1.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ags" Target="../tags/tag4.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5">
            <a:alphaModFix amt="42000"/>
          </a:blip>
          <a:stretch>
            <a:fillRect l="-12000" r="-1000" b="-2000"/>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73" r:id="rId13"/>
  </p:sldLayoutIdLst>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6">
            <a:alphaModFix amt="42000"/>
          </a:blip>
          <a:stretch>
            <a:fillRect l="-12000" r="-1000" b="-2000"/>
          </a:stretch>
        </a:blipFill>
        <a:effectLst/>
      </p:bgPr>
    </p:bg>
    <p:spTree>
      <p:nvGrpSpPr>
        <p:cNvPr id="1" name=""/>
        <p:cNvGrpSpPr/>
        <p:nvPr/>
      </p:nvGrpSpPr>
      <p:grpSpPr>
        <a:xfrm>
          <a:off x="0" y="0"/>
          <a:ext cx="0" cy="0"/>
          <a:chOff x="0" y="0"/>
          <a:chExt cx="0" cy="0"/>
        </a:xfrm>
      </p:grpSpPr>
      <p:sp>
        <p:nvSpPr>
          <p:cNvPr id="7" name="标题占位符 1"/>
          <p:cNvSpPr>
            <a:spLocks noGrp="1"/>
          </p:cNvSpPr>
          <p:nvPr>
            <p:ph type="title"/>
            <p:custDataLst>
              <p:tags r:id="rId13"/>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14"/>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t>2022/4/11</a:t>
            </a:fld>
            <a:endParaRPr lang="zh-CN" altLang="en-US" dirty="0"/>
          </a:p>
        </p:txBody>
      </p:sp>
      <p:sp>
        <p:nvSpPr>
          <p:cNvPr id="10"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t>‹#›</a:t>
            </a:fld>
            <a:endParaRPr lang="zh-CN" altLang="en-US"/>
          </a:p>
        </p:txBody>
      </p:sp>
      <p:sp>
        <p:nvSpPr>
          <p:cNvPr id="2" name="KSO_TEMPLATE" hidden="1"/>
          <p:cNvSpPr/>
          <p:nvPr userDrawn="1">
            <p:custDataLst>
              <p:tags r:id="rId1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5.xml"/><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5.xml"/><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5.xml"/><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5.xml"/><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9.xml"/><Relationship Id="rId5" Type="http://schemas.openxmlformats.org/officeDocument/2006/relationships/image" Target="../media/image27.sv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5.xml"/><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1.sv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5.xml"/><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4"/>
          <a:stretch>
            <a:fillRect/>
          </a:stretch>
        </p:blipFill>
        <p:spPr>
          <a:xfrm rot="10800000" flipH="1" flipV="1">
            <a:off x="75565" y="-1270"/>
            <a:ext cx="12101830" cy="6858000"/>
          </a:xfrm>
          <a:prstGeom prst="rect">
            <a:avLst/>
          </a:prstGeom>
        </p:spPr>
      </p:pic>
      <p:pic>
        <p:nvPicPr>
          <p:cNvPr id="6" name="图片 5" descr="a"/>
          <p:cNvPicPr>
            <a:picLocks noChangeAspect="1"/>
          </p:cNvPicPr>
          <p:nvPr/>
        </p:nvPicPr>
        <p:blipFill>
          <a:blip r:embed="rId5"/>
          <a:stretch>
            <a:fillRect/>
          </a:stretch>
        </p:blipFill>
        <p:spPr>
          <a:xfrm>
            <a:off x="-30480" y="0"/>
            <a:ext cx="7679055" cy="6917690"/>
          </a:xfrm>
          <a:prstGeom prst="rect">
            <a:avLst/>
          </a:prstGeom>
        </p:spPr>
      </p:pic>
      <p:grpSp>
        <p:nvGrpSpPr>
          <p:cNvPr id="9" name="组合 8"/>
          <p:cNvGrpSpPr/>
          <p:nvPr/>
        </p:nvGrpSpPr>
        <p:grpSpPr>
          <a:xfrm>
            <a:off x="1769110" y="1156335"/>
            <a:ext cx="8653780" cy="4606290"/>
            <a:chOff x="2786" y="1821"/>
            <a:chExt cx="13628" cy="7254"/>
          </a:xfrm>
          <a:effectLst>
            <a:outerShdw blurRad="63500" sx="102000" sy="102000" algn="ctr" rotWithShape="0">
              <a:prstClr val="black">
                <a:alpha val="40000"/>
              </a:prstClr>
            </a:outerShdw>
          </a:effectLst>
        </p:grpSpPr>
        <p:pic>
          <p:nvPicPr>
            <p:cNvPr id="7" name="图片 6" descr="zzzzz_0000s_0003_矩形-1"/>
            <p:cNvPicPr>
              <a:picLocks noChangeAspect="1"/>
            </p:cNvPicPr>
            <p:nvPr/>
          </p:nvPicPr>
          <p:blipFill>
            <a:blip r:embed="rId6"/>
            <a:stretch>
              <a:fillRect/>
            </a:stretch>
          </p:blipFill>
          <p:spPr>
            <a:xfrm rot="5400000">
              <a:off x="5973" y="-1366"/>
              <a:ext cx="7254" cy="13628"/>
            </a:xfrm>
            <a:prstGeom prst="rect">
              <a:avLst/>
            </a:prstGeom>
          </p:spPr>
        </p:pic>
        <p:sp>
          <p:nvSpPr>
            <p:cNvPr id="8" name="矩形 7"/>
            <p:cNvSpPr/>
            <p:nvPr/>
          </p:nvSpPr>
          <p:spPr>
            <a:xfrm>
              <a:off x="4344" y="3262"/>
              <a:ext cx="10344" cy="4272"/>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2930491" y="2052933"/>
            <a:ext cx="6224337" cy="1323439"/>
          </a:xfrm>
          <a:prstGeom prst="rect">
            <a:avLst/>
          </a:prstGeom>
          <a:noFill/>
        </p:spPr>
        <p:txBody>
          <a:bodyPr wrap="square" rtlCol="0">
            <a:spAutoFit/>
          </a:bodyPr>
          <a:lstStyle/>
          <a:p>
            <a:pPr algn="ctr"/>
            <a:r>
              <a:rPr lang="en-US" altLang="zh-CN" sz="4000" dirty="0">
                <a:solidFill>
                  <a:srgbClr val="4684BE"/>
                </a:solidFill>
                <a:latin typeface="Broadway" panose="04040905080B02020502" charset="0"/>
              </a:rPr>
              <a:t>Who gets education in Republican China</a:t>
            </a:r>
          </a:p>
        </p:txBody>
      </p:sp>
      <p:sp>
        <p:nvSpPr>
          <p:cNvPr id="11" name="文本框 10"/>
          <p:cNvSpPr txBox="1"/>
          <p:nvPr/>
        </p:nvSpPr>
        <p:spPr>
          <a:xfrm>
            <a:off x="3242681" y="3306294"/>
            <a:ext cx="5767597" cy="829945"/>
          </a:xfrm>
          <a:prstGeom prst="rect">
            <a:avLst/>
          </a:prstGeom>
          <a:noFill/>
        </p:spPr>
        <p:txBody>
          <a:bodyPr wrap="square" rtlCol="0">
            <a:spAutoFit/>
          </a:bodyPr>
          <a:lstStyle/>
          <a:p>
            <a:pPr algn="ctr" fontAlgn="auto">
              <a:lnSpc>
                <a:spcPct val="100000"/>
              </a:lnSpc>
            </a:pPr>
            <a:r>
              <a:rPr lang="zh-CN" altLang="en-US" sz="4800" dirty="0">
                <a:solidFill>
                  <a:schemeClr val="tx2">
                    <a:lumMod val="75000"/>
                  </a:schemeClr>
                </a:solidFill>
                <a:latin typeface="微软雅黑" panose="020B0503020204020204" charset="-122"/>
                <a:ea typeface="微软雅黑" panose="020B0503020204020204" charset="-122"/>
                <a:sym typeface="+mn-ea"/>
              </a:rPr>
              <a:t>民国教育</a:t>
            </a:r>
          </a:p>
        </p:txBody>
      </p:sp>
      <p:sp>
        <p:nvSpPr>
          <p:cNvPr id="12" name="文本框 11"/>
          <p:cNvSpPr txBox="1"/>
          <p:nvPr/>
        </p:nvSpPr>
        <p:spPr>
          <a:xfrm>
            <a:off x="3875008" y="4260870"/>
            <a:ext cx="4001648" cy="523220"/>
          </a:xfrm>
          <a:prstGeom prst="rect">
            <a:avLst/>
          </a:prstGeom>
          <a:noFill/>
        </p:spPr>
        <p:txBody>
          <a:bodyPr wrap="square" rtlCol="0">
            <a:spAutoFit/>
          </a:bodyPr>
          <a:lstStyle/>
          <a:p>
            <a:pPr algn="ctr" fontAlgn="auto">
              <a:lnSpc>
                <a:spcPct val="100000"/>
              </a:lnSpc>
            </a:pPr>
            <a:r>
              <a:rPr lang="zh-CN" altLang="en-US" sz="1400" b="1" dirty="0">
                <a:solidFill>
                  <a:schemeClr val="tx2">
                    <a:lumMod val="75000"/>
                  </a:schemeClr>
                </a:solidFill>
                <a:latin typeface="微软雅黑" panose="020B0503020204020204" charset="-122"/>
                <a:ea typeface="微软雅黑" panose="020B0503020204020204" charset="-122"/>
                <a:sym typeface="+mn-ea"/>
              </a:rPr>
              <a:t>       第六组 江晓彤 姜晨希 张璐瑶</a:t>
            </a:r>
            <a:endParaRPr lang="en-US" altLang="zh-CN" sz="1400" b="1" dirty="0">
              <a:solidFill>
                <a:schemeClr val="tx2">
                  <a:lumMod val="75000"/>
                </a:schemeClr>
              </a:solidFill>
              <a:latin typeface="微软雅黑" panose="020B0503020204020204" charset="-122"/>
              <a:ea typeface="微软雅黑" panose="020B0503020204020204" charset="-122"/>
              <a:sym typeface="+mn-ea"/>
            </a:endParaRPr>
          </a:p>
          <a:p>
            <a:pPr algn="ctr" fontAlgn="auto">
              <a:lnSpc>
                <a:spcPct val="100000"/>
              </a:lnSpc>
            </a:pPr>
            <a:r>
              <a:rPr lang="en-US" altLang="zh-CN" sz="1400" b="1" dirty="0">
                <a:solidFill>
                  <a:schemeClr val="tx2">
                    <a:lumMod val="75000"/>
                  </a:schemeClr>
                </a:solidFill>
                <a:latin typeface="微软雅黑" panose="020B0503020204020204" charset="-122"/>
                <a:ea typeface="微软雅黑" panose="020B0503020204020204" charset="-122"/>
                <a:sym typeface="+mn-ea"/>
              </a:rPr>
              <a:t>        2022.4.12</a:t>
            </a:r>
            <a:endParaRPr lang="zh-CN" altLang="en-US" sz="1400" b="1" dirty="0">
              <a:solidFill>
                <a:schemeClr val="tx2">
                  <a:lumMod val="75000"/>
                </a:schemeClr>
              </a:solidFill>
              <a:latin typeface="微软雅黑" panose="020B0503020204020204" charset="-122"/>
              <a:ea typeface="微软雅黑" panose="020B0503020204020204" charset="-122"/>
              <a:sym typeface="+mn-ea"/>
            </a:endParaRPr>
          </a:p>
        </p:txBody>
      </p:sp>
      <p:cxnSp>
        <p:nvCxnSpPr>
          <p:cNvPr id="16" name="直接连接符 15"/>
          <p:cNvCxnSpPr/>
          <p:nvPr/>
        </p:nvCxnSpPr>
        <p:spPr>
          <a:xfrm>
            <a:off x="5912269" y="4166499"/>
            <a:ext cx="367463" cy="0"/>
          </a:xfrm>
          <a:prstGeom prst="line">
            <a:avLst/>
          </a:prstGeom>
          <a:ln w="38100">
            <a:solidFill>
              <a:srgbClr val="3F4D61"/>
            </a:solidFill>
          </a:ln>
        </p:spPr>
        <p:style>
          <a:lnRef idx="1">
            <a:schemeClr val="accent1"/>
          </a:lnRef>
          <a:fillRef idx="0">
            <a:schemeClr val="accent1"/>
          </a:fillRef>
          <a:effectRef idx="0">
            <a:schemeClr val="accent1"/>
          </a:effectRef>
          <a:fontRef idx="minor">
            <a:schemeClr val="tx1"/>
          </a:fontRef>
        </p:style>
      </p:cxnSp>
      <p:sp>
        <p:nvSpPr>
          <p:cNvPr id="21" name="等腰三角形 20"/>
          <p:cNvSpPr/>
          <p:nvPr/>
        </p:nvSpPr>
        <p:spPr>
          <a:xfrm flipV="1">
            <a:off x="5875832" y="6094433"/>
            <a:ext cx="440336" cy="224236"/>
          </a:xfrm>
          <a:prstGeom prst="triangle">
            <a:avLst/>
          </a:prstGeom>
          <a:solidFill>
            <a:srgbClr val="2757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835BB9BB-3C38-458F-9864-3A16668C3570}"/>
              </a:ext>
            </a:extLst>
          </p:cNvPr>
          <p:cNvSpPr txBox="1"/>
          <p:nvPr/>
        </p:nvSpPr>
        <p:spPr>
          <a:xfrm>
            <a:off x="8418195" y="6057059"/>
            <a:ext cx="616077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2800" b="1" i="0" u="none" strike="noStrike" kern="1200" cap="none" spc="0" normalizeH="0" baseline="0" noProof="0" smtClean="0">
                <a:ln>
                  <a:noFill/>
                </a:ln>
                <a:solidFill>
                  <a:srgbClr val="5B9BD5">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tabLst/>
                <a:defRPr/>
              </a:pPr>
              <a:t>1</a:t>
            </a:fld>
            <a:endParaRPr kumimoji="0" lang="zh-CN" altLang="en-US" sz="2800" b="1" i="0" u="none" strike="noStrike" kern="1200" cap="none" spc="0" normalizeH="0" baseline="0" noProof="0" dirty="0">
              <a:ln>
                <a:noFill/>
              </a:ln>
              <a:solidFill>
                <a:srgbClr val="5B9BD5">
                  <a:lumMod val="50000"/>
                </a:srgbClr>
              </a:solidFill>
              <a:effectLst/>
              <a:uLnTx/>
              <a:uFillTx/>
              <a:latin typeface="黑体" panose="02010609060101010101" pitchFamily="49" charset="-122"/>
              <a:ea typeface="黑体" panose="02010609060101010101" pitchFamily="49" charset="-122"/>
              <a:cs typeface="+mn-cs"/>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1000" fill="hold"/>
                                        <p:tgtEl>
                                          <p:spTgt spid="11"/>
                                        </p:tgtEl>
                                        <p:attrNameLst>
                                          <p:attrName>ppt_w</p:attrName>
                                        </p:attrNameLst>
                                      </p:cBhvr>
                                      <p:tavLst>
                                        <p:tav tm="0">
                                          <p:val>
                                            <p:fltVal val="0"/>
                                          </p:val>
                                        </p:tav>
                                        <p:tav tm="100000">
                                          <p:val>
                                            <p:strVal val="#ppt_w"/>
                                          </p:val>
                                        </p:tav>
                                      </p:tavLst>
                                    </p:anim>
                                    <p:anim calcmode="lin" valueType="num">
                                      <p:cBhvr>
                                        <p:cTn id="15" dur="1000" fill="hold"/>
                                        <p:tgtEl>
                                          <p:spTgt spid="11"/>
                                        </p:tgtEl>
                                        <p:attrNameLst>
                                          <p:attrName>ppt_h</p:attrName>
                                        </p:attrNameLst>
                                      </p:cBhvr>
                                      <p:tavLst>
                                        <p:tav tm="0">
                                          <p:val>
                                            <p:fltVal val="0"/>
                                          </p:val>
                                        </p:tav>
                                        <p:tav tm="100000">
                                          <p:val>
                                            <p:strVal val="#ppt_h"/>
                                          </p:val>
                                        </p:tav>
                                      </p:tavLst>
                                    </p:anim>
                                    <p:anim calcmode="lin" valueType="num">
                                      <p:cBhvr>
                                        <p:cTn id="16" dur="1000" fill="hold"/>
                                        <p:tgtEl>
                                          <p:spTgt spid="11"/>
                                        </p:tgtEl>
                                        <p:attrNameLst>
                                          <p:attrName>style.rotation</p:attrName>
                                        </p:attrNameLst>
                                      </p:cBhvr>
                                      <p:tavLst>
                                        <p:tav tm="0">
                                          <p:val>
                                            <p:fltVal val="90"/>
                                          </p:val>
                                        </p:tav>
                                        <p:tav tm="100000">
                                          <p:val>
                                            <p:fltVal val="0"/>
                                          </p:val>
                                        </p:tav>
                                      </p:tavLst>
                                    </p:anim>
                                    <p:animEffect transition="in" filter="fade">
                                      <p:cBhvr>
                                        <p:cTn id="17" dur="10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circle(in)">
                                      <p:cBhvr>
                                        <p:cTn id="27" dur="20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arn(inVertical)">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down)">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heel(1)">
                                      <p:cBhvr>
                                        <p:cTn id="42" dur="20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barn(inVertical)">
                                      <p:cBhvr>
                                        <p:cTn id="4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2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3922176" y="233196"/>
            <a:ext cx="7841733" cy="5281997"/>
          </a:xfrm>
          <a:prstGeom prst="rect">
            <a:avLst/>
          </a:prstGeom>
        </p:spPr>
      </p:pic>
      <p:sp>
        <p:nvSpPr>
          <p:cNvPr id="5" name="文本框 4"/>
          <p:cNvSpPr txBox="1"/>
          <p:nvPr/>
        </p:nvSpPr>
        <p:spPr>
          <a:xfrm>
            <a:off x="223463" y="607250"/>
            <a:ext cx="3228654" cy="4893647"/>
          </a:xfrm>
          <a:prstGeom prst="rect">
            <a:avLst/>
          </a:prstGeom>
          <a:noFill/>
        </p:spPr>
        <p:txBody>
          <a:bodyPr wrap="square">
            <a:spAutoFit/>
          </a:bodyPr>
          <a:lstStyle/>
          <a:p>
            <a:r>
              <a:rPr lang="en-US" altLang="zh-CN" sz="2400" b="1" dirty="0"/>
              <a:t>CUED</a:t>
            </a:r>
            <a:r>
              <a:rPr lang="zh-CN" altLang="en-US" sz="2400" b="1" dirty="0"/>
              <a:t>显示了外国毕业生对中华民国学术发展的巨大影响。</a:t>
            </a:r>
            <a:endParaRPr lang="en-US" altLang="zh-CN" sz="2400" b="1" dirty="0"/>
          </a:p>
          <a:p>
            <a:endParaRPr lang="en-US" altLang="zh-CN" sz="2400" b="1" dirty="0"/>
          </a:p>
          <a:p>
            <a:r>
              <a:rPr lang="zh-CN" altLang="en-US" sz="2400" b="1" dirty="0"/>
              <a:t>在全国范围内，教师的学术级别越高，其出国留学的可能性就越大。</a:t>
            </a:r>
            <a:endParaRPr lang="en-US" altLang="zh-CN" sz="2400" b="1" dirty="0"/>
          </a:p>
          <a:p>
            <a:endParaRPr lang="en-US" altLang="zh-CN" sz="2400" b="1" dirty="0"/>
          </a:p>
          <a:p>
            <a:r>
              <a:rPr lang="zh-CN" altLang="en-US" sz="2400" b="1" dirty="0"/>
              <a:t>总的来说，拥有外国大学学位的中国毕业生几乎占所有大学教师的一半。</a:t>
            </a:r>
          </a:p>
        </p:txBody>
      </p:sp>
      <p:sp>
        <p:nvSpPr>
          <p:cNvPr id="6" name="文本框 5">
            <a:extLst>
              <a:ext uri="{FF2B5EF4-FFF2-40B4-BE49-F238E27FC236}">
                <a16:creationId xmlns:a16="http://schemas.microsoft.com/office/drawing/2014/main" id="{9F5C6978-BE02-404E-96E3-028E09C2F6D9}"/>
              </a:ext>
            </a:extLst>
          </p:cNvPr>
          <p:cNvSpPr txBox="1"/>
          <p:nvPr/>
        </p:nvSpPr>
        <p:spPr>
          <a:xfrm>
            <a:off x="8341043" y="5990600"/>
            <a:ext cx="6097904"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2800" b="1" i="0" u="none" strike="noStrike" kern="1200" cap="none" spc="0" normalizeH="0" baseline="0" noProof="0" smtClean="0">
                <a:ln>
                  <a:noFill/>
                </a:ln>
                <a:solidFill>
                  <a:srgbClr val="5B9BD5">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tabLst/>
                <a:defRPr/>
              </a:pPr>
              <a:t>10</a:t>
            </a:fld>
            <a:endParaRPr kumimoji="0" lang="zh-CN" altLang="en-US" sz="2800" b="1" i="0" u="none" strike="noStrike" kern="1200" cap="none" spc="0" normalizeH="0" baseline="0" noProof="0" dirty="0">
              <a:ln>
                <a:noFill/>
              </a:ln>
              <a:solidFill>
                <a:srgbClr val="5B9BD5">
                  <a:lumMod val="50000"/>
                </a:srgbClr>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762408" y="1554311"/>
            <a:ext cx="7775417" cy="5163596"/>
          </a:xfrm>
          <a:prstGeom prst="rect">
            <a:avLst/>
          </a:prstGeom>
        </p:spPr>
      </p:pic>
      <p:sp>
        <p:nvSpPr>
          <p:cNvPr id="5" name="文本框 4"/>
          <p:cNvSpPr txBox="1"/>
          <p:nvPr/>
        </p:nvSpPr>
        <p:spPr>
          <a:xfrm>
            <a:off x="762408" y="447396"/>
            <a:ext cx="6097712" cy="829945"/>
          </a:xfrm>
          <a:prstGeom prst="rect">
            <a:avLst/>
          </a:prstGeom>
          <a:noFill/>
        </p:spPr>
        <p:txBody>
          <a:bodyPr wrap="square">
            <a:spAutoFit/>
          </a:bodyPr>
          <a:lstStyle/>
          <a:p>
            <a:r>
              <a:rPr lang="zh-CN" altLang="en-US" sz="2400" b="1" dirty="0"/>
              <a:t>一般来说，大学越好，有留学背景的中国教师的比例就越高：</a:t>
            </a:r>
          </a:p>
        </p:txBody>
      </p:sp>
      <p:sp>
        <p:nvSpPr>
          <p:cNvPr id="6" name="文本框 5">
            <a:extLst>
              <a:ext uri="{FF2B5EF4-FFF2-40B4-BE49-F238E27FC236}">
                <a16:creationId xmlns:a16="http://schemas.microsoft.com/office/drawing/2014/main" id="{1E8E4E93-AB03-4C63-8F06-05AD2B3411BF}"/>
              </a:ext>
            </a:extLst>
          </p:cNvPr>
          <p:cNvSpPr txBox="1"/>
          <p:nvPr/>
        </p:nvSpPr>
        <p:spPr>
          <a:xfrm>
            <a:off x="8537825" y="6070610"/>
            <a:ext cx="6097904"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2800" b="1" i="0" u="none" strike="noStrike" kern="1200" cap="none" spc="0" normalizeH="0" baseline="0" noProof="0" smtClean="0">
                <a:ln>
                  <a:noFill/>
                </a:ln>
                <a:solidFill>
                  <a:srgbClr val="5B9BD5">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tabLst/>
                <a:defRPr/>
              </a:pPr>
              <a:t>11</a:t>
            </a:fld>
            <a:endParaRPr kumimoji="0" lang="zh-CN" altLang="en-US" sz="2800" b="1" i="0" u="none" strike="noStrike" kern="1200" cap="none" spc="0" normalizeH="0" baseline="0" noProof="0" dirty="0">
              <a:ln>
                <a:noFill/>
              </a:ln>
              <a:solidFill>
                <a:srgbClr val="5B9BD5">
                  <a:lumMod val="50000"/>
                </a:srgbClr>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6218" y="166569"/>
            <a:ext cx="2743200" cy="583565"/>
          </a:xfrm>
          <a:prstGeom prst="rect">
            <a:avLst/>
          </a:prstGeom>
          <a:noFill/>
        </p:spPr>
        <p:txBody>
          <a:bodyPr wrap="square" rtlCol="0">
            <a:spAutoFit/>
          </a:bodyPr>
          <a:lstStyle/>
          <a:p>
            <a:r>
              <a:rPr lang="zh-CN" altLang="en-US" sz="3200" b="1" dirty="0">
                <a:solidFill>
                  <a:schemeClr val="accent1">
                    <a:lumMod val="75000"/>
                  </a:schemeClr>
                </a:solidFill>
              </a:rPr>
              <a:t>原因</a:t>
            </a:r>
          </a:p>
        </p:txBody>
      </p:sp>
      <p:sp>
        <p:nvSpPr>
          <p:cNvPr id="4" name="文本框 3"/>
          <p:cNvSpPr txBox="1"/>
          <p:nvPr/>
        </p:nvSpPr>
        <p:spPr>
          <a:xfrm>
            <a:off x="1308256" y="971054"/>
            <a:ext cx="9146570" cy="4523105"/>
          </a:xfrm>
          <a:prstGeom prst="rect">
            <a:avLst/>
          </a:prstGeom>
          <a:noFill/>
        </p:spPr>
        <p:txBody>
          <a:bodyPr wrap="square">
            <a:spAutoFit/>
          </a:bodyPr>
          <a:lstStyle/>
          <a:p>
            <a:r>
              <a:rPr lang="zh-CN" altLang="en-US" sz="2400" b="1" dirty="0"/>
              <a:t>         中国顶尖的大学生集中在日本、欧美，尤其是美国最好的综合性大学，部分原因是：</a:t>
            </a:r>
          </a:p>
          <a:p>
            <a:r>
              <a:rPr lang="en-US" altLang="zh-CN" sz="2400" b="1" dirty="0"/>
              <a:t>1. </a:t>
            </a:r>
            <a:r>
              <a:rPr lang="zh-CN" altLang="en-US" sz="2400" b="1" dirty="0"/>
              <a:t>个人经费：由于出国留学所需的经费高昂，在二十世纪的前</a:t>
            </a:r>
            <a:r>
              <a:rPr lang="en-US" altLang="zh-CN" sz="2400" b="1" dirty="0"/>
              <a:t>25</a:t>
            </a:r>
            <a:r>
              <a:rPr lang="zh-CN" altLang="en-US" sz="2400" b="1" dirty="0"/>
              <a:t>年，三分之一到一半的留学生是由考试挑选，由中外政府资助，并在外国非政府组织的支持下深造。</a:t>
            </a:r>
          </a:p>
          <a:p>
            <a:r>
              <a:rPr lang="en-US" altLang="zh-CN" sz="2400" b="1" dirty="0"/>
              <a:t>2. </a:t>
            </a:r>
            <a:r>
              <a:rPr lang="zh-CN" altLang="en-US" sz="2400" b="1" dirty="0"/>
              <a:t>政治环境：民国政府致力于获得欧美的支持，而欧美基于自身需求也需要一个亲西方的、开放的中国以便于商品及文化输出。故支持中国的留学生计划。</a:t>
            </a:r>
          </a:p>
          <a:p>
            <a:r>
              <a:rPr lang="en-US" altLang="zh-CN" sz="2400" b="1" dirty="0"/>
              <a:t>3. </a:t>
            </a:r>
            <a:r>
              <a:rPr lang="zh-CN" altLang="en-US" sz="2400" b="1" dirty="0"/>
              <a:t>学术水平：在二十世纪，欧美国家拥有全球最高的学术水平。以诺贝尔物理学奖为例：</a:t>
            </a:r>
            <a:r>
              <a:rPr lang="en-US" altLang="zh-CN" sz="2400" b="1" dirty="0"/>
              <a:t>1901-1930</a:t>
            </a:r>
            <a:r>
              <a:rPr lang="zh-CN" altLang="en-US" sz="2400" b="1" dirty="0"/>
              <a:t>年中，德国：</a:t>
            </a:r>
            <a:r>
              <a:rPr lang="en-US" altLang="zh-CN" sz="2400" b="1" dirty="0"/>
              <a:t>9</a:t>
            </a:r>
            <a:r>
              <a:rPr lang="zh-CN" altLang="en-US" sz="2400" b="1" dirty="0"/>
              <a:t>；法国：</a:t>
            </a:r>
            <a:r>
              <a:rPr lang="en-US" altLang="zh-CN" sz="2400" b="1" dirty="0"/>
              <a:t>5</a:t>
            </a:r>
            <a:r>
              <a:rPr lang="zh-CN" altLang="en-US" sz="2400" b="1" dirty="0"/>
              <a:t>；美国：</a:t>
            </a:r>
            <a:r>
              <a:rPr lang="en-US" altLang="zh-CN" sz="2400" b="1" dirty="0"/>
              <a:t>4</a:t>
            </a:r>
            <a:r>
              <a:rPr lang="zh-CN" altLang="en-US" sz="2400" b="1" dirty="0"/>
              <a:t>；英国：</a:t>
            </a:r>
            <a:r>
              <a:rPr lang="en-US" altLang="zh-CN" sz="2400" b="1" dirty="0"/>
              <a:t>6</a:t>
            </a:r>
            <a:r>
              <a:rPr lang="zh-CN" altLang="en-US" sz="2400" b="1" dirty="0"/>
              <a:t>；荷兰：</a:t>
            </a:r>
            <a:r>
              <a:rPr lang="en-US" altLang="zh-CN" sz="2400" b="1" dirty="0"/>
              <a:t>5</a:t>
            </a:r>
            <a:r>
              <a:rPr lang="zh-CN" altLang="en-US" sz="2400" b="1" dirty="0"/>
              <a:t>；丹麦：</a:t>
            </a:r>
            <a:r>
              <a:rPr lang="en-US" altLang="zh-CN" sz="2400" b="1" dirty="0"/>
              <a:t>1</a:t>
            </a:r>
            <a:r>
              <a:rPr lang="zh-CN" altLang="en-US" sz="2400" b="1" dirty="0"/>
              <a:t>；意大利：</a:t>
            </a:r>
            <a:r>
              <a:rPr lang="en-US" altLang="zh-CN" sz="2400" b="1" dirty="0"/>
              <a:t>1</a:t>
            </a:r>
            <a:r>
              <a:rPr lang="zh-CN" altLang="en-US" sz="2400" b="1" dirty="0"/>
              <a:t>；印度：</a:t>
            </a:r>
            <a:r>
              <a:rPr lang="en-US" altLang="zh-CN" sz="2400" b="1" dirty="0"/>
              <a:t>1</a:t>
            </a:r>
            <a:r>
              <a:rPr lang="zh-CN" altLang="en-US" sz="2400" b="1" dirty="0"/>
              <a:t>；瑞士：</a:t>
            </a:r>
            <a:r>
              <a:rPr lang="en-US" altLang="zh-CN" sz="2400" b="1" dirty="0"/>
              <a:t>1</a:t>
            </a:r>
            <a:r>
              <a:rPr lang="zh-CN" altLang="en-US" sz="2400" b="1" dirty="0"/>
              <a:t>；瑞典：</a:t>
            </a:r>
            <a:r>
              <a:rPr lang="en-US" altLang="zh-CN" sz="2400" b="1" dirty="0"/>
              <a:t>1</a:t>
            </a:r>
            <a:r>
              <a:rPr lang="zh-CN" altLang="en-US" sz="2400" b="1" dirty="0"/>
              <a:t>。</a:t>
            </a:r>
          </a:p>
        </p:txBody>
      </p:sp>
      <p:sp>
        <p:nvSpPr>
          <p:cNvPr id="5" name="文本框 4">
            <a:extLst>
              <a:ext uri="{FF2B5EF4-FFF2-40B4-BE49-F238E27FC236}">
                <a16:creationId xmlns:a16="http://schemas.microsoft.com/office/drawing/2014/main" id="{43155D18-4043-4478-A8E6-88DC99F528A3}"/>
              </a:ext>
            </a:extLst>
          </p:cNvPr>
          <p:cNvSpPr txBox="1"/>
          <p:nvPr/>
        </p:nvSpPr>
        <p:spPr>
          <a:xfrm>
            <a:off x="8489633" y="6013460"/>
            <a:ext cx="6097904"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2800" b="1" i="0" u="none" strike="noStrike" kern="1200" cap="none" spc="0" normalizeH="0" baseline="0" noProof="0" smtClean="0">
                <a:ln>
                  <a:noFill/>
                </a:ln>
                <a:solidFill>
                  <a:srgbClr val="5B9BD5">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tabLst/>
                <a:defRPr/>
              </a:pPr>
              <a:t>12</a:t>
            </a:fld>
            <a:endParaRPr kumimoji="0" lang="zh-CN" altLang="en-US" sz="2800" b="1" i="0" u="none" strike="noStrike" kern="1200" cap="none" spc="0" normalizeH="0" baseline="0" noProof="0" dirty="0">
              <a:ln>
                <a:noFill/>
              </a:ln>
              <a:solidFill>
                <a:srgbClr val="5B9BD5">
                  <a:lumMod val="50000"/>
                </a:srgbClr>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96166" y="1263015"/>
            <a:ext cx="9074650" cy="2306955"/>
          </a:xfrm>
          <a:prstGeom prst="rect">
            <a:avLst/>
          </a:prstGeom>
          <a:noFill/>
        </p:spPr>
        <p:txBody>
          <a:bodyPr wrap="square">
            <a:spAutoFit/>
          </a:bodyPr>
          <a:lstStyle/>
          <a:p>
            <a:r>
              <a:rPr lang="zh-CN" altLang="en-US" sz="2400" b="1" dirty="0"/>
              <a:t>         国内和国际高等教育招生与高等教育后国际考试和国际资金支持相结合，形成了教育考试体系，培养了一代又一代中国学术和专业精英。</a:t>
            </a:r>
            <a:endParaRPr lang="en-US" altLang="zh-CN" sz="2400" b="1" dirty="0"/>
          </a:p>
          <a:p>
            <a:r>
              <a:rPr lang="en-US" altLang="zh-CN" sz="2400" b="1" dirty="0"/>
              <a:t>        </a:t>
            </a:r>
            <a:r>
              <a:rPr lang="zh-CN" altLang="en-US" sz="2400" b="1" dirty="0"/>
              <a:t>此外，个人和集体领导以及国家政策的相互作用，不仅造就了这一时期的中国大学，也定义了中国大学在整个形成世纪的复杂历史。</a:t>
            </a:r>
          </a:p>
        </p:txBody>
      </p:sp>
      <p:sp>
        <p:nvSpPr>
          <p:cNvPr id="2" name="文本框 1"/>
          <p:cNvSpPr txBox="1"/>
          <p:nvPr/>
        </p:nvSpPr>
        <p:spPr>
          <a:xfrm>
            <a:off x="266218" y="166569"/>
            <a:ext cx="2743200" cy="583565"/>
          </a:xfrm>
          <a:prstGeom prst="rect">
            <a:avLst/>
          </a:prstGeom>
          <a:noFill/>
        </p:spPr>
        <p:txBody>
          <a:bodyPr wrap="square" rtlCol="0">
            <a:spAutoFit/>
          </a:bodyPr>
          <a:lstStyle/>
          <a:p>
            <a:r>
              <a:rPr lang="zh-CN" altLang="en-US" sz="3200" b="1" dirty="0">
                <a:solidFill>
                  <a:schemeClr val="accent1">
                    <a:lumMod val="75000"/>
                  </a:schemeClr>
                </a:solidFill>
              </a:rPr>
              <a:t>影响</a:t>
            </a:r>
          </a:p>
        </p:txBody>
      </p:sp>
      <p:sp>
        <p:nvSpPr>
          <p:cNvPr id="5" name="文本框 4">
            <a:extLst>
              <a:ext uri="{FF2B5EF4-FFF2-40B4-BE49-F238E27FC236}">
                <a16:creationId xmlns:a16="http://schemas.microsoft.com/office/drawing/2014/main" id="{112A2AF4-B353-44D8-91F5-76B7529A4C3A}"/>
              </a:ext>
            </a:extLst>
          </p:cNvPr>
          <p:cNvSpPr txBox="1"/>
          <p:nvPr/>
        </p:nvSpPr>
        <p:spPr>
          <a:xfrm>
            <a:off x="8363903" y="5944880"/>
            <a:ext cx="6097904"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2800" b="1" i="0" u="none" strike="noStrike" kern="1200" cap="none" spc="0" normalizeH="0" baseline="0" noProof="0" smtClean="0">
                <a:ln>
                  <a:noFill/>
                </a:ln>
                <a:solidFill>
                  <a:srgbClr val="5B9BD5">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tabLst/>
                <a:defRPr/>
              </a:pPr>
              <a:t>13</a:t>
            </a:fld>
            <a:endParaRPr kumimoji="0" lang="zh-CN" altLang="en-US" sz="2800" b="1" i="0" u="none" strike="noStrike" kern="1200" cap="none" spc="0" normalizeH="0" baseline="0" noProof="0" dirty="0">
              <a:ln>
                <a:noFill/>
              </a:ln>
              <a:solidFill>
                <a:srgbClr val="5B9BD5">
                  <a:lumMod val="50000"/>
                </a:srgbClr>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4"/>
          <a:stretch>
            <a:fillRect/>
          </a:stretch>
        </p:blipFill>
        <p:spPr>
          <a:xfrm rot="10800000" flipH="1" flipV="1">
            <a:off x="75565" y="-1270"/>
            <a:ext cx="12101830" cy="6858000"/>
          </a:xfrm>
          <a:prstGeom prst="rect">
            <a:avLst/>
          </a:prstGeom>
        </p:spPr>
      </p:pic>
      <p:pic>
        <p:nvPicPr>
          <p:cNvPr id="6" name="图片 5" descr="a"/>
          <p:cNvPicPr>
            <a:picLocks noChangeAspect="1"/>
          </p:cNvPicPr>
          <p:nvPr/>
        </p:nvPicPr>
        <p:blipFill>
          <a:blip r:embed="rId5"/>
          <a:stretch>
            <a:fillRect/>
          </a:stretch>
        </p:blipFill>
        <p:spPr>
          <a:xfrm>
            <a:off x="-30480" y="0"/>
            <a:ext cx="7679055" cy="6917690"/>
          </a:xfrm>
          <a:prstGeom prst="rect">
            <a:avLst/>
          </a:prstGeom>
        </p:spPr>
      </p:pic>
      <p:grpSp>
        <p:nvGrpSpPr>
          <p:cNvPr id="9" name="组合 8"/>
          <p:cNvGrpSpPr/>
          <p:nvPr/>
        </p:nvGrpSpPr>
        <p:grpSpPr>
          <a:xfrm>
            <a:off x="2622676" y="1157605"/>
            <a:ext cx="7034545" cy="5405120"/>
            <a:chOff x="4435" y="1821"/>
            <a:chExt cx="13590" cy="8512"/>
          </a:xfrm>
          <a:effectLst>
            <a:outerShdw blurRad="63500" sx="102000" sy="102000" algn="ctr" rotWithShape="0">
              <a:prstClr val="black">
                <a:alpha val="40000"/>
              </a:prstClr>
            </a:outerShdw>
          </a:effectLst>
        </p:grpSpPr>
        <p:pic>
          <p:nvPicPr>
            <p:cNvPr id="7" name="图片 6" descr="zzzzz_0000s_0003_矩形-1"/>
            <p:cNvPicPr>
              <a:picLocks noChangeAspect="1"/>
            </p:cNvPicPr>
            <p:nvPr/>
          </p:nvPicPr>
          <p:blipFill>
            <a:blip r:embed="rId6"/>
            <a:stretch>
              <a:fillRect/>
            </a:stretch>
          </p:blipFill>
          <p:spPr>
            <a:xfrm rot="5400000">
              <a:off x="2503" y="3753"/>
              <a:ext cx="8512" cy="4648"/>
            </a:xfrm>
            <a:prstGeom prst="rect">
              <a:avLst/>
            </a:prstGeom>
          </p:spPr>
        </p:pic>
        <p:sp>
          <p:nvSpPr>
            <p:cNvPr id="8" name="矩形 7"/>
            <p:cNvSpPr/>
            <p:nvPr/>
          </p:nvSpPr>
          <p:spPr>
            <a:xfrm>
              <a:off x="7111" y="4414"/>
              <a:ext cx="10914" cy="4272"/>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等腰三角形 20"/>
          <p:cNvSpPr/>
          <p:nvPr/>
        </p:nvSpPr>
        <p:spPr>
          <a:xfrm flipV="1">
            <a:off x="10676432" y="6338273"/>
            <a:ext cx="440336" cy="224236"/>
          </a:xfrm>
          <a:prstGeom prst="triangle">
            <a:avLst/>
          </a:prstGeom>
          <a:solidFill>
            <a:srgbClr val="2757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3992581" y="2863714"/>
            <a:ext cx="5679904" cy="2585323"/>
          </a:xfrm>
          <a:prstGeom prst="rect">
            <a:avLst/>
          </a:prstGeom>
          <a:noFill/>
        </p:spPr>
        <p:txBody>
          <a:bodyPr wrap="square" rtlCol="0">
            <a:spAutoFit/>
          </a:bodyPr>
          <a:lstStyle/>
          <a:p>
            <a:pPr algn="ctr"/>
            <a:r>
              <a:rPr lang="en-US" altLang="zh-CN" sz="9000" b="1" dirty="0">
                <a:solidFill>
                  <a:schemeClr val="bg2">
                    <a:lumMod val="25000"/>
                  </a:schemeClr>
                </a:solidFill>
                <a:latin typeface="华文细黑" panose="02010600040101010101" pitchFamily="2" charset="-122"/>
                <a:ea typeface="华文细黑" panose="02010600040101010101" pitchFamily="2" charset="-122"/>
              </a:rPr>
              <a:t>02</a:t>
            </a:r>
          </a:p>
          <a:p>
            <a:pPr algn="ctr"/>
            <a:r>
              <a:rPr lang="zh-CN" altLang="en-US" sz="4000" b="1" dirty="0">
                <a:solidFill>
                  <a:schemeClr val="bg2">
                    <a:lumMod val="25000"/>
                  </a:schemeClr>
                </a:solidFill>
                <a:latin typeface="华文细黑" panose="02010600040101010101" pitchFamily="2" charset="-122"/>
                <a:ea typeface="华文细黑" panose="02010600040101010101" pitchFamily="2" charset="-122"/>
              </a:rPr>
              <a:t>社会分布</a:t>
            </a:r>
            <a:endParaRPr lang="en-US" altLang="zh-CN" sz="4000" b="1" dirty="0">
              <a:solidFill>
                <a:schemeClr val="bg2">
                  <a:lumMod val="25000"/>
                </a:schemeClr>
              </a:solidFill>
              <a:latin typeface="华文细黑" panose="02010600040101010101" pitchFamily="2" charset="-122"/>
              <a:ea typeface="华文细黑" panose="02010600040101010101" pitchFamily="2" charset="-122"/>
            </a:endParaRPr>
          </a:p>
          <a:p>
            <a:pPr algn="ctr"/>
            <a:r>
              <a:rPr lang="zh-CN" altLang="en-US" sz="3200" b="1" dirty="0">
                <a:solidFill>
                  <a:schemeClr val="bg2">
                    <a:lumMod val="25000"/>
                  </a:schemeClr>
                </a:solidFill>
                <a:latin typeface="华文细黑" panose="02010600040101010101" pitchFamily="2" charset="-122"/>
                <a:ea typeface="华文细黑" panose="02010600040101010101" pitchFamily="2" charset="-122"/>
              </a:rPr>
              <a:t>性别比例及家庭背景的转变</a:t>
            </a:r>
            <a:endParaRPr lang="en-US" altLang="zh-CN" sz="3200" b="1" dirty="0">
              <a:solidFill>
                <a:schemeClr val="bg2">
                  <a:lumMod val="25000"/>
                </a:schemeClr>
              </a:solidFill>
              <a:latin typeface="华文细黑" panose="02010600040101010101" pitchFamily="2" charset="-122"/>
              <a:ea typeface="华文细黑" panose="02010600040101010101" pitchFamily="2" charset="-122"/>
            </a:endParaRPr>
          </a:p>
        </p:txBody>
      </p:sp>
      <p:sp>
        <p:nvSpPr>
          <p:cNvPr id="10" name="文本框 9">
            <a:extLst>
              <a:ext uri="{FF2B5EF4-FFF2-40B4-BE49-F238E27FC236}">
                <a16:creationId xmlns:a16="http://schemas.microsoft.com/office/drawing/2014/main" id="{70E4CA30-C87A-41B2-AEAE-327E8955A7EF}"/>
              </a:ext>
            </a:extLst>
          </p:cNvPr>
          <p:cNvSpPr txBox="1"/>
          <p:nvPr/>
        </p:nvSpPr>
        <p:spPr>
          <a:xfrm>
            <a:off x="7816215" y="5629664"/>
            <a:ext cx="616077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2800" b="1" i="0" u="none" strike="noStrike" kern="1200" cap="none" spc="0" normalizeH="0" baseline="0" noProof="0" smtClean="0">
                <a:ln>
                  <a:noFill/>
                </a:ln>
                <a:solidFill>
                  <a:srgbClr val="5B9BD5">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tabLst/>
                <a:defRPr/>
              </a:pPr>
              <a:t>14</a:t>
            </a:fld>
            <a:endParaRPr kumimoji="0" lang="zh-CN" altLang="en-US" sz="2800" b="1" i="0" u="none" strike="noStrike" kern="1200" cap="none" spc="0" normalizeH="0" baseline="0" noProof="0" dirty="0">
              <a:ln>
                <a:noFill/>
              </a:ln>
              <a:solidFill>
                <a:srgbClr val="5B9BD5">
                  <a:lumMod val="50000"/>
                </a:srgbClr>
              </a:solidFill>
              <a:effectLst/>
              <a:uLnTx/>
              <a:uFillTx/>
              <a:latin typeface="黑体" panose="02010609060101010101" pitchFamily="49" charset="-122"/>
              <a:ea typeface="黑体" panose="02010609060101010101" pitchFamily="49" charset="-122"/>
              <a:cs typeface="+mn-cs"/>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29"/>
                                        </p:tgtEl>
                                        <p:attrNameLst>
                                          <p:attrName>style.visibility</p:attrName>
                                        </p:attrNameLst>
                                      </p:cBhvr>
                                      <p:to>
                                        <p:strVal val="visible"/>
                                      </p:to>
                                    </p:set>
                                    <p:anim calcmode="lin" valueType="num">
                                      <p:cBhvr>
                                        <p:cTn id="11"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29"/>
                                        </p:tgtEl>
                                        <p:attrNameLst>
                                          <p:attrName>ppt_y</p:attrName>
                                        </p:attrNameLst>
                                      </p:cBhvr>
                                      <p:tavLst>
                                        <p:tav tm="0">
                                          <p:val>
                                            <p:strVal val="#ppt_y"/>
                                          </p:val>
                                        </p:tav>
                                        <p:tav tm="100000">
                                          <p:val>
                                            <p:strVal val="#ppt_y"/>
                                          </p:val>
                                        </p:tav>
                                      </p:tavLst>
                                    </p:anim>
                                    <p:anim calcmode="lin" valueType="num">
                                      <p:cBhvr>
                                        <p:cTn id="13"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2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AutoShape 11"/>
          <p:cNvSpPr>
            <a:spLocks noChangeAspect="1" noChangeArrowheads="1" noTextEdit="1"/>
          </p:cNvSpPr>
          <p:nvPr/>
        </p:nvSpPr>
        <p:spPr bwMode="auto">
          <a:xfrm>
            <a:off x="1746069" y="2502712"/>
            <a:ext cx="484838" cy="44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nvGrpSpPr>
          <p:cNvPr id="2" name="组合 1"/>
          <p:cNvGrpSpPr/>
          <p:nvPr/>
        </p:nvGrpSpPr>
        <p:grpSpPr>
          <a:xfrm>
            <a:off x="5031322" y="1799120"/>
            <a:ext cx="2129356" cy="2470050"/>
            <a:chOff x="5031322" y="1799120"/>
            <a:chExt cx="2129356" cy="2470050"/>
          </a:xfrm>
        </p:grpSpPr>
        <p:grpSp>
          <p:nvGrpSpPr>
            <p:cNvPr id="67" name="组合 66"/>
            <p:cNvGrpSpPr/>
            <p:nvPr/>
          </p:nvGrpSpPr>
          <p:grpSpPr>
            <a:xfrm flipV="1">
              <a:off x="5031322" y="1799120"/>
              <a:ext cx="2129356" cy="2470050"/>
              <a:chOff x="5031322" y="2193975"/>
              <a:chExt cx="2129356" cy="2470050"/>
            </a:xfrm>
          </p:grpSpPr>
          <p:sp>
            <p:nvSpPr>
              <p:cNvPr id="58" name="六边形 57"/>
              <p:cNvSpPr/>
              <p:nvPr/>
            </p:nvSpPr>
            <p:spPr>
              <a:xfrm rot="5400000">
                <a:off x="4860975" y="2364322"/>
                <a:ext cx="2470050" cy="2129356"/>
              </a:xfrm>
              <a:prstGeom prst="hexagon">
                <a:avLst/>
              </a:prstGeom>
              <a:blipFill dpi="0" rotWithShape="0">
                <a:blip r:embed="rId3"/>
                <a:srcRect/>
                <a:stretch>
                  <a:fillRect/>
                </a:stretch>
              </a:blipFill>
              <a:ln>
                <a:noFill/>
              </a:ln>
              <a:effectLst>
                <a:outerShdw blurRad="254000" dist="38100" sx="106000" sy="106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六边形 65"/>
              <p:cNvSpPr/>
              <p:nvPr/>
            </p:nvSpPr>
            <p:spPr>
              <a:xfrm rot="5400000">
                <a:off x="4860975" y="2364322"/>
                <a:ext cx="2470050" cy="2129356"/>
              </a:xfrm>
              <a:prstGeom prst="hexagon">
                <a:avLst/>
              </a:prstGeom>
              <a:solidFill>
                <a:schemeClr val="bg1">
                  <a:alpha val="75000"/>
                </a:schemeClr>
              </a:solidFill>
              <a:ln>
                <a:noFill/>
              </a:ln>
              <a:effectLst>
                <a:outerShdw blurRad="254000" dist="38100" sx="106000" sy="106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8" name="六边形 67"/>
            <p:cNvSpPr/>
            <p:nvPr/>
          </p:nvSpPr>
          <p:spPr>
            <a:xfrm rot="5400000">
              <a:off x="5451765" y="2478768"/>
              <a:ext cx="1288470" cy="1110752"/>
            </a:xfrm>
            <a:prstGeom prst="hexagon">
              <a:avLst/>
            </a:prstGeom>
            <a:solidFill>
              <a:schemeClr val="bg1">
                <a:alpha val="69000"/>
              </a:schemeClr>
            </a:solidFill>
            <a:ln>
              <a:noFill/>
            </a:ln>
            <a:effectLst>
              <a:outerShdw blurRad="254000" dist="38100" sx="106000" sy="106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9" name="文本框 68"/>
          <p:cNvSpPr txBox="1"/>
          <p:nvPr/>
        </p:nvSpPr>
        <p:spPr>
          <a:xfrm>
            <a:off x="5487807" y="2701573"/>
            <a:ext cx="1216386" cy="707886"/>
          </a:xfrm>
          <a:prstGeom prst="rect">
            <a:avLst/>
          </a:prstGeom>
          <a:noFill/>
        </p:spPr>
        <p:txBody>
          <a:bodyPr wrap="square" rtlCol="0">
            <a:spAutoFit/>
          </a:bodyPr>
          <a:lstStyle/>
          <a:p>
            <a:pPr algn="ctr"/>
            <a:r>
              <a:rPr lang="en-US" altLang="zh-CN" sz="2000" dirty="0">
                <a:latin typeface="Avenir LT Std 65 Medium" panose="020B0803020203020204" pitchFamily="34" charset="0"/>
              </a:rPr>
              <a:t>TXET</a:t>
            </a:r>
          </a:p>
          <a:p>
            <a:pPr algn="ctr"/>
            <a:r>
              <a:rPr lang="en-US" altLang="zh-CN" sz="2000" dirty="0">
                <a:latin typeface="Avenir LT Std 65 Medium" panose="020B0803020203020204" pitchFamily="34" charset="0"/>
              </a:rPr>
              <a:t>HERE</a:t>
            </a:r>
            <a:endParaRPr lang="zh-CN" altLang="en-US" sz="2000" dirty="0">
              <a:latin typeface="Avenir LT Std 65 Medium" panose="020B0803020203020204" pitchFamily="34" charset="0"/>
            </a:endParaRPr>
          </a:p>
        </p:txBody>
      </p:sp>
      <p:sp>
        <p:nvSpPr>
          <p:cNvPr id="74" name="AutoShape 11"/>
          <p:cNvSpPr>
            <a:spLocks noChangeAspect="1" noChangeArrowheads="1" noTextEdit="1"/>
          </p:cNvSpPr>
          <p:nvPr/>
        </p:nvSpPr>
        <p:spPr bwMode="auto">
          <a:xfrm>
            <a:off x="4402415" y="2811139"/>
            <a:ext cx="484838" cy="44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nvGrpSpPr>
          <p:cNvPr id="98" name="组合 97"/>
          <p:cNvGrpSpPr/>
          <p:nvPr/>
        </p:nvGrpSpPr>
        <p:grpSpPr>
          <a:xfrm>
            <a:off x="4146154" y="2455675"/>
            <a:ext cx="997360" cy="1156936"/>
            <a:chOff x="4146154" y="2850530"/>
            <a:chExt cx="997360" cy="1156936"/>
          </a:xfrm>
        </p:grpSpPr>
        <p:sp>
          <p:nvSpPr>
            <p:cNvPr id="72" name="六边形 71"/>
            <p:cNvSpPr/>
            <p:nvPr/>
          </p:nvSpPr>
          <p:spPr>
            <a:xfrm rot="5400000">
              <a:off x="4066366" y="2930318"/>
              <a:ext cx="1156936" cy="997360"/>
            </a:xfrm>
            <a:prstGeom prst="hexagon">
              <a:avLst/>
            </a:prstGeom>
            <a:solidFill>
              <a:srgbClr val="B0DCEA"/>
            </a:solidFill>
            <a:ln>
              <a:noFill/>
            </a:ln>
            <a:effectLst>
              <a:outerShdw blurRad="254000" dist="38100" sx="106000" sy="106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7" name="Group 10"/>
            <p:cNvGrpSpPr>
              <a:grpSpLocks noChangeAspect="1"/>
            </p:cNvGrpSpPr>
            <p:nvPr/>
          </p:nvGrpSpPr>
          <p:grpSpPr bwMode="auto">
            <a:xfrm>
              <a:off x="4339322" y="3272955"/>
              <a:ext cx="529224" cy="343280"/>
              <a:chOff x="1838" y="3208"/>
              <a:chExt cx="592" cy="384"/>
            </a:xfrm>
          </p:grpSpPr>
          <p:sp>
            <p:nvSpPr>
              <p:cNvPr id="88" name="AutoShape 9"/>
              <p:cNvSpPr>
                <a:spLocks noChangeAspect="1" noChangeArrowheads="1" noTextEdit="1"/>
              </p:cNvSpPr>
              <p:nvPr/>
            </p:nvSpPr>
            <p:spPr bwMode="auto">
              <a:xfrm>
                <a:off x="1841" y="3208"/>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9" name="Freeform 11"/>
              <p:cNvSpPr/>
              <p:nvPr/>
            </p:nvSpPr>
            <p:spPr bwMode="auto">
              <a:xfrm>
                <a:off x="1838" y="3521"/>
                <a:ext cx="6" cy="0"/>
              </a:xfrm>
              <a:custGeom>
                <a:avLst/>
                <a:gdLst>
                  <a:gd name="T0" fmla="*/ 1 w 2"/>
                  <a:gd name="T1" fmla="*/ 1 w 2"/>
                </a:gdLst>
                <a:ahLst/>
                <a:cxnLst>
                  <a:cxn ang="0">
                    <a:pos x="T0" y="0"/>
                  </a:cxn>
                  <a:cxn ang="0">
                    <a:pos x="T1" y="0"/>
                  </a:cxn>
                </a:cxnLst>
                <a:rect l="0" t="0" r="r" b="b"/>
                <a:pathLst>
                  <a:path w="2">
                    <a:moveTo>
                      <a:pt x="1" y="0"/>
                    </a:moveTo>
                    <a:cubicBezTo>
                      <a:pt x="0" y="0"/>
                      <a:pt x="2" y="0"/>
                      <a:pt x="1" y="0"/>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2"/>
              <p:cNvSpPr>
                <a:spLocks noEditPoints="1"/>
              </p:cNvSpPr>
              <p:nvPr/>
            </p:nvSpPr>
            <p:spPr bwMode="auto">
              <a:xfrm>
                <a:off x="1878" y="3211"/>
                <a:ext cx="552" cy="378"/>
              </a:xfrm>
              <a:custGeom>
                <a:avLst/>
                <a:gdLst>
                  <a:gd name="T0" fmla="*/ 60 w 204"/>
                  <a:gd name="T1" fmla="*/ 0 h 139"/>
                  <a:gd name="T2" fmla="*/ 54 w 204"/>
                  <a:gd name="T3" fmla="*/ 28 h 139"/>
                  <a:gd name="T4" fmla="*/ 12 w 204"/>
                  <a:gd name="T5" fmla="*/ 28 h 139"/>
                  <a:gd name="T6" fmla="*/ 3 w 204"/>
                  <a:gd name="T7" fmla="*/ 28 h 139"/>
                  <a:gd name="T8" fmla="*/ 7 w 204"/>
                  <a:gd name="T9" fmla="*/ 39 h 139"/>
                  <a:gd name="T10" fmla="*/ 8 w 204"/>
                  <a:gd name="T11" fmla="*/ 101 h 139"/>
                  <a:gd name="T12" fmla="*/ 0 w 204"/>
                  <a:gd name="T13" fmla="*/ 114 h 139"/>
                  <a:gd name="T14" fmla="*/ 54 w 204"/>
                  <a:gd name="T15" fmla="*/ 133 h 139"/>
                  <a:gd name="T16" fmla="*/ 198 w 204"/>
                  <a:gd name="T17" fmla="*/ 139 h 139"/>
                  <a:gd name="T18" fmla="*/ 204 w 204"/>
                  <a:gd name="T19" fmla="*/ 6 h 139"/>
                  <a:gd name="T20" fmla="*/ 54 w 204"/>
                  <a:gd name="T21" fmla="*/ 102 h 139"/>
                  <a:gd name="T22" fmla="*/ 38 w 204"/>
                  <a:gd name="T23" fmla="*/ 71 h 139"/>
                  <a:gd name="T24" fmla="*/ 38 w 204"/>
                  <a:gd name="T25" fmla="*/ 71 h 139"/>
                  <a:gd name="T26" fmla="*/ 38 w 204"/>
                  <a:gd name="T27" fmla="*/ 71 h 139"/>
                  <a:gd name="T28" fmla="*/ 54 w 204"/>
                  <a:gd name="T29" fmla="*/ 41 h 139"/>
                  <a:gd name="T30" fmla="*/ 81 w 204"/>
                  <a:gd name="T31" fmla="*/ 124 h 139"/>
                  <a:gd name="T32" fmla="*/ 71 w 204"/>
                  <a:gd name="T33" fmla="*/ 130 h 139"/>
                  <a:gd name="T34" fmla="*/ 65 w 204"/>
                  <a:gd name="T35" fmla="*/ 119 h 139"/>
                  <a:gd name="T36" fmla="*/ 75 w 204"/>
                  <a:gd name="T37" fmla="*/ 113 h 139"/>
                  <a:gd name="T38" fmla="*/ 81 w 204"/>
                  <a:gd name="T39" fmla="*/ 124 h 139"/>
                  <a:gd name="T40" fmla="*/ 77 w 204"/>
                  <a:gd name="T41" fmla="*/ 28 h 139"/>
                  <a:gd name="T42" fmla="*/ 66 w 204"/>
                  <a:gd name="T43" fmla="*/ 22 h 139"/>
                  <a:gd name="T44" fmla="*/ 72 w 204"/>
                  <a:gd name="T45" fmla="*/ 10 h 139"/>
                  <a:gd name="T46" fmla="*/ 83 w 204"/>
                  <a:gd name="T47" fmla="*/ 16 h 139"/>
                  <a:gd name="T48" fmla="*/ 108 w 204"/>
                  <a:gd name="T49" fmla="*/ 124 h 139"/>
                  <a:gd name="T50" fmla="*/ 98 w 204"/>
                  <a:gd name="T51" fmla="*/ 130 h 139"/>
                  <a:gd name="T52" fmla="*/ 92 w 204"/>
                  <a:gd name="T53" fmla="*/ 119 h 139"/>
                  <a:gd name="T54" fmla="*/ 102 w 204"/>
                  <a:gd name="T55" fmla="*/ 113 h 139"/>
                  <a:gd name="T56" fmla="*/ 108 w 204"/>
                  <a:gd name="T57" fmla="*/ 124 h 139"/>
                  <a:gd name="T58" fmla="*/ 103 w 204"/>
                  <a:gd name="T59" fmla="*/ 28 h 139"/>
                  <a:gd name="T60" fmla="*/ 93 w 204"/>
                  <a:gd name="T61" fmla="*/ 22 h 139"/>
                  <a:gd name="T62" fmla="*/ 99 w 204"/>
                  <a:gd name="T63" fmla="*/ 10 h 139"/>
                  <a:gd name="T64" fmla="*/ 110 w 204"/>
                  <a:gd name="T65" fmla="*/ 16 h 139"/>
                  <a:gd name="T66" fmla="*/ 135 w 204"/>
                  <a:gd name="T67" fmla="*/ 124 h 139"/>
                  <a:gd name="T68" fmla="*/ 125 w 204"/>
                  <a:gd name="T69" fmla="*/ 130 h 139"/>
                  <a:gd name="T70" fmla="*/ 120 w 204"/>
                  <a:gd name="T71" fmla="*/ 119 h 139"/>
                  <a:gd name="T72" fmla="*/ 130 w 204"/>
                  <a:gd name="T73" fmla="*/ 113 h 139"/>
                  <a:gd name="T74" fmla="*/ 135 w 204"/>
                  <a:gd name="T75" fmla="*/ 124 h 139"/>
                  <a:gd name="T76" fmla="*/ 130 w 204"/>
                  <a:gd name="T77" fmla="*/ 28 h 139"/>
                  <a:gd name="T78" fmla="*/ 119 w 204"/>
                  <a:gd name="T79" fmla="*/ 22 h 139"/>
                  <a:gd name="T80" fmla="*/ 125 w 204"/>
                  <a:gd name="T81" fmla="*/ 10 h 139"/>
                  <a:gd name="T82" fmla="*/ 136 w 204"/>
                  <a:gd name="T83" fmla="*/ 16 h 139"/>
                  <a:gd name="T84" fmla="*/ 163 w 204"/>
                  <a:gd name="T85" fmla="*/ 124 h 139"/>
                  <a:gd name="T86" fmla="*/ 153 w 204"/>
                  <a:gd name="T87" fmla="*/ 130 h 139"/>
                  <a:gd name="T88" fmla="*/ 147 w 204"/>
                  <a:gd name="T89" fmla="*/ 119 h 139"/>
                  <a:gd name="T90" fmla="*/ 157 w 204"/>
                  <a:gd name="T91" fmla="*/ 113 h 139"/>
                  <a:gd name="T92" fmla="*/ 163 w 204"/>
                  <a:gd name="T93" fmla="*/ 124 h 139"/>
                  <a:gd name="T94" fmla="*/ 156 w 204"/>
                  <a:gd name="T95" fmla="*/ 28 h 139"/>
                  <a:gd name="T96" fmla="*/ 146 w 204"/>
                  <a:gd name="T97" fmla="*/ 22 h 139"/>
                  <a:gd name="T98" fmla="*/ 152 w 204"/>
                  <a:gd name="T99" fmla="*/ 10 h 139"/>
                  <a:gd name="T100" fmla="*/ 163 w 204"/>
                  <a:gd name="T101" fmla="*/ 16 h 139"/>
                  <a:gd name="T102" fmla="*/ 189 w 204"/>
                  <a:gd name="T103" fmla="*/ 124 h 139"/>
                  <a:gd name="T104" fmla="*/ 179 w 204"/>
                  <a:gd name="T105" fmla="*/ 130 h 139"/>
                  <a:gd name="T106" fmla="*/ 173 w 204"/>
                  <a:gd name="T107" fmla="*/ 119 h 139"/>
                  <a:gd name="T108" fmla="*/ 183 w 204"/>
                  <a:gd name="T109" fmla="*/ 113 h 139"/>
                  <a:gd name="T110" fmla="*/ 189 w 204"/>
                  <a:gd name="T111" fmla="*/ 124 h 139"/>
                  <a:gd name="T112" fmla="*/ 182 w 204"/>
                  <a:gd name="T113" fmla="*/ 28 h 139"/>
                  <a:gd name="T114" fmla="*/ 172 w 204"/>
                  <a:gd name="T115" fmla="*/ 22 h 139"/>
                  <a:gd name="T116" fmla="*/ 178 w 204"/>
                  <a:gd name="T117" fmla="*/ 10 h 139"/>
                  <a:gd name="T118" fmla="*/ 189 w 204"/>
                  <a:gd name="T119" fmla="*/ 1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4" h="139">
                    <a:moveTo>
                      <a:pt x="198" y="0"/>
                    </a:moveTo>
                    <a:cubicBezTo>
                      <a:pt x="60" y="0"/>
                      <a:pt x="60" y="0"/>
                      <a:pt x="60" y="0"/>
                    </a:cubicBezTo>
                    <a:cubicBezTo>
                      <a:pt x="57" y="0"/>
                      <a:pt x="54" y="3"/>
                      <a:pt x="54" y="6"/>
                    </a:cubicBezTo>
                    <a:cubicBezTo>
                      <a:pt x="54" y="28"/>
                      <a:pt x="54" y="28"/>
                      <a:pt x="54" y="28"/>
                    </a:cubicBezTo>
                    <a:cubicBezTo>
                      <a:pt x="12" y="28"/>
                      <a:pt x="12" y="28"/>
                      <a:pt x="12" y="28"/>
                    </a:cubicBezTo>
                    <a:cubicBezTo>
                      <a:pt x="12" y="28"/>
                      <a:pt x="12" y="28"/>
                      <a:pt x="12" y="28"/>
                    </a:cubicBezTo>
                    <a:cubicBezTo>
                      <a:pt x="12" y="28"/>
                      <a:pt x="12" y="28"/>
                      <a:pt x="12" y="28"/>
                    </a:cubicBezTo>
                    <a:cubicBezTo>
                      <a:pt x="3" y="28"/>
                      <a:pt x="3" y="28"/>
                      <a:pt x="3" y="28"/>
                    </a:cubicBezTo>
                    <a:cubicBezTo>
                      <a:pt x="2" y="28"/>
                      <a:pt x="2" y="28"/>
                      <a:pt x="1" y="28"/>
                    </a:cubicBezTo>
                    <a:cubicBezTo>
                      <a:pt x="7" y="39"/>
                      <a:pt x="7" y="39"/>
                      <a:pt x="7" y="39"/>
                    </a:cubicBezTo>
                    <a:cubicBezTo>
                      <a:pt x="27" y="71"/>
                      <a:pt x="27" y="71"/>
                      <a:pt x="27" y="71"/>
                    </a:cubicBezTo>
                    <a:cubicBezTo>
                      <a:pt x="8" y="101"/>
                      <a:pt x="8" y="101"/>
                      <a:pt x="8" y="101"/>
                    </a:cubicBezTo>
                    <a:cubicBezTo>
                      <a:pt x="8" y="101"/>
                      <a:pt x="8" y="101"/>
                      <a:pt x="8" y="101"/>
                    </a:cubicBezTo>
                    <a:cubicBezTo>
                      <a:pt x="0" y="114"/>
                      <a:pt x="0" y="114"/>
                      <a:pt x="0" y="114"/>
                    </a:cubicBezTo>
                    <a:cubicBezTo>
                      <a:pt x="54" y="115"/>
                      <a:pt x="54" y="115"/>
                      <a:pt x="54" y="115"/>
                    </a:cubicBezTo>
                    <a:cubicBezTo>
                      <a:pt x="54" y="133"/>
                      <a:pt x="54" y="133"/>
                      <a:pt x="54" y="133"/>
                    </a:cubicBezTo>
                    <a:cubicBezTo>
                      <a:pt x="54" y="136"/>
                      <a:pt x="57" y="139"/>
                      <a:pt x="60" y="139"/>
                    </a:cubicBezTo>
                    <a:cubicBezTo>
                      <a:pt x="198" y="139"/>
                      <a:pt x="198" y="139"/>
                      <a:pt x="198" y="139"/>
                    </a:cubicBezTo>
                    <a:cubicBezTo>
                      <a:pt x="201" y="139"/>
                      <a:pt x="204" y="136"/>
                      <a:pt x="204" y="133"/>
                    </a:cubicBezTo>
                    <a:cubicBezTo>
                      <a:pt x="204" y="6"/>
                      <a:pt x="204" y="6"/>
                      <a:pt x="204" y="6"/>
                    </a:cubicBezTo>
                    <a:cubicBezTo>
                      <a:pt x="204" y="3"/>
                      <a:pt x="201" y="0"/>
                      <a:pt x="198" y="0"/>
                    </a:cubicBezTo>
                    <a:close/>
                    <a:moveTo>
                      <a:pt x="54" y="102"/>
                    </a:moveTo>
                    <a:cubicBezTo>
                      <a:pt x="19" y="102"/>
                      <a:pt x="19" y="102"/>
                      <a:pt x="19" y="102"/>
                    </a:cubicBezTo>
                    <a:cubicBezTo>
                      <a:pt x="38" y="71"/>
                      <a:pt x="38" y="71"/>
                      <a:pt x="38" y="71"/>
                    </a:cubicBezTo>
                    <a:cubicBezTo>
                      <a:pt x="38" y="71"/>
                      <a:pt x="38" y="71"/>
                      <a:pt x="38" y="71"/>
                    </a:cubicBezTo>
                    <a:cubicBezTo>
                      <a:pt x="38" y="71"/>
                      <a:pt x="38" y="71"/>
                      <a:pt x="38" y="71"/>
                    </a:cubicBezTo>
                    <a:cubicBezTo>
                      <a:pt x="38" y="71"/>
                      <a:pt x="38" y="71"/>
                      <a:pt x="38" y="71"/>
                    </a:cubicBezTo>
                    <a:cubicBezTo>
                      <a:pt x="38" y="71"/>
                      <a:pt x="38" y="71"/>
                      <a:pt x="38" y="71"/>
                    </a:cubicBezTo>
                    <a:cubicBezTo>
                      <a:pt x="20" y="41"/>
                      <a:pt x="20" y="41"/>
                      <a:pt x="20" y="41"/>
                    </a:cubicBezTo>
                    <a:cubicBezTo>
                      <a:pt x="54" y="41"/>
                      <a:pt x="54" y="41"/>
                      <a:pt x="54" y="41"/>
                    </a:cubicBezTo>
                    <a:lnTo>
                      <a:pt x="54" y="102"/>
                    </a:lnTo>
                    <a:close/>
                    <a:moveTo>
                      <a:pt x="81" y="124"/>
                    </a:moveTo>
                    <a:cubicBezTo>
                      <a:pt x="81" y="127"/>
                      <a:pt x="78" y="130"/>
                      <a:pt x="75" y="130"/>
                    </a:cubicBezTo>
                    <a:cubicBezTo>
                      <a:pt x="71" y="130"/>
                      <a:pt x="71" y="130"/>
                      <a:pt x="71" y="130"/>
                    </a:cubicBezTo>
                    <a:cubicBezTo>
                      <a:pt x="68" y="130"/>
                      <a:pt x="65" y="127"/>
                      <a:pt x="65" y="124"/>
                    </a:cubicBezTo>
                    <a:cubicBezTo>
                      <a:pt x="65" y="119"/>
                      <a:pt x="65" y="119"/>
                      <a:pt x="65" y="119"/>
                    </a:cubicBezTo>
                    <a:cubicBezTo>
                      <a:pt x="65" y="116"/>
                      <a:pt x="68" y="113"/>
                      <a:pt x="71" y="113"/>
                    </a:cubicBezTo>
                    <a:cubicBezTo>
                      <a:pt x="75" y="113"/>
                      <a:pt x="75" y="113"/>
                      <a:pt x="75" y="113"/>
                    </a:cubicBezTo>
                    <a:cubicBezTo>
                      <a:pt x="78" y="113"/>
                      <a:pt x="81" y="116"/>
                      <a:pt x="81" y="119"/>
                    </a:cubicBezTo>
                    <a:lnTo>
                      <a:pt x="81" y="124"/>
                    </a:lnTo>
                    <a:close/>
                    <a:moveTo>
                      <a:pt x="83" y="22"/>
                    </a:moveTo>
                    <a:cubicBezTo>
                      <a:pt x="83" y="26"/>
                      <a:pt x="80" y="28"/>
                      <a:pt x="77" y="28"/>
                    </a:cubicBezTo>
                    <a:cubicBezTo>
                      <a:pt x="72" y="28"/>
                      <a:pt x="72" y="28"/>
                      <a:pt x="72" y="28"/>
                    </a:cubicBezTo>
                    <a:cubicBezTo>
                      <a:pt x="69" y="28"/>
                      <a:pt x="66" y="26"/>
                      <a:pt x="66" y="22"/>
                    </a:cubicBezTo>
                    <a:cubicBezTo>
                      <a:pt x="66" y="16"/>
                      <a:pt x="66" y="16"/>
                      <a:pt x="66" y="16"/>
                    </a:cubicBezTo>
                    <a:cubicBezTo>
                      <a:pt x="66" y="13"/>
                      <a:pt x="69" y="10"/>
                      <a:pt x="72" y="10"/>
                    </a:cubicBezTo>
                    <a:cubicBezTo>
                      <a:pt x="77" y="10"/>
                      <a:pt x="77" y="10"/>
                      <a:pt x="77" y="10"/>
                    </a:cubicBezTo>
                    <a:cubicBezTo>
                      <a:pt x="80" y="10"/>
                      <a:pt x="83" y="13"/>
                      <a:pt x="83" y="16"/>
                    </a:cubicBezTo>
                    <a:lnTo>
                      <a:pt x="83" y="22"/>
                    </a:lnTo>
                    <a:close/>
                    <a:moveTo>
                      <a:pt x="108" y="124"/>
                    </a:moveTo>
                    <a:cubicBezTo>
                      <a:pt x="108" y="127"/>
                      <a:pt x="105" y="130"/>
                      <a:pt x="102" y="130"/>
                    </a:cubicBezTo>
                    <a:cubicBezTo>
                      <a:pt x="98" y="130"/>
                      <a:pt x="98" y="130"/>
                      <a:pt x="98" y="130"/>
                    </a:cubicBezTo>
                    <a:cubicBezTo>
                      <a:pt x="95" y="130"/>
                      <a:pt x="92" y="127"/>
                      <a:pt x="92" y="124"/>
                    </a:cubicBezTo>
                    <a:cubicBezTo>
                      <a:pt x="92" y="119"/>
                      <a:pt x="92" y="119"/>
                      <a:pt x="92" y="119"/>
                    </a:cubicBezTo>
                    <a:cubicBezTo>
                      <a:pt x="92" y="116"/>
                      <a:pt x="95" y="113"/>
                      <a:pt x="98" y="113"/>
                    </a:cubicBezTo>
                    <a:cubicBezTo>
                      <a:pt x="102" y="113"/>
                      <a:pt x="102" y="113"/>
                      <a:pt x="102" y="113"/>
                    </a:cubicBezTo>
                    <a:cubicBezTo>
                      <a:pt x="105" y="113"/>
                      <a:pt x="108" y="116"/>
                      <a:pt x="108" y="119"/>
                    </a:cubicBezTo>
                    <a:lnTo>
                      <a:pt x="108" y="124"/>
                    </a:lnTo>
                    <a:close/>
                    <a:moveTo>
                      <a:pt x="110" y="22"/>
                    </a:moveTo>
                    <a:cubicBezTo>
                      <a:pt x="110" y="26"/>
                      <a:pt x="107" y="28"/>
                      <a:pt x="103" y="28"/>
                    </a:cubicBezTo>
                    <a:cubicBezTo>
                      <a:pt x="99" y="28"/>
                      <a:pt x="99" y="28"/>
                      <a:pt x="99" y="28"/>
                    </a:cubicBezTo>
                    <a:cubicBezTo>
                      <a:pt x="95" y="28"/>
                      <a:pt x="93" y="26"/>
                      <a:pt x="93" y="22"/>
                    </a:cubicBezTo>
                    <a:cubicBezTo>
                      <a:pt x="93" y="16"/>
                      <a:pt x="93" y="16"/>
                      <a:pt x="93" y="16"/>
                    </a:cubicBezTo>
                    <a:cubicBezTo>
                      <a:pt x="93" y="13"/>
                      <a:pt x="95" y="10"/>
                      <a:pt x="99" y="10"/>
                    </a:cubicBezTo>
                    <a:cubicBezTo>
                      <a:pt x="103" y="10"/>
                      <a:pt x="103" y="10"/>
                      <a:pt x="103" y="10"/>
                    </a:cubicBezTo>
                    <a:cubicBezTo>
                      <a:pt x="107" y="10"/>
                      <a:pt x="110" y="13"/>
                      <a:pt x="110" y="16"/>
                    </a:cubicBezTo>
                    <a:lnTo>
                      <a:pt x="110" y="22"/>
                    </a:lnTo>
                    <a:close/>
                    <a:moveTo>
                      <a:pt x="135" y="124"/>
                    </a:moveTo>
                    <a:cubicBezTo>
                      <a:pt x="135" y="127"/>
                      <a:pt x="133" y="130"/>
                      <a:pt x="130" y="130"/>
                    </a:cubicBezTo>
                    <a:cubicBezTo>
                      <a:pt x="125" y="130"/>
                      <a:pt x="125" y="130"/>
                      <a:pt x="125" y="130"/>
                    </a:cubicBezTo>
                    <a:cubicBezTo>
                      <a:pt x="122" y="130"/>
                      <a:pt x="120" y="127"/>
                      <a:pt x="120" y="124"/>
                    </a:cubicBezTo>
                    <a:cubicBezTo>
                      <a:pt x="120" y="119"/>
                      <a:pt x="120" y="119"/>
                      <a:pt x="120" y="119"/>
                    </a:cubicBezTo>
                    <a:cubicBezTo>
                      <a:pt x="120" y="116"/>
                      <a:pt x="122" y="113"/>
                      <a:pt x="125" y="113"/>
                    </a:cubicBezTo>
                    <a:cubicBezTo>
                      <a:pt x="130" y="113"/>
                      <a:pt x="130" y="113"/>
                      <a:pt x="130" y="113"/>
                    </a:cubicBezTo>
                    <a:cubicBezTo>
                      <a:pt x="133" y="113"/>
                      <a:pt x="135" y="116"/>
                      <a:pt x="135" y="119"/>
                    </a:cubicBezTo>
                    <a:lnTo>
                      <a:pt x="135" y="124"/>
                    </a:lnTo>
                    <a:close/>
                    <a:moveTo>
                      <a:pt x="136" y="22"/>
                    </a:moveTo>
                    <a:cubicBezTo>
                      <a:pt x="136" y="26"/>
                      <a:pt x="133" y="28"/>
                      <a:pt x="130" y="28"/>
                    </a:cubicBezTo>
                    <a:cubicBezTo>
                      <a:pt x="125" y="28"/>
                      <a:pt x="125" y="28"/>
                      <a:pt x="125" y="28"/>
                    </a:cubicBezTo>
                    <a:cubicBezTo>
                      <a:pt x="122" y="28"/>
                      <a:pt x="119" y="26"/>
                      <a:pt x="119" y="22"/>
                    </a:cubicBezTo>
                    <a:cubicBezTo>
                      <a:pt x="119" y="16"/>
                      <a:pt x="119" y="16"/>
                      <a:pt x="119" y="16"/>
                    </a:cubicBezTo>
                    <a:cubicBezTo>
                      <a:pt x="119" y="13"/>
                      <a:pt x="122" y="10"/>
                      <a:pt x="125" y="10"/>
                    </a:cubicBezTo>
                    <a:cubicBezTo>
                      <a:pt x="130" y="10"/>
                      <a:pt x="130" y="10"/>
                      <a:pt x="130" y="10"/>
                    </a:cubicBezTo>
                    <a:cubicBezTo>
                      <a:pt x="133" y="10"/>
                      <a:pt x="136" y="13"/>
                      <a:pt x="136" y="16"/>
                    </a:cubicBezTo>
                    <a:lnTo>
                      <a:pt x="136" y="22"/>
                    </a:lnTo>
                    <a:close/>
                    <a:moveTo>
                      <a:pt x="163" y="124"/>
                    </a:moveTo>
                    <a:cubicBezTo>
                      <a:pt x="163" y="127"/>
                      <a:pt x="160" y="130"/>
                      <a:pt x="157" y="130"/>
                    </a:cubicBezTo>
                    <a:cubicBezTo>
                      <a:pt x="153" y="130"/>
                      <a:pt x="153" y="130"/>
                      <a:pt x="153" y="130"/>
                    </a:cubicBezTo>
                    <a:cubicBezTo>
                      <a:pt x="149" y="130"/>
                      <a:pt x="147" y="127"/>
                      <a:pt x="147" y="124"/>
                    </a:cubicBezTo>
                    <a:cubicBezTo>
                      <a:pt x="147" y="119"/>
                      <a:pt x="147" y="119"/>
                      <a:pt x="147" y="119"/>
                    </a:cubicBezTo>
                    <a:cubicBezTo>
                      <a:pt x="147" y="116"/>
                      <a:pt x="149" y="113"/>
                      <a:pt x="153" y="113"/>
                    </a:cubicBezTo>
                    <a:cubicBezTo>
                      <a:pt x="157" y="113"/>
                      <a:pt x="157" y="113"/>
                      <a:pt x="157" y="113"/>
                    </a:cubicBezTo>
                    <a:cubicBezTo>
                      <a:pt x="160" y="113"/>
                      <a:pt x="163" y="116"/>
                      <a:pt x="163" y="119"/>
                    </a:cubicBezTo>
                    <a:lnTo>
                      <a:pt x="163" y="124"/>
                    </a:lnTo>
                    <a:close/>
                    <a:moveTo>
                      <a:pt x="163" y="22"/>
                    </a:moveTo>
                    <a:cubicBezTo>
                      <a:pt x="163" y="26"/>
                      <a:pt x="160" y="28"/>
                      <a:pt x="156" y="28"/>
                    </a:cubicBezTo>
                    <a:cubicBezTo>
                      <a:pt x="152" y="28"/>
                      <a:pt x="152" y="28"/>
                      <a:pt x="152" y="28"/>
                    </a:cubicBezTo>
                    <a:cubicBezTo>
                      <a:pt x="148" y="28"/>
                      <a:pt x="146" y="26"/>
                      <a:pt x="146" y="22"/>
                    </a:cubicBezTo>
                    <a:cubicBezTo>
                      <a:pt x="146" y="16"/>
                      <a:pt x="146" y="16"/>
                      <a:pt x="146" y="16"/>
                    </a:cubicBezTo>
                    <a:cubicBezTo>
                      <a:pt x="146" y="13"/>
                      <a:pt x="148" y="10"/>
                      <a:pt x="152" y="10"/>
                    </a:cubicBezTo>
                    <a:cubicBezTo>
                      <a:pt x="156" y="10"/>
                      <a:pt x="156" y="10"/>
                      <a:pt x="156" y="10"/>
                    </a:cubicBezTo>
                    <a:cubicBezTo>
                      <a:pt x="160" y="10"/>
                      <a:pt x="163" y="13"/>
                      <a:pt x="163" y="16"/>
                    </a:cubicBezTo>
                    <a:lnTo>
                      <a:pt x="163" y="22"/>
                    </a:lnTo>
                    <a:close/>
                    <a:moveTo>
                      <a:pt x="189" y="124"/>
                    </a:moveTo>
                    <a:cubicBezTo>
                      <a:pt x="189" y="127"/>
                      <a:pt x="186" y="130"/>
                      <a:pt x="183" y="130"/>
                    </a:cubicBezTo>
                    <a:cubicBezTo>
                      <a:pt x="179" y="130"/>
                      <a:pt x="179" y="130"/>
                      <a:pt x="179" y="130"/>
                    </a:cubicBezTo>
                    <a:cubicBezTo>
                      <a:pt x="176" y="130"/>
                      <a:pt x="173" y="127"/>
                      <a:pt x="173" y="124"/>
                    </a:cubicBezTo>
                    <a:cubicBezTo>
                      <a:pt x="173" y="119"/>
                      <a:pt x="173" y="119"/>
                      <a:pt x="173" y="119"/>
                    </a:cubicBezTo>
                    <a:cubicBezTo>
                      <a:pt x="173" y="116"/>
                      <a:pt x="176" y="113"/>
                      <a:pt x="179" y="113"/>
                    </a:cubicBezTo>
                    <a:cubicBezTo>
                      <a:pt x="183" y="113"/>
                      <a:pt x="183" y="113"/>
                      <a:pt x="183" y="113"/>
                    </a:cubicBezTo>
                    <a:cubicBezTo>
                      <a:pt x="186" y="113"/>
                      <a:pt x="189" y="116"/>
                      <a:pt x="189" y="119"/>
                    </a:cubicBezTo>
                    <a:lnTo>
                      <a:pt x="189" y="124"/>
                    </a:lnTo>
                    <a:close/>
                    <a:moveTo>
                      <a:pt x="189" y="22"/>
                    </a:moveTo>
                    <a:cubicBezTo>
                      <a:pt x="189" y="26"/>
                      <a:pt x="186" y="28"/>
                      <a:pt x="182" y="28"/>
                    </a:cubicBezTo>
                    <a:cubicBezTo>
                      <a:pt x="178" y="28"/>
                      <a:pt x="178" y="28"/>
                      <a:pt x="178" y="28"/>
                    </a:cubicBezTo>
                    <a:cubicBezTo>
                      <a:pt x="174" y="28"/>
                      <a:pt x="172" y="26"/>
                      <a:pt x="172" y="22"/>
                    </a:cubicBezTo>
                    <a:cubicBezTo>
                      <a:pt x="172" y="16"/>
                      <a:pt x="172" y="16"/>
                      <a:pt x="172" y="16"/>
                    </a:cubicBezTo>
                    <a:cubicBezTo>
                      <a:pt x="172" y="13"/>
                      <a:pt x="174" y="10"/>
                      <a:pt x="178" y="10"/>
                    </a:cubicBezTo>
                    <a:cubicBezTo>
                      <a:pt x="182" y="10"/>
                      <a:pt x="182" y="10"/>
                      <a:pt x="182" y="10"/>
                    </a:cubicBezTo>
                    <a:cubicBezTo>
                      <a:pt x="186" y="10"/>
                      <a:pt x="189" y="13"/>
                      <a:pt x="189" y="16"/>
                    </a:cubicBezTo>
                    <a:lnTo>
                      <a:pt x="189" y="2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5" name="组合 4"/>
          <p:cNvGrpSpPr/>
          <p:nvPr/>
        </p:nvGrpSpPr>
        <p:grpSpPr>
          <a:xfrm>
            <a:off x="6241535" y="3711556"/>
            <a:ext cx="997360" cy="1156936"/>
            <a:chOff x="6241535" y="3711556"/>
            <a:chExt cx="997360" cy="1156936"/>
          </a:xfrm>
        </p:grpSpPr>
        <p:sp>
          <p:nvSpPr>
            <p:cNvPr id="82" name="六边形 81"/>
            <p:cNvSpPr/>
            <p:nvPr/>
          </p:nvSpPr>
          <p:spPr>
            <a:xfrm rot="5400000">
              <a:off x="6161747" y="3791344"/>
              <a:ext cx="1156936" cy="997360"/>
            </a:xfrm>
            <a:prstGeom prst="hexagon">
              <a:avLst/>
            </a:prstGeom>
            <a:solidFill>
              <a:srgbClr val="B0DCEA"/>
            </a:solidFill>
            <a:ln>
              <a:noFill/>
            </a:ln>
            <a:effectLst>
              <a:outerShdw blurRad="254000" dist="38100" sx="106000" sy="106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Freeform 17"/>
            <p:cNvSpPr>
              <a:spLocks noEditPoints="1"/>
            </p:cNvSpPr>
            <p:nvPr/>
          </p:nvSpPr>
          <p:spPr bwMode="auto">
            <a:xfrm>
              <a:off x="6597410" y="4055499"/>
              <a:ext cx="280988" cy="411163"/>
            </a:xfrm>
            <a:custGeom>
              <a:avLst/>
              <a:gdLst>
                <a:gd name="T0" fmla="*/ 82 w 100"/>
                <a:gd name="T1" fmla="*/ 36 h 147"/>
                <a:gd name="T2" fmla="*/ 82 w 100"/>
                <a:gd name="T3" fmla="*/ 0 h 147"/>
                <a:gd name="T4" fmla="*/ 18 w 100"/>
                <a:gd name="T5" fmla="*/ 0 h 147"/>
                <a:gd name="T6" fmla="*/ 18 w 100"/>
                <a:gd name="T7" fmla="*/ 36 h 147"/>
                <a:gd name="T8" fmla="*/ 0 w 100"/>
                <a:gd name="T9" fmla="*/ 75 h 147"/>
                <a:gd name="T10" fmla="*/ 18 w 100"/>
                <a:gd name="T11" fmla="*/ 114 h 147"/>
                <a:gd name="T12" fmla="*/ 18 w 100"/>
                <a:gd name="T13" fmla="*/ 147 h 147"/>
                <a:gd name="T14" fmla="*/ 82 w 100"/>
                <a:gd name="T15" fmla="*/ 147 h 147"/>
                <a:gd name="T16" fmla="*/ 82 w 100"/>
                <a:gd name="T17" fmla="*/ 114 h 147"/>
                <a:gd name="T18" fmla="*/ 100 w 100"/>
                <a:gd name="T19" fmla="*/ 75 h 147"/>
                <a:gd name="T20" fmla="*/ 82 w 100"/>
                <a:gd name="T21" fmla="*/ 36 h 147"/>
                <a:gd name="T22" fmla="*/ 78 w 100"/>
                <a:gd name="T23" fmla="*/ 103 h 147"/>
                <a:gd name="T24" fmla="*/ 50 w 100"/>
                <a:gd name="T25" fmla="*/ 115 h 147"/>
                <a:gd name="T26" fmla="*/ 22 w 100"/>
                <a:gd name="T27" fmla="*/ 103 h 147"/>
                <a:gd name="T28" fmla="*/ 11 w 100"/>
                <a:gd name="T29" fmla="*/ 75 h 147"/>
                <a:gd name="T30" fmla="*/ 22 w 100"/>
                <a:gd name="T31" fmla="*/ 48 h 147"/>
                <a:gd name="T32" fmla="*/ 50 w 100"/>
                <a:gd name="T33" fmla="*/ 36 h 147"/>
                <a:gd name="T34" fmla="*/ 78 w 100"/>
                <a:gd name="T35" fmla="*/ 48 h 147"/>
                <a:gd name="T36" fmla="*/ 89 w 100"/>
                <a:gd name="T37" fmla="*/ 75 h 147"/>
                <a:gd name="T38" fmla="*/ 78 w 100"/>
                <a:gd name="T39" fmla="*/ 103 h 147"/>
                <a:gd name="T40" fmla="*/ 55 w 100"/>
                <a:gd name="T41" fmla="*/ 70 h 147"/>
                <a:gd name="T42" fmla="*/ 55 w 100"/>
                <a:gd name="T43" fmla="*/ 49 h 147"/>
                <a:gd name="T44" fmla="*/ 44 w 100"/>
                <a:gd name="T45" fmla="*/ 49 h 147"/>
                <a:gd name="T46" fmla="*/ 44 w 100"/>
                <a:gd name="T47" fmla="*/ 81 h 147"/>
                <a:gd name="T48" fmla="*/ 81 w 100"/>
                <a:gd name="T49" fmla="*/ 81 h 147"/>
                <a:gd name="T50" fmla="*/ 81 w 100"/>
                <a:gd name="T51" fmla="*/ 70 h 147"/>
                <a:gd name="T52" fmla="*/ 55 w 100"/>
                <a:gd name="T53" fmla="*/ 7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47">
                  <a:moveTo>
                    <a:pt x="82" y="36"/>
                  </a:moveTo>
                  <a:cubicBezTo>
                    <a:pt x="82" y="0"/>
                    <a:pt x="82" y="0"/>
                    <a:pt x="82" y="0"/>
                  </a:cubicBezTo>
                  <a:cubicBezTo>
                    <a:pt x="18" y="0"/>
                    <a:pt x="18" y="0"/>
                    <a:pt x="18" y="0"/>
                  </a:cubicBezTo>
                  <a:cubicBezTo>
                    <a:pt x="18" y="36"/>
                    <a:pt x="18" y="36"/>
                    <a:pt x="18" y="36"/>
                  </a:cubicBezTo>
                  <a:cubicBezTo>
                    <a:pt x="7" y="46"/>
                    <a:pt x="0" y="60"/>
                    <a:pt x="0" y="75"/>
                  </a:cubicBezTo>
                  <a:cubicBezTo>
                    <a:pt x="0" y="91"/>
                    <a:pt x="7" y="105"/>
                    <a:pt x="18" y="114"/>
                  </a:cubicBezTo>
                  <a:cubicBezTo>
                    <a:pt x="18" y="147"/>
                    <a:pt x="18" y="147"/>
                    <a:pt x="18" y="147"/>
                  </a:cubicBezTo>
                  <a:cubicBezTo>
                    <a:pt x="82" y="147"/>
                    <a:pt x="82" y="147"/>
                    <a:pt x="82" y="147"/>
                  </a:cubicBezTo>
                  <a:cubicBezTo>
                    <a:pt x="82" y="114"/>
                    <a:pt x="82" y="114"/>
                    <a:pt x="82" y="114"/>
                  </a:cubicBezTo>
                  <a:cubicBezTo>
                    <a:pt x="93" y="105"/>
                    <a:pt x="100" y="91"/>
                    <a:pt x="100" y="75"/>
                  </a:cubicBezTo>
                  <a:cubicBezTo>
                    <a:pt x="100" y="60"/>
                    <a:pt x="93" y="46"/>
                    <a:pt x="82" y="36"/>
                  </a:cubicBezTo>
                  <a:close/>
                  <a:moveTo>
                    <a:pt x="78" y="103"/>
                  </a:moveTo>
                  <a:cubicBezTo>
                    <a:pt x="71" y="110"/>
                    <a:pt x="61" y="115"/>
                    <a:pt x="50" y="115"/>
                  </a:cubicBezTo>
                  <a:cubicBezTo>
                    <a:pt x="39" y="115"/>
                    <a:pt x="29" y="110"/>
                    <a:pt x="22" y="103"/>
                  </a:cubicBezTo>
                  <a:cubicBezTo>
                    <a:pt x="15" y="96"/>
                    <a:pt x="11" y="86"/>
                    <a:pt x="11" y="75"/>
                  </a:cubicBezTo>
                  <a:cubicBezTo>
                    <a:pt x="11" y="64"/>
                    <a:pt x="15" y="55"/>
                    <a:pt x="22" y="48"/>
                  </a:cubicBezTo>
                  <a:cubicBezTo>
                    <a:pt x="29" y="40"/>
                    <a:pt x="39" y="36"/>
                    <a:pt x="50" y="36"/>
                  </a:cubicBezTo>
                  <a:cubicBezTo>
                    <a:pt x="61" y="36"/>
                    <a:pt x="71" y="40"/>
                    <a:pt x="78" y="48"/>
                  </a:cubicBezTo>
                  <a:cubicBezTo>
                    <a:pt x="85" y="55"/>
                    <a:pt x="89" y="64"/>
                    <a:pt x="89" y="75"/>
                  </a:cubicBezTo>
                  <a:cubicBezTo>
                    <a:pt x="89" y="86"/>
                    <a:pt x="85" y="96"/>
                    <a:pt x="78" y="103"/>
                  </a:cubicBezTo>
                  <a:close/>
                  <a:moveTo>
                    <a:pt x="55" y="70"/>
                  </a:moveTo>
                  <a:cubicBezTo>
                    <a:pt x="55" y="49"/>
                    <a:pt x="55" y="49"/>
                    <a:pt x="55" y="49"/>
                  </a:cubicBezTo>
                  <a:cubicBezTo>
                    <a:pt x="44" y="49"/>
                    <a:pt x="44" y="49"/>
                    <a:pt x="44" y="49"/>
                  </a:cubicBezTo>
                  <a:cubicBezTo>
                    <a:pt x="44" y="81"/>
                    <a:pt x="44" y="81"/>
                    <a:pt x="44" y="81"/>
                  </a:cubicBezTo>
                  <a:cubicBezTo>
                    <a:pt x="81" y="81"/>
                    <a:pt x="81" y="81"/>
                    <a:pt x="81" y="81"/>
                  </a:cubicBezTo>
                  <a:cubicBezTo>
                    <a:pt x="81" y="70"/>
                    <a:pt x="81" y="70"/>
                    <a:pt x="81" y="70"/>
                  </a:cubicBezTo>
                  <a:lnTo>
                    <a:pt x="55" y="7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4" name="组合 3"/>
          <p:cNvGrpSpPr/>
          <p:nvPr/>
        </p:nvGrpSpPr>
        <p:grpSpPr>
          <a:xfrm>
            <a:off x="4887253" y="3725604"/>
            <a:ext cx="997360" cy="1156936"/>
            <a:chOff x="4887253" y="3725604"/>
            <a:chExt cx="997360" cy="1156936"/>
          </a:xfrm>
        </p:grpSpPr>
        <p:sp>
          <p:nvSpPr>
            <p:cNvPr id="85" name="六边形 84"/>
            <p:cNvSpPr/>
            <p:nvPr/>
          </p:nvSpPr>
          <p:spPr>
            <a:xfrm rot="5400000">
              <a:off x="4807465" y="3805392"/>
              <a:ext cx="1156936" cy="997360"/>
            </a:xfrm>
            <a:prstGeom prst="hexagon">
              <a:avLst/>
            </a:prstGeom>
            <a:ln>
              <a:noFill/>
            </a:ln>
            <a:effectLst>
              <a:outerShdw blurRad="254000" dist="38100" sx="106000" sy="106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2" name="组合 91"/>
            <p:cNvGrpSpPr/>
            <p:nvPr/>
          </p:nvGrpSpPr>
          <p:grpSpPr>
            <a:xfrm>
              <a:off x="5197160" y="4036007"/>
              <a:ext cx="377546" cy="532824"/>
              <a:chOff x="3332804" y="5264861"/>
              <a:chExt cx="393700" cy="555625"/>
            </a:xfrm>
          </p:grpSpPr>
          <p:sp>
            <p:nvSpPr>
              <p:cNvPr id="93" name="Freeform 11"/>
              <p:cNvSpPr>
                <a:spLocks noEditPoints="1"/>
              </p:cNvSpPr>
              <p:nvPr/>
            </p:nvSpPr>
            <p:spPr bwMode="auto">
              <a:xfrm>
                <a:off x="3332804" y="5264861"/>
                <a:ext cx="393700" cy="555625"/>
              </a:xfrm>
              <a:custGeom>
                <a:avLst/>
                <a:gdLst>
                  <a:gd name="T0" fmla="*/ 87 w 90"/>
                  <a:gd name="T1" fmla="*/ 40 h 128"/>
                  <a:gd name="T2" fmla="*/ 87 w 90"/>
                  <a:gd name="T3" fmla="*/ 28 h 128"/>
                  <a:gd name="T4" fmla="*/ 79 w 90"/>
                  <a:gd name="T5" fmla="*/ 20 h 128"/>
                  <a:gd name="T6" fmla="*/ 73 w 90"/>
                  <a:gd name="T7" fmla="*/ 10 h 128"/>
                  <a:gd name="T8" fmla="*/ 62 w 90"/>
                  <a:gd name="T9" fmla="*/ 7 h 128"/>
                  <a:gd name="T10" fmla="*/ 52 w 90"/>
                  <a:gd name="T11" fmla="*/ 1 h 128"/>
                  <a:gd name="T12" fmla="*/ 40 w 90"/>
                  <a:gd name="T13" fmla="*/ 4 h 128"/>
                  <a:gd name="T14" fmla="*/ 29 w 90"/>
                  <a:gd name="T15" fmla="*/ 3 h 128"/>
                  <a:gd name="T16" fmla="*/ 20 w 90"/>
                  <a:gd name="T17" fmla="*/ 11 h 128"/>
                  <a:gd name="T18" fmla="*/ 10 w 90"/>
                  <a:gd name="T19" fmla="*/ 17 h 128"/>
                  <a:gd name="T20" fmla="*/ 7 w 90"/>
                  <a:gd name="T21" fmla="*/ 28 h 128"/>
                  <a:gd name="T22" fmla="*/ 0 w 90"/>
                  <a:gd name="T23" fmla="*/ 37 h 128"/>
                  <a:gd name="T24" fmla="*/ 3 w 90"/>
                  <a:gd name="T25" fmla="*/ 49 h 128"/>
                  <a:gd name="T26" fmla="*/ 2 w 90"/>
                  <a:gd name="T27" fmla="*/ 60 h 128"/>
                  <a:gd name="T28" fmla="*/ 9 w 90"/>
                  <a:gd name="T29" fmla="*/ 69 h 128"/>
                  <a:gd name="T30" fmla="*/ 14 w 90"/>
                  <a:gd name="T31" fmla="*/ 80 h 128"/>
                  <a:gd name="T32" fmla="*/ 4 w 90"/>
                  <a:gd name="T33" fmla="*/ 121 h 128"/>
                  <a:gd name="T34" fmla="*/ 29 w 90"/>
                  <a:gd name="T35" fmla="*/ 126 h 128"/>
                  <a:gd name="T36" fmla="*/ 33 w 90"/>
                  <a:gd name="T37" fmla="*/ 126 h 128"/>
                  <a:gd name="T38" fmla="*/ 60 w 90"/>
                  <a:gd name="T39" fmla="*/ 128 h 128"/>
                  <a:gd name="T40" fmla="*/ 69 w 90"/>
                  <a:gd name="T41" fmla="*/ 113 h 128"/>
                  <a:gd name="T42" fmla="*/ 89 w 90"/>
                  <a:gd name="T43" fmla="*/ 120 h 128"/>
                  <a:gd name="T44" fmla="*/ 77 w 90"/>
                  <a:gd name="T45" fmla="*/ 78 h 128"/>
                  <a:gd name="T46" fmla="*/ 82 w 90"/>
                  <a:gd name="T47" fmla="*/ 67 h 128"/>
                  <a:gd name="T48" fmla="*/ 89 w 90"/>
                  <a:gd name="T49" fmla="*/ 58 h 128"/>
                  <a:gd name="T50" fmla="*/ 88 w 90"/>
                  <a:gd name="T51" fmla="*/ 47 h 128"/>
                  <a:gd name="T52" fmla="*/ 23 w 90"/>
                  <a:gd name="T53" fmla="*/ 108 h 128"/>
                  <a:gd name="T54" fmla="*/ 22 w 90"/>
                  <a:gd name="T55" fmla="*/ 84 h 128"/>
                  <a:gd name="T56" fmla="*/ 32 w 90"/>
                  <a:gd name="T57" fmla="*/ 86 h 128"/>
                  <a:gd name="T58" fmla="*/ 42 w 90"/>
                  <a:gd name="T59" fmla="*/ 91 h 128"/>
                  <a:gd name="T60" fmla="*/ 83 w 90"/>
                  <a:gd name="T61" fmla="*/ 116 h 128"/>
                  <a:gd name="T62" fmla="*/ 60 w 90"/>
                  <a:gd name="T63" fmla="*/ 121 h 128"/>
                  <a:gd name="T64" fmla="*/ 53 w 90"/>
                  <a:gd name="T65" fmla="*/ 88 h 128"/>
                  <a:gd name="T66" fmla="*/ 65 w 90"/>
                  <a:gd name="T67" fmla="*/ 87 h 128"/>
                  <a:gd name="T68" fmla="*/ 68 w 90"/>
                  <a:gd name="T69" fmla="*/ 83 h 128"/>
                  <a:gd name="T70" fmla="*/ 80 w 90"/>
                  <a:gd name="T71" fmla="*/ 50 h 128"/>
                  <a:gd name="T72" fmla="*/ 76 w 90"/>
                  <a:gd name="T73" fmla="*/ 57 h 128"/>
                  <a:gd name="T74" fmla="*/ 74 w 90"/>
                  <a:gd name="T75" fmla="*/ 66 h 128"/>
                  <a:gd name="T76" fmla="*/ 66 w 90"/>
                  <a:gd name="T77" fmla="*/ 71 h 128"/>
                  <a:gd name="T78" fmla="*/ 60 w 90"/>
                  <a:gd name="T79" fmla="*/ 77 h 128"/>
                  <a:gd name="T80" fmla="*/ 51 w 90"/>
                  <a:gd name="T81" fmla="*/ 78 h 128"/>
                  <a:gd name="T82" fmla="*/ 43 w 90"/>
                  <a:gd name="T83" fmla="*/ 81 h 128"/>
                  <a:gd name="T84" fmla="*/ 35 w 90"/>
                  <a:gd name="T85" fmla="*/ 77 h 128"/>
                  <a:gd name="T86" fmla="*/ 26 w 90"/>
                  <a:gd name="T87" fmla="*/ 75 h 128"/>
                  <a:gd name="T88" fmla="*/ 21 w 90"/>
                  <a:gd name="T89" fmla="*/ 68 h 128"/>
                  <a:gd name="T90" fmla="*/ 14 w 90"/>
                  <a:gd name="T91" fmla="*/ 62 h 128"/>
                  <a:gd name="T92" fmla="*/ 13 w 90"/>
                  <a:gd name="T93" fmla="*/ 54 h 128"/>
                  <a:gd name="T94" fmla="*/ 10 w 90"/>
                  <a:gd name="T95" fmla="*/ 45 h 128"/>
                  <a:gd name="T96" fmla="*/ 14 w 90"/>
                  <a:gd name="T97" fmla="*/ 37 h 128"/>
                  <a:gd name="T98" fmla="*/ 15 w 90"/>
                  <a:gd name="T99" fmla="*/ 28 h 128"/>
                  <a:gd name="T100" fmla="*/ 22 w 90"/>
                  <a:gd name="T101" fmla="*/ 23 h 128"/>
                  <a:gd name="T102" fmla="*/ 27 w 90"/>
                  <a:gd name="T103" fmla="*/ 16 h 128"/>
                  <a:gd name="T104" fmla="*/ 36 w 90"/>
                  <a:gd name="T105" fmla="*/ 15 h 128"/>
                  <a:gd name="T106" fmla="*/ 44 w 90"/>
                  <a:gd name="T107" fmla="*/ 11 h 128"/>
                  <a:gd name="T108" fmla="*/ 53 w 90"/>
                  <a:gd name="T109" fmla="*/ 14 h 128"/>
                  <a:gd name="T110" fmla="*/ 61 w 90"/>
                  <a:gd name="T111" fmla="*/ 15 h 128"/>
                  <a:gd name="T112" fmla="*/ 67 w 90"/>
                  <a:gd name="T113" fmla="*/ 22 h 128"/>
                  <a:gd name="T114" fmla="*/ 74 w 90"/>
                  <a:gd name="T115" fmla="*/ 27 h 128"/>
                  <a:gd name="T116" fmla="*/ 76 w 90"/>
                  <a:gd name="T117" fmla="*/ 36 h 128"/>
                  <a:gd name="T118" fmla="*/ 80 w 90"/>
                  <a:gd name="T119" fmla="*/ 4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0" h="128">
                    <a:moveTo>
                      <a:pt x="88" y="47"/>
                    </a:moveTo>
                    <a:cubicBezTo>
                      <a:pt x="90" y="43"/>
                      <a:pt x="90" y="43"/>
                      <a:pt x="90" y="43"/>
                    </a:cubicBezTo>
                    <a:cubicBezTo>
                      <a:pt x="87" y="40"/>
                      <a:pt x="87" y="40"/>
                      <a:pt x="87" y="40"/>
                    </a:cubicBezTo>
                    <a:cubicBezTo>
                      <a:pt x="89" y="35"/>
                      <a:pt x="89" y="35"/>
                      <a:pt x="89" y="35"/>
                    </a:cubicBezTo>
                    <a:cubicBezTo>
                      <a:pt x="85" y="33"/>
                      <a:pt x="85" y="33"/>
                      <a:pt x="85" y="33"/>
                    </a:cubicBezTo>
                    <a:cubicBezTo>
                      <a:pt x="87" y="28"/>
                      <a:pt x="87" y="28"/>
                      <a:pt x="87" y="28"/>
                    </a:cubicBezTo>
                    <a:cubicBezTo>
                      <a:pt x="83" y="26"/>
                      <a:pt x="83" y="26"/>
                      <a:pt x="83" y="26"/>
                    </a:cubicBezTo>
                    <a:cubicBezTo>
                      <a:pt x="83" y="21"/>
                      <a:pt x="83" y="21"/>
                      <a:pt x="83" y="21"/>
                    </a:cubicBezTo>
                    <a:cubicBezTo>
                      <a:pt x="79" y="20"/>
                      <a:pt x="79" y="20"/>
                      <a:pt x="79" y="20"/>
                    </a:cubicBezTo>
                    <a:cubicBezTo>
                      <a:pt x="79" y="15"/>
                      <a:pt x="79" y="15"/>
                      <a:pt x="79" y="15"/>
                    </a:cubicBezTo>
                    <a:cubicBezTo>
                      <a:pt x="74" y="15"/>
                      <a:pt x="74" y="15"/>
                      <a:pt x="74" y="15"/>
                    </a:cubicBezTo>
                    <a:cubicBezTo>
                      <a:pt x="73" y="10"/>
                      <a:pt x="73" y="10"/>
                      <a:pt x="73" y="10"/>
                    </a:cubicBezTo>
                    <a:cubicBezTo>
                      <a:pt x="68" y="10"/>
                      <a:pt x="68" y="10"/>
                      <a:pt x="68" y="10"/>
                    </a:cubicBezTo>
                    <a:cubicBezTo>
                      <a:pt x="66" y="6"/>
                      <a:pt x="66" y="6"/>
                      <a:pt x="66" y="6"/>
                    </a:cubicBezTo>
                    <a:cubicBezTo>
                      <a:pt x="62" y="7"/>
                      <a:pt x="62" y="7"/>
                      <a:pt x="62" y="7"/>
                    </a:cubicBezTo>
                    <a:cubicBezTo>
                      <a:pt x="59" y="3"/>
                      <a:pt x="59" y="3"/>
                      <a:pt x="59" y="3"/>
                    </a:cubicBezTo>
                    <a:cubicBezTo>
                      <a:pt x="55" y="5"/>
                      <a:pt x="55" y="5"/>
                      <a:pt x="55" y="5"/>
                    </a:cubicBezTo>
                    <a:cubicBezTo>
                      <a:pt x="52" y="1"/>
                      <a:pt x="52" y="1"/>
                      <a:pt x="52" y="1"/>
                    </a:cubicBezTo>
                    <a:cubicBezTo>
                      <a:pt x="48" y="4"/>
                      <a:pt x="48" y="4"/>
                      <a:pt x="48" y="4"/>
                    </a:cubicBezTo>
                    <a:cubicBezTo>
                      <a:pt x="44" y="0"/>
                      <a:pt x="44" y="0"/>
                      <a:pt x="44" y="0"/>
                    </a:cubicBezTo>
                    <a:cubicBezTo>
                      <a:pt x="40" y="4"/>
                      <a:pt x="40" y="4"/>
                      <a:pt x="40" y="4"/>
                    </a:cubicBezTo>
                    <a:cubicBezTo>
                      <a:pt x="36" y="1"/>
                      <a:pt x="36" y="1"/>
                      <a:pt x="36" y="1"/>
                    </a:cubicBezTo>
                    <a:cubicBezTo>
                      <a:pt x="33" y="5"/>
                      <a:pt x="33" y="5"/>
                      <a:pt x="33" y="5"/>
                    </a:cubicBezTo>
                    <a:cubicBezTo>
                      <a:pt x="29" y="3"/>
                      <a:pt x="29" y="3"/>
                      <a:pt x="29" y="3"/>
                    </a:cubicBezTo>
                    <a:cubicBezTo>
                      <a:pt x="27" y="8"/>
                      <a:pt x="27" y="8"/>
                      <a:pt x="27" y="8"/>
                    </a:cubicBezTo>
                    <a:cubicBezTo>
                      <a:pt x="22" y="7"/>
                      <a:pt x="22" y="7"/>
                      <a:pt x="22" y="7"/>
                    </a:cubicBezTo>
                    <a:cubicBezTo>
                      <a:pt x="20" y="11"/>
                      <a:pt x="20" y="11"/>
                      <a:pt x="20" y="11"/>
                    </a:cubicBezTo>
                    <a:cubicBezTo>
                      <a:pt x="16" y="11"/>
                      <a:pt x="16" y="11"/>
                      <a:pt x="16" y="11"/>
                    </a:cubicBezTo>
                    <a:cubicBezTo>
                      <a:pt x="15" y="16"/>
                      <a:pt x="15" y="16"/>
                      <a:pt x="15" y="16"/>
                    </a:cubicBezTo>
                    <a:cubicBezTo>
                      <a:pt x="10" y="17"/>
                      <a:pt x="10" y="17"/>
                      <a:pt x="10" y="17"/>
                    </a:cubicBezTo>
                    <a:cubicBezTo>
                      <a:pt x="10" y="21"/>
                      <a:pt x="10" y="21"/>
                      <a:pt x="10" y="21"/>
                    </a:cubicBezTo>
                    <a:cubicBezTo>
                      <a:pt x="6" y="23"/>
                      <a:pt x="6" y="23"/>
                      <a:pt x="6" y="23"/>
                    </a:cubicBezTo>
                    <a:cubicBezTo>
                      <a:pt x="7" y="28"/>
                      <a:pt x="7" y="28"/>
                      <a:pt x="7" y="28"/>
                    </a:cubicBezTo>
                    <a:cubicBezTo>
                      <a:pt x="2" y="30"/>
                      <a:pt x="2" y="30"/>
                      <a:pt x="2" y="30"/>
                    </a:cubicBezTo>
                    <a:cubicBezTo>
                      <a:pt x="4" y="34"/>
                      <a:pt x="4" y="34"/>
                      <a:pt x="4" y="34"/>
                    </a:cubicBezTo>
                    <a:cubicBezTo>
                      <a:pt x="0" y="37"/>
                      <a:pt x="0" y="37"/>
                      <a:pt x="0" y="37"/>
                    </a:cubicBezTo>
                    <a:cubicBezTo>
                      <a:pt x="3" y="42"/>
                      <a:pt x="3" y="42"/>
                      <a:pt x="3" y="42"/>
                    </a:cubicBezTo>
                    <a:cubicBezTo>
                      <a:pt x="0" y="45"/>
                      <a:pt x="0" y="45"/>
                      <a:pt x="0" y="45"/>
                    </a:cubicBezTo>
                    <a:cubicBezTo>
                      <a:pt x="3" y="49"/>
                      <a:pt x="3" y="49"/>
                      <a:pt x="3" y="49"/>
                    </a:cubicBezTo>
                    <a:cubicBezTo>
                      <a:pt x="0" y="53"/>
                      <a:pt x="0" y="53"/>
                      <a:pt x="0" y="53"/>
                    </a:cubicBezTo>
                    <a:cubicBezTo>
                      <a:pt x="4" y="56"/>
                      <a:pt x="4" y="56"/>
                      <a:pt x="4" y="56"/>
                    </a:cubicBezTo>
                    <a:cubicBezTo>
                      <a:pt x="2" y="60"/>
                      <a:pt x="2" y="60"/>
                      <a:pt x="2" y="60"/>
                    </a:cubicBezTo>
                    <a:cubicBezTo>
                      <a:pt x="6" y="63"/>
                      <a:pt x="6" y="63"/>
                      <a:pt x="6" y="63"/>
                    </a:cubicBezTo>
                    <a:cubicBezTo>
                      <a:pt x="5" y="67"/>
                      <a:pt x="5" y="67"/>
                      <a:pt x="5" y="67"/>
                    </a:cubicBezTo>
                    <a:cubicBezTo>
                      <a:pt x="9" y="69"/>
                      <a:pt x="9" y="69"/>
                      <a:pt x="9" y="69"/>
                    </a:cubicBezTo>
                    <a:cubicBezTo>
                      <a:pt x="9" y="74"/>
                      <a:pt x="9" y="74"/>
                      <a:pt x="9" y="74"/>
                    </a:cubicBezTo>
                    <a:cubicBezTo>
                      <a:pt x="14" y="75"/>
                      <a:pt x="14" y="75"/>
                      <a:pt x="14" y="75"/>
                    </a:cubicBezTo>
                    <a:cubicBezTo>
                      <a:pt x="14" y="80"/>
                      <a:pt x="14" y="80"/>
                      <a:pt x="14" y="80"/>
                    </a:cubicBezTo>
                    <a:cubicBezTo>
                      <a:pt x="19" y="80"/>
                      <a:pt x="19" y="80"/>
                      <a:pt x="19" y="80"/>
                    </a:cubicBezTo>
                    <a:cubicBezTo>
                      <a:pt x="3" y="119"/>
                      <a:pt x="3" y="119"/>
                      <a:pt x="3" y="119"/>
                    </a:cubicBezTo>
                    <a:cubicBezTo>
                      <a:pt x="3" y="120"/>
                      <a:pt x="3" y="121"/>
                      <a:pt x="4" y="121"/>
                    </a:cubicBezTo>
                    <a:cubicBezTo>
                      <a:pt x="4" y="122"/>
                      <a:pt x="5" y="122"/>
                      <a:pt x="6" y="122"/>
                    </a:cubicBezTo>
                    <a:cubicBezTo>
                      <a:pt x="22" y="113"/>
                      <a:pt x="22" y="113"/>
                      <a:pt x="22" y="113"/>
                    </a:cubicBezTo>
                    <a:cubicBezTo>
                      <a:pt x="29" y="126"/>
                      <a:pt x="29" y="126"/>
                      <a:pt x="29" y="126"/>
                    </a:cubicBezTo>
                    <a:cubicBezTo>
                      <a:pt x="30" y="127"/>
                      <a:pt x="30" y="128"/>
                      <a:pt x="31" y="128"/>
                    </a:cubicBezTo>
                    <a:cubicBezTo>
                      <a:pt x="31" y="128"/>
                      <a:pt x="31" y="128"/>
                      <a:pt x="31" y="128"/>
                    </a:cubicBezTo>
                    <a:cubicBezTo>
                      <a:pt x="32" y="128"/>
                      <a:pt x="33" y="127"/>
                      <a:pt x="33" y="126"/>
                    </a:cubicBezTo>
                    <a:cubicBezTo>
                      <a:pt x="46" y="94"/>
                      <a:pt x="46" y="94"/>
                      <a:pt x="46" y="94"/>
                    </a:cubicBezTo>
                    <a:cubicBezTo>
                      <a:pt x="58" y="126"/>
                      <a:pt x="58" y="126"/>
                      <a:pt x="58" y="126"/>
                    </a:cubicBezTo>
                    <a:cubicBezTo>
                      <a:pt x="58" y="127"/>
                      <a:pt x="59" y="127"/>
                      <a:pt x="60" y="128"/>
                    </a:cubicBezTo>
                    <a:cubicBezTo>
                      <a:pt x="60" y="128"/>
                      <a:pt x="60" y="128"/>
                      <a:pt x="60" y="128"/>
                    </a:cubicBezTo>
                    <a:cubicBezTo>
                      <a:pt x="61" y="128"/>
                      <a:pt x="61" y="127"/>
                      <a:pt x="62" y="127"/>
                    </a:cubicBezTo>
                    <a:cubicBezTo>
                      <a:pt x="69" y="113"/>
                      <a:pt x="69" y="113"/>
                      <a:pt x="69" y="113"/>
                    </a:cubicBezTo>
                    <a:cubicBezTo>
                      <a:pt x="86" y="122"/>
                      <a:pt x="86" y="122"/>
                      <a:pt x="86" y="122"/>
                    </a:cubicBezTo>
                    <a:cubicBezTo>
                      <a:pt x="86" y="122"/>
                      <a:pt x="86" y="122"/>
                      <a:pt x="87" y="122"/>
                    </a:cubicBezTo>
                    <a:cubicBezTo>
                      <a:pt x="87" y="122"/>
                      <a:pt x="89" y="121"/>
                      <a:pt x="89" y="120"/>
                    </a:cubicBezTo>
                    <a:cubicBezTo>
                      <a:pt x="89" y="120"/>
                      <a:pt x="88" y="119"/>
                      <a:pt x="88" y="119"/>
                    </a:cubicBezTo>
                    <a:cubicBezTo>
                      <a:pt x="73" y="78"/>
                      <a:pt x="73" y="78"/>
                      <a:pt x="73" y="78"/>
                    </a:cubicBezTo>
                    <a:cubicBezTo>
                      <a:pt x="77" y="78"/>
                      <a:pt x="77" y="78"/>
                      <a:pt x="77" y="78"/>
                    </a:cubicBezTo>
                    <a:cubicBezTo>
                      <a:pt x="78" y="73"/>
                      <a:pt x="78" y="73"/>
                      <a:pt x="78" y="73"/>
                    </a:cubicBezTo>
                    <a:cubicBezTo>
                      <a:pt x="82" y="72"/>
                      <a:pt x="82" y="72"/>
                      <a:pt x="82" y="72"/>
                    </a:cubicBezTo>
                    <a:cubicBezTo>
                      <a:pt x="82" y="67"/>
                      <a:pt x="82" y="67"/>
                      <a:pt x="82" y="67"/>
                    </a:cubicBezTo>
                    <a:cubicBezTo>
                      <a:pt x="86" y="66"/>
                      <a:pt x="86" y="66"/>
                      <a:pt x="86" y="66"/>
                    </a:cubicBezTo>
                    <a:cubicBezTo>
                      <a:pt x="85" y="61"/>
                      <a:pt x="85" y="61"/>
                      <a:pt x="85" y="61"/>
                    </a:cubicBezTo>
                    <a:cubicBezTo>
                      <a:pt x="89" y="58"/>
                      <a:pt x="89" y="58"/>
                      <a:pt x="89" y="58"/>
                    </a:cubicBezTo>
                    <a:cubicBezTo>
                      <a:pt x="87" y="54"/>
                      <a:pt x="87" y="54"/>
                      <a:pt x="87" y="54"/>
                    </a:cubicBezTo>
                    <a:cubicBezTo>
                      <a:pt x="90" y="51"/>
                      <a:pt x="90" y="51"/>
                      <a:pt x="90" y="51"/>
                    </a:cubicBezTo>
                    <a:lnTo>
                      <a:pt x="88" y="47"/>
                    </a:lnTo>
                    <a:close/>
                    <a:moveTo>
                      <a:pt x="31" y="121"/>
                    </a:moveTo>
                    <a:cubicBezTo>
                      <a:pt x="25" y="109"/>
                      <a:pt x="25" y="109"/>
                      <a:pt x="25" y="109"/>
                    </a:cubicBezTo>
                    <a:cubicBezTo>
                      <a:pt x="24" y="109"/>
                      <a:pt x="24" y="108"/>
                      <a:pt x="23" y="108"/>
                    </a:cubicBezTo>
                    <a:cubicBezTo>
                      <a:pt x="23" y="108"/>
                      <a:pt x="22" y="108"/>
                      <a:pt x="22" y="109"/>
                    </a:cubicBezTo>
                    <a:cubicBezTo>
                      <a:pt x="9" y="116"/>
                      <a:pt x="9" y="116"/>
                      <a:pt x="9" y="116"/>
                    </a:cubicBezTo>
                    <a:cubicBezTo>
                      <a:pt x="22" y="84"/>
                      <a:pt x="22" y="84"/>
                      <a:pt x="22" y="84"/>
                    </a:cubicBezTo>
                    <a:cubicBezTo>
                      <a:pt x="25" y="84"/>
                      <a:pt x="25" y="84"/>
                      <a:pt x="25" y="84"/>
                    </a:cubicBezTo>
                    <a:cubicBezTo>
                      <a:pt x="27" y="88"/>
                      <a:pt x="27" y="88"/>
                      <a:pt x="27" y="88"/>
                    </a:cubicBezTo>
                    <a:cubicBezTo>
                      <a:pt x="32" y="86"/>
                      <a:pt x="32" y="86"/>
                      <a:pt x="32" y="86"/>
                    </a:cubicBezTo>
                    <a:cubicBezTo>
                      <a:pt x="35" y="90"/>
                      <a:pt x="35" y="90"/>
                      <a:pt x="35" y="90"/>
                    </a:cubicBezTo>
                    <a:cubicBezTo>
                      <a:pt x="39" y="88"/>
                      <a:pt x="39" y="88"/>
                      <a:pt x="39" y="88"/>
                    </a:cubicBezTo>
                    <a:cubicBezTo>
                      <a:pt x="42" y="91"/>
                      <a:pt x="42" y="91"/>
                      <a:pt x="42" y="91"/>
                    </a:cubicBezTo>
                    <a:cubicBezTo>
                      <a:pt x="43" y="91"/>
                      <a:pt x="43" y="91"/>
                      <a:pt x="43" y="91"/>
                    </a:cubicBezTo>
                    <a:lnTo>
                      <a:pt x="31" y="121"/>
                    </a:lnTo>
                    <a:close/>
                    <a:moveTo>
                      <a:pt x="83" y="116"/>
                    </a:moveTo>
                    <a:cubicBezTo>
                      <a:pt x="70" y="109"/>
                      <a:pt x="70" y="109"/>
                      <a:pt x="70" y="109"/>
                    </a:cubicBezTo>
                    <a:cubicBezTo>
                      <a:pt x="69" y="108"/>
                      <a:pt x="67" y="109"/>
                      <a:pt x="67" y="109"/>
                    </a:cubicBezTo>
                    <a:cubicBezTo>
                      <a:pt x="60" y="121"/>
                      <a:pt x="60" y="121"/>
                      <a:pt x="60" y="121"/>
                    </a:cubicBezTo>
                    <a:cubicBezTo>
                      <a:pt x="49" y="91"/>
                      <a:pt x="49" y="91"/>
                      <a:pt x="49" y="91"/>
                    </a:cubicBezTo>
                    <a:cubicBezTo>
                      <a:pt x="50" y="91"/>
                      <a:pt x="50" y="91"/>
                      <a:pt x="50" y="91"/>
                    </a:cubicBezTo>
                    <a:cubicBezTo>
                      <a:pt x="53" y="88"/>
                      <a:pt x="53" y="88"/>
                      <a:pt x="53" y="88"/>
                    </a:cubicBezTo>
                    <a:cubicBezTo>
                      <a:pt x="58" y="90"/>
                      <a:pt x="58" y="90"/>
                      <a:pt x="58" y="90"/>
                    </a:cubicBezTo>
                    <a:cubicBezTo>
                      <a:pt x="60" y="86"/>
                      <a:pt x="60" y="86"/>
                      <a:pt x="60" y="86"/>
                    </a:cubicBezTo>
                    <a:cubicBezTo>
                      <a:pt x="65" y="87"/>
                      <a:pt x="65" y="87"/>
                      <a:pt x="65" y="87"/>
                    </a:cubicBezTo>
                    <a:cubicBezTo>
                      <a:pt x="66" y="83"/>
                      <a:pt x="66" y="83"/>
                      <a:pt x="66" y="83"/>
                    </a:cubicBezTo>
                    <a:cubicBezTo>
                      <a:pt x="67" y="83"/>
                      <a:pt x="67" y="83"/>
                      <a:pt x="67" y="83"/>
                    </a:cubicBezTo>
                    <a:cubicBezTo>
                      <a:pt x="67" y="83"/>
                      <a:pt x="68" y="83"/>
                      <a:pt x="68" y="83"/>
                    </a:cubicBezTo>
                    <a:cubicBezTo>
                      <a:pt x="70" y="83"/>
                      <a:pt x="70" y="83"/>
                      <a:pt x="70" y="83"/>
                    </a:cubicBezTo>
                    <a:lnTo>
                      <a:pt x="83" y="116"/>
                    </a:lnTo>
                    <a:close/>
                    <a:moveTo>
                      <a:pt x="80" y="50"/>
                    </a:moveTo>
                    <a:cubicBezTo>
                      <a:pt x="77" y="52"/>
                      <a:pt x="77" y="52"/>
                      <a:pt x="77" y="52"/>
                    </a:cubicBezTo>
                    <a:cubicBezTo>
                      <a:pt x="79" y="55"/>
                      <a:pt x="79" y="55"/>
                      <a:pt x="79" y="55"/>
                    </a:cubicBezTo>
                    <a:cubicBezTo>
                      <a:pt x="76" y="57"/>
                      <a:pt x="76" y="57"/>
                      <a:pt x="76" y="57"/>
                    </a:cubicBezTo>
                    <a:cubicBezTo>
                      <a:pt x="77" y="61"/>
                      <a:pt x="77" y="61"/>
                      <a:pt x="77" y="61"/>
                    </a:cubicBezTo>
                    <a:cubicBezTo>
                      <a:pt x="73" y="62"/>
                      <a:pt x="73" y="62"/>
                      <a:pt x="73" y="62"/>
                    </a:cubicBezTo>
                    <a:cubicBezTo>
                      <a:pt x="74" y="66"/>
                      <a:pt x="74" y="66"/>
                      <a:pt x="74" y="66"/>
                    </a:cubicBezTo>
                    <a:cubicBezTo>
                      <a:pt x="70" y="67"/>
                      <a:pt x="70" y="67"/>
                      <a:pt x="70" y="67"/>
                    </a:cubicBezTo>
                    <a:cubicBezTo>
                      <a:pt x="70" y="71"/>
                      <a:pt x="70" y="71"/>
                      <a:pt x="70" y="71"/>
                    </a:cubicBezTo>
                    <a:cubicBezTo>
                      <a:pt x="66" y="71"/>
                      <a:pt x="66" y="71"/>
                      <a:pt x="66" y="71"/>
                    </a:cubicBezTo>
                    <a:cubicBezTo>
                      <a:pt x="65" y="74"/>
                      <a:pt x="65" y="74"/>
                      <a:pt x="65" y="74"/>
                    </a:cubicBezTo>
                    <a:cubicBezTo>
                      <a:pt x="62" y="74"/>
                      <a:pt x="62" y="74"/>
                      <a:pt x="62" y="74"/>
                    </a:cubicBezTo>
                    <a:cubicBezTo>
                      <a:pt x="60" y="77"/>
                      <a:pt x="60" y="77"/>
                      <a:pt x="60" y="77"/>
                    </a:cubicBezTo>
                    <a:cubicBezTo>
                      <a:pt x="57" y="76"/>
                      <a:pt x="57" y="76"/>
                      <a:pt x="57" y="76"/>
                    </a:cubicBezTo>
                    <a:cubicBezTo>
                      <a:pt x="55" y="80"/>
                      <a:pt x="55" y="80"/>
                      <a:pt x="55" y="80"/>
                    </a:cubicBezTo>
                    <a:cubicBezTo>
                      <a:pt x="51" y="78"/>
                      <a:pt x="51" y="78"/>
                      <a:pt x="51" y="78"/>
                    </a:cubicBezTo>
                    <a:cubicBezTo>
                      <a:pt x="49" y="81"/>
                      <a:pt x="49" y="81"/>
                      <a:pt x="49" y="81"/>
                    </a:cubicBezTo>
                    <a:cubicBezTo>
                      <a:pt x="46" y="79"/>
                      <a:pt x="46" y="79"/>
                      <a:pt x="46" y="79"/>
                    </a:cubicBezTo>
                    <a:cubicBezTo>
                      <a:pt x="43" y="81"/>
                      <a:pt x="43" y="81"/>
                      <a:pt x="43" y="81"/>
                    </a:cubicBezTo>
                    <a:cubicBezTo>
                      <a:pt x="40" y="78"/>
                      <a:pt x="40" y="78"/>
                      <a:pt x="40" y="78"/>
                    </a:cubicBezTo>
                    <a:cubicBezTo>
                      <a:pt x="37" y="80"/>
                      <a:pt x="37" y="80"/>
                      <a:pt x="37" y="80"/>
                    </a:cubicBezTo>
                    <a:cubicBezTo>
                      <a:pt x="35" y="77"/>
                      <a:pt x="35" y="77"/>
                      <a:pt x="35" y="77"/>
                    </a:cubicBezTo>
                    <a:cubicBezTo>
                      <a:pt x="31" y="78"/>
                      <a:pt x="31" y="78"/>
                      <a:pt x="31" y="78"/>
                    </a:cubicBezTo>
                    <a:cubicBezTo>
                      <a:pt x="30" y="75"/>
                      <a:pt x="30" y="75"/>
                      <a:pt x="30" y="75"/>
                    </a:cubicBezTo>
                    <a:cubicBezTo>
                      <a:pt x="26" y="75"/>
                      <a:pt x="26" y="75"/>
                      <a:pt x="26" y="75"/>
                    </a:cubicBezTo>
                    <a:cubicBezTo>
                      <a:pt x="25" y="72"/>
                      <a:pt x="25" y="72"/>
                      <a:pt x="25" y="72"/>
                    </a:cubicBezTo>
                    <a:cubicBezTo>
                      <a:pt x="21" y="72"/>
                      <a:pt x="21" y="72"/>
                      <a:pt x="21" y="72"/>
                    </a:cubicBezTo>
                    <a:cubicBezTo>
                      <a:pt x="21" y="68"/>
                      <a:pt x="21" y="68"/>
                      <a:pt x="21" y="68"/>
                    </a:cubicBezTo>
                    <a:cubicBezTo>
                      <a:pt x="17" y="67"/>
                      <a:pt x="17" y="67"/>
                      <a:pt x="17" y="67"/>
                    </a:cubicBezTo>
                    <a:cubicBezTo>
                      <a:pt x="18" y="64"/>
                      <a:pt x="18" y="64"/>
                      <a:pt x="18" y="64"/>
                    </a:cubicBezTo>
                    <a:cubicBezTo>
                      <a:pt x="14" y="62"/>
                      <a:pt x="14" y="62"/>
                      <a:pt x="14" y="62"/>
                    </a:cubicBezTo>
                    <a:cubicBezTo>
                      <a:pt x="15" y="59"/>
                      <a:pt x="15" y="59"/>
                      <a:pt x="15" y="59"/>
                    </a:cubicBezTo>
                    <a:cubicBezTo>
                      <a:pt x="12" y="57"/>
                      <a:pt x="12" y="57"/>
                      <a:pt x="12" y="57"/>
                    </a:cubicBezTo>
                    <a:cubicBezTo>
                      <a:pt x="13" y="54"/>
                      <a:pt x="13" y="54"/>
                      <a:pt x="13" y="54"/>
                    </a:cubicBezTo>
                    <a:cubicBezTo>
                      <a:pt x="11" y="51"/>
                      <a:pt x="11" y="51"/>
                      <a:pt x="11" y="51"/>
                    </a:cubicBezTo>
                    <a:cubicBezTo>
                      <a:pt x="12" y="48"/>
                      <a:pt x="12" y="48"/>
                      <a:pt x="12" y="48"/>
                    </a:cubicBezTo>
                    <a:cubicBezTo>
                      <a:pt x="10" y="45"/>
                      <a:pt x="10" y="45"/>
                      <a:pt x="10" y="45"/>
                    </a:cubicBezTo>
                    <a:cubicBezTo>
                      <a:pt x="13" y="43"/>
                      <a:pt x="13" y="43"/>
                      <a:pt x="13" y="43"/>
                    </a:cubicBezTo>
                    <a:cubicBezTo>
                      <a:pt x="11" y="39"/>
                      <a:pt x="11" y="39"/>
                      <a:pt x="11" y="39"/>
                    </a:cubicBezTo>
                    <a:cubicBezTo>
                      <a:pt x="14" y="37"/>
                      <a:pt x="14" y="37"/>
                      <a:pt x="14" y="37"/>
                    </a:cubicBezTo>
                    <a:cubicBezTo>
                      <a:pt x="12" y="34"/>
                      <a:pt x="12" y="34"/>
                      <a:pt x="12" y="34"/>
                    </a:cubicBezTo>
                    <a:cubicBezTo>
                      <a:pt x="16" y="32"/>
                      <a:pt x="16" y="32"/>
                      <a:pt x="16" y="32"/>
                    </a:cubicBezTo>
                    <a:cubicBezTo>
                      <a:pt x="15" y="28"/>
                      <a:pt x="15" y="28"/>
                      <a:pt x="15" y="28"/>
                    </a:cubicBezTo>
                    <a:cubicBezTo>
                      <a:pt x="18" y="27"/>
                      <a:pt x="18" y="27"/>
                      <a:pt x="18" y="27"/>
                    </a:cubicBezTo>
                    <a:cubicBezTo>
                      <a:pt x="18" y="24"/>
                      <a:pt x="18" y="24"/>
                      <a:pt x="18" y="24"/>
                    </a:cubicBezTo>
                    <a:cubicBezTo>
                      <a:pt x="22" y="23"/>
                      <a:pt x="22" y="23"/>
                      <a:pt x="22" y="23"/>
                    </a:cubicBezTo>
                    <a:cubicBezTo>
                      <a:pt x="22" y="19"/>
                      <a:pt x="22" y="19"/>
                      <a:pt x="22" y="19"/>
                    </a:cubicBezTo>
                    <a:cubicBezTo>
                      <a:pt x="26" y="19"/>
                      <a:pt x="26" y="19"/>
                      <a:pt x="26" y="19"/>
                    </a:cubicBezTo>
                    <a:cubicBezTo>
                      <a:pt x="27" y="16"/>
                      <a:pt x="27" y="16"/>
                      <a:pt x="27" y="16"/>
                    </a:cubicBezTo>
                    <a:cubicBezTo>
                      <a:pt x="31" y="17"/>
                      <a:pt x="31" y="17"/>
                      <a:pt x="31" y="17"/>
                    </a:cubicBezTo>
                    <a:cubicBezTo>
                      <a:pt x="33" y="13"/>
                      <a:pt x="33" y="13"/>
                      <a:pt x="33" y="13"/>
                    </a:cubicBezTo>
                    <a:cubicBezTo>
                      <a:pt x="36" y="15"/>
                      <a:pt x="36" y="15"/>
                      <a:pt x="36" y="15"/>
                    </a:cubicBezTo>
                    <a:cubicBezTo>
                      <a:pt x="38" y="12"/>
                      <a:pt x="38" y="12"/>
                      <a:pt x="38" y="12"/>
                    </a:cubicBezTo>
                    <a:cubicBezTo>
                      <a:pt x="42" y="14"/>
                      <a:pt x="42" y="14"/>
                      <a:pt x="42" y="14"/>
                    </a:cubicBezTo>
                    <a:cubicBezTo>
                      <a:pt x="44" y="11"/>
                      <a:pt x="44" y="11"/>
                      <a:pt x="44" y="11"/>
                    </a:cubicBezTo>
                    <a:cubicBezTo>
                      <a:pt x="47" y="13"/>
                      <a:pt x="47" y="13"/>
                      <a:pt x="47" y="13"/>
                    </a:cubicBezTo>
                    <a:cubicBezTo>
                      <a:pt x="50" y="11"/>
                      <a:pt x="50" y="11"/>
                      <a:pt x="50" y="11"/>
                    </a:cubicBezTo>
                    <a:cubicBezTo>
                      <a:pt x="53" y="14"/>
                      <a:pt x="53" y="14"/>
                      <a:pt x="53" y="14"/>
                    </a:cubicBezTo>
                    <a:cubicBezTo>
                      <a:pt x="56" y="13"/>
                      <a:pt x="56" y="13"/>
                      <a:pt x="56" y="13"/>
                    </a:cubicBezTo>
                    <a:cubicBezTo>
                      <a:pt x="58" y="16"/>
                      <a:pt x="58" y="16"/>
                      <a:pt x="58" y="16"/>
                    </a:cubicBezTo>
                    <a:cubicBezTo>
                      <a:pt x="61" y="15"/>
                      <a:pt x="61" y="15"/>
                      <a:pt x="61" y="15"/>
                    </a:cubicBezTo>
                    <a:cubicBezTo>
                      <a:pt x="63" y="19"/>
                      <a:pt x="63" y="19"/>
                      <a:pt x="63" y="19"/>
                    </a:cubicBezTo>
                    <a:cubicBezTo>
                      <a:pt x="66" y="18"/>
                      <a:pt x="66" y="18"/>
                      <a:pt x="66" y="18"/>
                    </a:cubicBezTo>
                    <a:cubicBezTo>
                      <a:pt x="67" y="22"/>
                      <a:pt x="67" y="22"/>
                      <a:pt x="67" y="22"/>
                    </a:cubicBezTo>
                    <a:cubicBezTo>
                      <a:pt x="71" y="22"/>
                      <a:pt x="71" y="22"/>
                      <a:pt x="71" y="22"/>
                    </a:cubicBezTo>
                    <a:cubicBezTo>
                      <a:pt x="71" y="26"/>
                      <a:pt x="71" y="26"/>
                      <a:pt x="71" y="26"/>
                    </a:cubicBezTo>
                    <a:cubicBezTo>
                      <a:pt x="74" y="27"/>
                      <a:pt x="74" y="27"/>
                      <a:pt x="74" y="27"/>
                    </a:cubicBezTo>
                    <a:cubicBezTo>
                      <a:pt x="74" y="31"/>
                      <a:pt x="74" y="31"/>
                      <a:pt x="74" y="31"/>
                    </a:cubicBezTo>
                    <a:cubicBezTo>
                      <a:pt x="77" y="32"/>
                      <a:pt x="77" y="32"/>
                      <a:pt x="77" y="32"/>
                    </a:cubicBezTo>
                    <a:cubicBezTo>
                      <a:pt x="76" y="36"/>
                      <a:pt x="76" y="36"/>
                      <a:pt x="76" y="36"/>
                    </a:cubicBezTo>
                    <a:cubicBezTo>
                      <a:pt x="79" y="38"/>
                      <a:pt x="79" y="38"/>
                      <a:pt x="79" y="38"/>
                    </a:cubicBezTo>
                    <a:cubicBezTo>
                      <a:pt x="77" y="41"/>
                      <a:pt x="77" y="41"/>
                      <a:pt x="77" y="41"/>
                    </a:cubicBezTo>
                    <a:cubicBezTo>
                      <a:pt x="80" y="44"/>
                      <a:pt x="80" y="44"/>
                      <a:pt x="80" y="44"/>
                    </a:cubicBezTo>
                    <a:cubicBezTo>
                      <a:pt x="78" y="47"/>
                      <a:pt x="78" y="47"/>
                      <a:pt x="78" y="47"/>
                    </a:cubicBezTo>
                    <a:lnTo>
                      <a:pt x="80" y="5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4" name="Freeform 12"/>
              <p:cNvSpPr>
                <a:spLocks noEditPoints="1"/>
              </p:cNvSpPr>
              <p:nvPr/>
            </p:nvSpPr>
            <p:spPr bwMode="auto">
              <a:xfrm>
                <a:off x="3409258" y="5335855"/>
                <a:ext cx="254000" cy="255588"/>
              </a:xfrm>
              <a:custGeom>
                <a:avLst/>
                <a:gdLst>
                  <a:gd name="T0" fmla="*/ 57 w 58"/>
                  <a:gd name="T1" fmla="*/ 22 h 59"/>
                  <a:gd name="T2" fmla="*/ 54 w 58"/>
                  <a:gd name="T3" fmla="*/ 17 h 59"/>
                  <a:gd name="T4" fmla="*/ 51 w 58"/>
                  <a:gd name="T5" fmla="*/ 11 h 59"/>
                  <a:gd name="T6" fmla="*/ 46 w 58"/>
                  <a:gd name="T7" fmla="*/ 6 h 59"/>
                  <a:gd name="T8" fmla="*/ 40 w 58"/>
                  <a:gd name="T9" fmla="*/ 4 h 59"/>
                  <a:gd name="T10" fmla="*/ 35 w 58"/>
                  <a:gd name="T11" fmla="*/ 2 h 59"/>
                  <a:gd name="T12" fmla="*/ 27 w 58"/>
                  <a:gd name="T13" fmla="*/ 1 h 59"/>
                  <a:gd name="T14" fmla="*/ 21 w 58"/>
                  <a:gd name="T15" fmla="*/ 3 h 59"/>
                  <a:gd name="T16" fmla="*/ 15 w 58"/>
                  <a:gd name="T17" fmla="*/ 4 h 59"/>
                  <a:gd name="T18" fmla="*/ 11 w 58"/>
                  <a:gd name="T19" fmla="*/ 7 h 59"/>
                  <a:gd name="T20" fmla="*/ 6 w 58"/>
                  <a:gd name="T21" fmla="*/ 12 h 59"/>
                  <a:gd name="T22" fmla="*/ 4 w 58"/>
                  <a:gd name="T23" fmla="*/ 18 h 59"/>
                  <a:gd name="T24" fmla="*/ 1 w 58"/>
                  <a:gd name="T25" fmla="*/ 23 h 59"/>
                  <a:gd name="T26" fmla="*/ 0 w 58"/>
                  <a:gd name="T27" fmla="*/ 31 h 59"/>
                  <a:gd name="T28" fmla="*/ 2 w 58"/>
                  <a:gd name="T29" fmla="*/ 36 h 59"/>
                  <a:gd name="T30" fmla="*/ 3 w 58"/>
                  <a:gd name="T31" fmla="*/ 42 h 59"/>
                  <a:gd name="T32" fmla="*/ 7 w 58"/>
                  <a:gd name="T33" fmla="*/ 49 h 59"/>
                  <a:gd name="T34" fmla="*/ 12 w 58"/>
                  <a:gd name="T35" fmla="*/ 52 h 59"/>
                  <a:gd name="T36" fmla="*/ 17 w 58"/>
                  <a:gd name="T37" fmla="*/ 56 h 59"/>
                  <a:gd name="T38" fmla="*/ 24 w 58"/>
                  <a:gd name="T39" fmla="*/ 58 h 59"/>
                  <a:gd name="T40" fmla="*/ 29 w 58"/>
                  <a:gd name="T41" fmla="*/ 59 h 59"/>
                  <a:gd name="T42" fmla="*/ 34 w 58"/>
                  <a:gd name="T43" fmla="*/ 57 h 59"/>
                  <a:gd name="T44" fmla="*/ 40 w 58"/>
                  <a:gd name="T45" fmla="*/ 57 h 59"/>
                  <a:gd name="T46" fmla="*/ 47 w 58"/>
                  <a:gd name="T47" fmla="*/ 53 h 59"/>
                  <a:gd name="T48" fmla="*/ 50 w 58"/>
                  <a:gd name="T49" fmla="*/ 48 h 59"/>
                  <a:gd name="T50" fmla="*/ 55 w 58"/>
                  <a:gd name="T51" fmla="*/ 44 h 59"/>
                  <a:gd name="T52" fmla="*/ 57 w 58"/>
                  <a:gd name="T53" fmla="*/ 36 h 59"/>
                  <a:gd name="T54" fmla="*/ 57 w 58"/>
                  <a:gd name="T55" fmla="*/ 30 h 59"/>
                  <a:gd name="T56" fmla="*/ 54 w 58"/>
                  <a:gd name="T57" fmla="*/ 33 h 59"/>
                  <a:gd name="T58" fmla="*/ 52 w 58"/>
                  <a:gd name="T59" fmla="*/ 37 h 59"/>
                  <a:gd name="T60" fmla="*/ 49 w 58"/>
                  <a:gd name="T61" fmla="*/ 43 h 59"/>
                  <a:gd name="T62" fmla="*/ 47 w 58"/>
                  <a:gd name="T63" fmla="*/ 47 h 59"/>
                  <a:gd name="T64" fmla="*/ 42 w 58"/>
                  <a:gd name="T65" fmla="*/ 50 h 59"/>
                  <a:gd name="T66" fmla="*/ 36 w 58"/>
                  <a:gd name="T67" fmla="*/ 53 h 59"/>
                  <a:gd name="T68" fmla="*/ 32 w 58"/>
                  <a:gd name="T69" fmla="*/ 54 h 59"/>
                  <a:gd name="T70" fmla="*/ 27 w 58"/>
                  <a:gd name="T71" fmla="*/ 54 h 59"/>
                  <a:gd name="T72" fmla="*/ 23 w 58"/>
                  <a:gd name="T73" fmla="*/ 53 h 59"/>
                  <a:gd name="T74" fmla="*/ 17 w 58"/>
                  <a:gd name="T75" fmla="*/ 51 h 59"/>
                  <a:gd name="T76" fmla="*/ 12 w 58"/>
                  <a:gd name="T77" fmla="*/ 48 h 59"/>
                  <a:gd name="T78" fmla="*/ 10 w 58"/>
                  <a:gd name="T79" fmla="*/ 44 h 59"/>
                  <a:gd name="T80" fmla="*/ 7 w 58"/>
                  <a:gd name="T81" fmla="*/ 38 h 59"/>
                  <a:gd name="T82" fmla="*/ 5 w 58"/>
                  <a:gd name="T83" fmla="*/ 34 h 59"/>
                  <a:gd name="T84" fmla="*/ 5 w 58"/>
                  <a:gd name="T85" fmla="*/ 29 h 59"/>
                  <a:gd name="T86" fmla="*/ 6 w 58"/>
                  <a:gd name="T87" fmla="*/ 22 h 59"/>
                  <a:gd name="T88" fmla="*/ 8 w 58"/>
                  <a:gd name="T89" fmla="*/ 17 h 59"/>
                  <a:gd name="T90" fmla="*/ 11 w 58"/>
                  <a:gd name="T91" fmla="*/ 14 h 59"/>
                  <a:gd name="T92" fmla="*/ 16 w 58"/>
                  <a:gd name="T93" fmla="*/ 10 h 59"/>
                  <a:gd name="T94" fmla="*/ 20 w 58"/>
                  <a:gd name="T95" fmla="*/ 7 h 59"/>
                  <a:gd name="T96" fmla="*/ 25 w 58"/>
                  <a:gd name="T97" fmla="*/ 6 h 59"/>
                  <a:gd name="T98" fmla="*/ 32 w 58"/>
                  <a:gd name="T99" fmla="*/ 6 h 59"/>
                  <a:gd name="T100" fmla="*/ 37 w 58"/>
                  <a:gd name="T101" fmla="*/ 6 h 59"/>
                  <a:gd name="T102" fmla="*/ 41 w 58"/>
                  <a:gd name="T103" fmla="*/ 9 h 59"/>
                  <a:gd name="T104" fmla="*/ 46 w 58"/>
                  <a:gd name="T105" fmla="*/ 13 h 59"/>
                  <a:gd name="T106" fmla="*/ 50 w 58"/>
                  <a:gd name="T107" fmla="*/ 17 h 59"/>
                  <a:gd name="T108" fmla="*/ 51 w 58"/>
                  <a:gd name="T109" fmla="*/ 21 h 59"/>
                  <a:gd name="T110" fmla="*/ 53 w 58"/>
                  <a:gd name="T111" fmla="*/ 2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 h="59">
                    <a:moveTo>
                      <a:pt x="58" y="27"/>
                    </a:moveTo>
                    <a:cubicBezTo>
                      <a:pt x="57" y="26"/>
                      <a:pt x="57" y="26"/>
                      <a:pt x="57" y="26"/>
                    </a:cubicBezTo>
                    <a:cubicBezTo>
                      <a:pt x="57" y="25"/>
                      <a:pt x="57" y="25"/>
                      <a:pt x="57" y="25"/>
                    </a:cubicBezTo>
                    <a:cubicBezTo>
                      <a:pt x="58" y="24"/>
                      <a:pt x="58" y="23"/>
                      <a:pt x="57" y="22"/>
                    </a:cubicBezTo>
                    <a:cubicBezTo>
                      <a:pt x="56" y="21"/>
                      <a:pt x="56" y="21"/>
                      <a:pt x="56" y="21"/>
                    </a:cubicBezTo>
                    <a:cubicBezTo>
                      <a:pt x="56" y="20"/>
                      <a:pt x="56" y="20"/>
                      <a:pt x="56" y="20"/>
                    </a:cubicBezTo>
                    <a:cubicBezTo>
                      <a:pt x="56" y="19"/>
                      <a:pt x="56" y="18"/>
                      <a:pt x="55" y="17"/>
                    </a:cubicBezTo>
                    <a:cubicBezTo>
                      <a:pt x="54" y="17"/>
                      <a:pt x="54" y="17"/>
                      <a:pt x="54" y="17"/>
                    </a:cubicBezTo>
                    <a:cubicBezTo>
                      <a:pt x="54" y="15"/>
                      <a:pt x="54" y="15"/>
                      <a:pt x="54" y="15"/>
                    </a:cubicBezTo>
                    <a:cubicBezTo>
                      <a:pt x="54" y="14"/>
                      <a:pt x="53" y="13"/>
                      <a:pt x="53" y="13"/>
                    </a:cubicBezTo>
                    <a:cubicBezTo>
                      <a:pt x="51" y="13"/>
                      <a:pt x="51" y="13"/>
                      <a:pt x="51" y="13"/>
                    </a:cubicBezTo>
                    <a:cubicBezTo>
                      <a:pt x="51" y="11"/>
                      <a:pt x="51" y="11"/>
                      <a:pt x="51" y="11"/>
                    </a:cubicBezTo>
                    <a:cubicBezTo>
                      <a:pt x="51" y="10"/>
                      <a:pt x="50" y="10"/>
                      <a:pt x="49" y="9"/>
                    </a:cubicBezTo>
                    <a:cubicBezTo>
                      <a:pt x="48" y="9"/>
                      <a:pt x="48" y="9"/>
                      <a:pt x="48" y="9"/>
                    </a:cubicBezTo>
                    <a:cubicBezTo>
                      <a:pt x="48" y="8"/>
                      <a:pt x="48" y="8"/>
                      <a:pt x="48" y="8"/>
                    </a:cubicBezTo>
                    <a:cubicBezTo>
                      <a:pt x="47" y="7"/>
                      <a:pt x="47" y="6"/>
                      <a:pt x="46" y="6"/>
                    </a:cubicBezTo>
                    <a:cubicBezTo>
                      <a:pt x="44" y="6"/>
                      <a:pt x="44" y="6"/>
                      <a:pt x="44" y="6"/>
                    </a:cubicBezTo>
                    <a:cubicBezTo>
                      <a:pt x="44" y="5"/>
                      <a:pt x="44" y="5"/>
                      <a:pt x="44" y="5"/>
                    </a:cubicBezTo>
                    <a:cubicBezTo>
                      <a:pt x="43" y="4"/>
                      <a:pt x="42" y="4"/>
                      <a:pt x="41" y="4"/>
                    </a:cubicBezTo>
                    <a:cubicBezTo>
                      <a:pt x="40" y="4"/>
                      <a:pt x="40" y="4"/>
                      <a:pt x="40" y="4"/>
                    </a:cubicBezTo>
                    <a:cubicBezTo>
                      <a:pt x="39" y="3"/>
                      <a:pt x="39" y="3"/>
                      <a:pt x="39" y="3"/>
                    </a:cubicBezTo>
                    <a:cubicBezTo>
                      <a:pt x="39" y="2"/>
                      <a:pt x="38" y="2"/>
                      <a:pt x="37" y="2"/>
                    </a:cubicBezTo>
                    <a:cubicBezTo>
                      <a:pt x="35" y="3"/>
                      <a:pt x="35" y="3"/>
                      <a:pt x="35" y="3"/>
                    </a:cubicBezTo>
                    <a:cubicBezTo>
                      <a:pt x="35" y="2"/>
                      <a:pt x="35" y="2"/>
                      <a:pt x="35" y="2"/>
                    </a:cubicBezTo>
                    <a:cubicBezTo>
                      <a:pt x="34" y="1"/>
                      <a:pt x="33" y="1"/>
                      <a:pt x="32" y="1"/>
                    </a:cubicBezTo>
                    <a:cubicBezTo>
                      <a:pt x="31" y="2"/>
                      <a:pt x="31" y="2"/>
                      <a:pt x="31" y="2"/>
                    </a:cubicBezTo>
                    <a:cubicBezTo>
                      <a:pt x="30" y="1"/>
                      <a:pt x="30" y="1"/>
                      <a:pt x="30" y="1"/>
                    </a:cubicBezTo>
                    <a:cubicBezTo>
                      <a:pt x="29" y="0"/>
                      <a:pt x="28" y="0"/>
                      <a:pt x="27" y="1"/>
                    </a:cubicBezTo>
                    <a:cubicBezTo>
                      <a:pt x="26" y="2"/>
                      <a:pt x="26" y="2"/>
                      <a:pt x="26" y="2"/>
                    </a:cubicBezTo>
                    <a:cubicBezTo>
                      <a:pt x="25" y="1"/>
                      <a:pt x="25" y="1"/>
                      <a:pt x="25" y="1"/>
                    </a:cubicBezTo>
                    <a:cubicBezTo>
                      <a:pt x="24" y="1"/>
                      <a:pt x="23" y="1"/>
                      <a:pt x="22" y="2"/>
                    </a:cubicBezTo>
                    <a:cubicBezTo>
                      <a:pt x="21" y="3"/>
                      <a:pt x="21" y="3"/>
                      <a:pt x="21" y="3"/>
                    </a:cubicBezTo>
                    <a:cubicBezTo>
                      <a:pt x="20" y="3"/>
                      <a:pt x="20" y="3"/>
                      <a:pt x="20" y="3"/>
                    </a:cubicBezTo>
                    <a:cubicBezTo>
                      <a:pt x="19" y="2"/>
                      <a:pt x="18" y="3"/>
                      <a:pt x="18" y="3"/>
                    </a:cubicBezTo>
                    <a:cubicBezTo>
                      <a:pt x="17" y="5"/>
                      <a:pt x="17" y="5"/>
                      <a:pt x="17" y="5"/>
                    </a:cubicBezTo>
                    <a:cubicBezTo>
                      <a:pt x="15" y="4"/>
                      <a:pt x="15" y="4"/>
                      <a:pt x="15" y="4"/>
                    </a:cubicBezTo>
                    <a:cubicBezTo>
                      <a:pt x="15" y="4"/>
                      <a:pt x="14" y="5"/>
                      <a:pt x="13" y="6"/>
                    </a:cubicBezTo>
                    <a:cubicBezTo>
                      <a:pt x="13" y="7"/>
                      <a:pt x="13" y="7"/>
                      <a:pt x="13" y="7"/>
                    </a:cubicBezTo>
                    <a:cubicBezTo>
                      <a:pt x="11" y="7"/>
                      <a:pt x="11" y="7"/>
                      <a:pt x="11" y="7"/>
                    </a:cubicBezTo>
                    <a:cubicBezTo>
                      <a:pt x="11" y="7"/>
                      <a:pt x="11" y="7"/>
                      <a:pt x="11" y="7"/>
                    </a:cubicBezTo>
                    <a:cubicBezTo>
                      <a:pt x="10" y="7"/>
                      <a:pt x="10" y="8"/>
                      <a:pt x="9" y="9"/>
                    </a:cubicBezTo>
                    <a:cubicBezTo>
                      <a:pt x="9" y="10"/>
                      <a:pt x="9" y="10"/>
                      <a:pt x="9" y="10"/>
                    </a:cubicBezTo>
                    <a:cubicBezTo>
                      <a:pt x="8" y="10"/>
                      <a:pt x="8" y="10"/>
                      <a:pt x="8" y="10"/>
                    </a:cubicBezTo>
                    <a:cubicBezTo>
                      <a:pt x="7" y="11"/>
                      <a:pt x="6" y="11"/>
                      <a:pt x="6" y="12"/>
                    </a:cubicBezTo>
                    <a:cubicBezTo>
                      <a:pt x="6" y="14"/>
                      <a:pt x="6" y="14"/>
                      <a:pt x="6" y="14"/>
                    </a:cubicBezTo>
                    <a:cubicBezTo>
                      <a:pt x="5" y="14"/>
                      <a:pt x="5" y="14"/>
                      <a:pt x="5" y="14"/>
                    </a:cubicBezTo>
                    <a:cubicBezTo>
                      <a:pt x="4" y="15"/>
                      <a:pt x="3" y="16"/>
                      <a:pt x="3" y="17"/>
                    </a:cubicBezTo>
                    <a:cubicBezTo>
                      <a:pt x="4" y="18"/>
                      <a:pt x="4" y="18"/>
                      <a:pt x="4" y="18"/>
                    </a:cubicBezTo>
                    <a:cubicBezTo>
                      <a:pt x="2" y="19"/>
                      <a:pt x="2" y="19"/>
                      <a:pt x="2" y="19"/>
                    </a:cubicBezTo>
                    <a:cubicBezTo>
                      <a:pt x="2" y="19"/>
                      <a:pt x="1" y="20"/>
                      <a:pt x="2" y="21"/>
                    </a:cubicBezTo>
                    <a:cubicBezTo>
                      <a:pt x="2" y="22"/>
                      <a:pt x="2" y="22"/>
                      <a:pt x="2" y="22"/>
                    </a:cubicBezTo>
                    <a:cubicBezTo>
                      <a:pt x="1" y="23"/>
                      <a:pt x="1" y="23"/>
                      <a:pt x="1" y="23"/>
                    </a:cubicBezTo>
                    <a:cubicBezTo>
                      <a:pt x="0" y="24"/>
                      <a:pt x="0" y="25"/>
                      <a:pt x="0" y="26"/>
                    </a:cubicBezTo>
                    <a:cubicBezTo>
                      <a:pt x="1" y="27"/>
                      <a:pt x="1" y="27"/>
                      <a:pt x="1" y="27"/>
                    </a:cubicBezTo>
                    <a:cubicBezTo>
                      <a:pt x="0" y="28"/>
                      <a:pt x="0" y="28"/>
                      <a:pt x="0" y="28"/>
                    </a:cubicBezTo>
                    <a:cubicBezTo>
                      <a:pt x="0" y="29"/>
                      <a:pt x="0" y="30"/>
                      <a:pt x="0" y="31"/>
                    </a:cubicBezTo>
                    <a:cubicBezTo>
                      <a:pt x="1" y="32"/>
                      <a:pt x="1" y="32"/>
                      <a:pt x="1" y="32"/>
                    </a:cubicBezTo>
                    <a:cubicBezTo>
                      <a:pt x="0" y="33"/>
                      <a:pt x="0" y="33"/>
                      <a:pt x="0" y="33"/>
                    </a:cubicBezTo>
                    <a:cubicBezTo>
                      <a:pt x="0" y="34"/>
                      <a:pt x="0" y="35"/>
                      <a:pt x="1" y="36"/>
                    </a:cubicBezTo>
                    <a:cubicBezTo>
                      <a:pt x="2" y="36"/>
                      <a:pt x="2" y="36"/>
                      <a:pt x="2" y="36"/>
                    </a:cubicBezTo>
                    <a:cubicBezTo>
                      <a:pt x="1" y="38"/>
                      <a:pt x="1" y="38"/>
                      <a:pt x="1" y="38"/>
                    </a:cubicBezTo>
                    <a:cubicBezTo>
                      <a:pt x="1" y="39"/>
                      <a:pt x="1" y="40"/>
                      <a:pt x="2" y="40"/>
                    </a:cubicBezTo>
                    <a:cubicBezTo>
                      <a:pt x="3" y="41"/>
                      <a:pt x="3" y="41"/>
                      <a:pt x="3" y="41"/>
                    </a:cubicBezTo>
                    <a:cubicBezTo>
                      <a:pt x="3" y="42"/>
                      <a:pt x="3" y="42"/>
                      <a:pt x="3" y="42"/>
                    </a:cubicBezTo>
                    <a:cubicBezTo>
                      <a:pt x="3" y="43"/>
                      <a:pt x="3" y="44"/>
                      <a:pt x="4" y="45"/>
                    </a:cubicBezTo>
                    <a:cubicBezTo>
                      <a:pt x="6" y="45"/>
                      <a:pt x="6" y="45"/>
                      <a:pt x="6" y="45"/>
                    </a:cubicBezTo>
                    <a:cubicBezTo>
                      <a:pt x="5" y="47"/>
                      <a:pt x="5" y="47"/>
                      <a:pt x="5" y="47"/>
                    </a:cubicBezTo>
                    <a:cubicBezTo>
                      <a:pt x="5" y="48"/>
                      <a:pt x="6" y="48"/>
                      <a:pt x="7" y="49"/>
                    </a:cubicBezTo>
                    <a:cubicBezTo>
                      <a:pt x="8" y="49"/>
                      <a:pt x="8" y="49"/>
                      <a:pt x="8" y="49"/>
                    </a:cubicBezTo>
                    <a:cubicBezTo>
                      <a:pt x="9" y="50"/>
                      <a:pt x="9" y="50"/>
                      <a:pt x="9" y="50"/>
                    </a:cubicBezTo>
                    <a:cubicBezTo>
                      <a:pt x="9" y="51"/>
                      <a:pt x="10" y="52"/>
                      <a:pt x="11" y="52"/>
                    </a:cubicBezTo>
                    <a:cubicBezTo>
                      <a:pt x="12" y="52"/>
                      <a:pt x="12" y="52"/>
                      <a:pt x="12" y="52"/>
                    </a:cubicBezTo>
                    <a:cubicBezTo>
                      <a:pt x="12" y="54"/>
                      <a:pt x="12" y="54"/>
                      <a:pt x="12" y="54"/>
                    </a:cubicBezTo>
                    <a:cubicBezTo>
                      <a:pt x="13" y="54"/>
                      <a:pt x="14" y="55"/>
                      <a:pt x="15" y="55"/>
                    </a:cubicBezTo>
                    <a:cubicBezTo>
                      <a:pt x="16" y="55"/>
                      <a:pt x="16" y="55"/>
                      <a:pt x="16" y="55"/>
                    </a:cubicBezTo>
                    <a:cubicBezTo>
                      <a:pt x="17" y="56"/>
                      <a:pt x="17" y="56"/>
                      <a:pt x="17" y="56"/>
                    </a:cubicBezTo>
                    <a:cubicBezTo>
                      <a:pt x="17" y="57"/>
                      <a:pt x="18" y="57"/>
                      <a:pt x="19" y="57"/>
                    </a:cubicBezTo>
                    <a:cubicBezTo>
                      <a:pt x="20" y="57"/>
                      <a:pt x="20" y="57"/>
                      <a:pt x="20" y="57"/>
                    </a:cubicBezTo>
                    <a:cubicBezTo>
                      <a:pt x="21" y="58"/>
                      <a:pt x="21" y="58"/>
                      <a:pt x="21" y="58"/>
                    </a:cubicBezTo>
                    <a:cubicBezTo>
                      <a:pt x="22" y="59"/>
                      <a:pt x="23" y="59"/>
                      <a:pt x="24" y="58"/>
                    </a:cubicBezTo>
                    <a:cubicBezTo>
                      <a:pt x="25" y="58"/>
                      <a:pt x="25" y="58"/>
                      <a:pt x="25" y="58"/>
                    </a:cubicBezTo>
                    <a:cubicBezTo>
                      <a:pt x="26" y="59"/>
                      <a:pt x="26" y="59"/>
                      <a:pt x="26" y="59"/>
                    </a:cubicBezTo>
                    <a:cubicBezTo>
                      <a:pt x="26" y="59"/>
                      <a:pt x="27" y="59"/>
                      <a:pt x="27" y="59"/>
                    </a:cubicBezTo>
                    <a:cubicBezTo>
                      <a:pt x="28" y="59"/>
                      <a:pt x="28" y="59"/>
                      <a:pt x="29" y="59"/>
                    </a:cubicBezTo>
                    <a:cubicBezTo>
                      <a:pt x="30" y="58"/>
                      <a:pt x="30" y="58"/>
                      <a:pt x="30" y="58"/>
                    </a:cubicBezTo>
                    <a:cubicBezTo>
                      <a:pt x="31" y="59"/>
                      <a:pt x="31" y="59"/>
                      <a:pt x="31" y="59"/>
                    </a:cubicBezTo>
                    <a:cubicBezTo>
                      <a:pt x="32" y="59"/>
                      <a:pt x="33" y="59"/>
                      <a:pt x="33" y="58"/>
                    </a:cubicBezTo>
                    <a:cubicBezTo>
                      <a:pt x="34" y="57"/>
                      <a:pt x="34" y="57"/>
                      <a:pt x="34" y="57"/>
                    </a:cubicBezTo>
                    <a:cubicBezTo>
                      <a:pt x="36" y="58"/>
                      <a:pt x="36" y="58"/>
                      <a:pt x="36" y="58"/>
                    </a:cubicBezTo>
                    <a:cubicBezTo>
                      <a:pt x="37" y="58"/>
                      <a:pt x="38" y="58"/>
                      <a:pt x="38" y="57"/>
                    </a:cubicBezTo>
                    <a:cubicBezTo>
                      <a:pt x="39" y="56"/>
                      <a:pt x="39" y="56"/>
                      <a:pt x="39" y="56"/>
                    </a:cubicBezTo>
                    <a:cubicBezTo>
                      <a:pt x="40" y="57"/>
                      <a:pt x="40" y="57"/>
                      <a:pt x="40" y="57"/>
                    </a:cubicBezTo>
                    <a:cubicBezTo>
                      <a:pt x="41" y="57"/>
                      <a:pt x="42" y="56"/>
                      <a:pt x="43" y="55"/>
                    </a:cubicBezTo>
                    <a:cubicBezTo>
                      <a:pt x="43" y="54"/>
                      <a:pt x="43" y="54"/>
                      <a:pt x="43" y="54"/>
                    </a:cubicBezTo>
                    <a:cubicBezTo>
                      <a:pt x="45" y="54"/>
                      <a:pt x="45" y="54"/>
                      <a:pt x="45" y="54"/>
                    </a:cubicBezTo>
                    <a:cubicBezTo>
                      <a:pt x="46" y="54"/>
                      <a:pt x="47" y="54"/>
                      <a:pt x="47" y="53"/>
                    </a:cubicBezTo>
                    <a:cubicBezTo>
                      <a:pt x="47" y="51"/>
                      <a:pt x="47" y="51"/>
                      <a:pt x="47" y="51"/>
                    </a:cubicBezTo>
                    <a:cubicBezTo>
                      <a:pt x="49" y="51"/>
                      <a:pt x="49" y="51"/>
                      <a:pt x="49" y="51"/>
                    </a:cubicBezTo>
                    <a:cubicBezTo>
                      <a:pt x="50" y="51"/>
                      <a:pt x="50" y="50"/>
                      <a:pt x="50" y="49"/>
                    </a:cubicBezTo>
                    <a:cubicBezTo>
                      <a:pt x="50" y="48"/>
                      <a:pt x="50" y="48"/>
                      <a:pt x="50" y="48"/>
                    </a:cubicBezTo>
                    <a:cubicBezTo>
                      <a:pt x="52" y="48"/>
                      <a:pt x="52" y="48"/>
                      <a:pt x="52" y="48"/>
                    </a:cubicBezTo>
                    <a:cubicBezTo>
                      <a:pt x="53" y="47"/>
                      <a:pt x="53" y="46"/>
                      <a:pt x="53" y="45"/>
                    </a:cubicBezTo>
                    <a:cubicBezTo>
                      <a:pt x="53" y="44"/>
                      <a:pt x="53" y="44"/>
                      <a:pt x="53" y="44"/>
                    </a:cubicBezTo>
                    <a:cubicBezTo>
                      <a:pt x="55" y="44"/>
                      <a:pt x="55" y="44"/>
                      <a:pt x="55" y="44"/>
                    </a:cubicBezTo>
                    <a:cubicBezTo>
                      <a:pt x="55" y="43"/>
                      <a:pt x="56" y="42"/>
                      <a:pt x="56" y="41"/>
                    </a:cubicBezTo>
                    <a:cubicBezTo>
                      <a:pt x="55" y="40"/>
                      <a:pt x="55" y="40"/>
                      <a:pt x="55" y="40"/>
                    </a:cubicBezTo>
                    <a:cubicBezTo>
                      <a:pt x="56" y="39"/>
                      <a:pt x="56" y="39"/>
                      <a:pt x="56" y="39"/>
                    </a:cubicBezTo>
                    <a:cubicBezTo>
                      <a:pt x="57" y="38"/>
                      <a:pt x="58" y="37"/>
                      <a:pt x="57" y="36"/>
                    </a:cubicBezTo>
                    <a:cubicBezTo>
                      <a:pt x="57" y="35"/>
                      <a:pt x="57" y="35"/>
                      <a:pt x="57" y="35"/>
                    </a:cubicBezTo>
                    <a:cubicBezTo>
                      <a:pt x="58" y="34"/>
                      <a:pt x="58" y="34"/>
                      <a:pt x="58" y="34"/>
                    </a:cubicBezTo>
                    <a:cubicBezTo>
                      <a:pt x="58" y="34"/>
                      <a:pt x="58" y="32"/>
                      <a:pt x="58" y="32"/>
                    </a:cubicBezTo>
                    <a:cubicBezTo>
                      <a:pt x="57" y="30"/>
                      <a:pt x="57" y="30"/>
                      <a:pt x="57" y="30"/>
                    </a:cubicBezTo>
                    <a:cubicBezTo>
                      <a:pt x="58" y="29"/>
                      <a:pt x="58" y="29"/>
                      <a:pt x="58" y="29"/>
                    </a:cubicBezTo>
                    <a:cubicBezTo>
                      <a:pt x="58" y="29"/>
                      <a:pt x="58" y="27"/>
                      <a:pt x="58" y="27"/>
                    </a:cubicBezTo>
                    <a:close/>
                    <a:moveTo>
                      <a:pt x="53" y="32"/>
                    </a:moveTo>
                    <a:cubicBezTo>
                      <a:pt x="54" y="33"/>
                      <a:pt x="54" y="33"/>
                      <a:pt x="54" y="33"/>
                    </a:cubicBezTo>
                    <a:cubicBezTo>
                      <a:pt x="53" y="33"/>
                      <a:pt x="53" y="33"/>
                      <a:pt x="53" y="33"/>
                    </a:cubicBezTo>
                    <a:cubicBezTo>
                      <a:pt x="52" y="34"/>
                      <a:pt x="52" y="35"/>
                      <a:pt x="52" y="36"/>
                    </a:cubicBezTo>
                    <a:cubicBezTo>
                      <a:pt x="53" y="37"/>
                      <a:pt x="53" y="37"/>
                      <a:pt x="53" y="37"/>
                    </a:cubicBezTo>
                    <a:cubicBezTo>
                      <a:pt x="52" y="37"/>
                      <a:pt x="52" y="37"/>
                      <a:pt x="52" y="37"/>
                    </a:cubicBezTo>
                    <a:cubicBezTo>
                      <a:pt x="51" y="38"/>
                      <a:pt x="51" y="39"/>
                      <a:pt x="51" y="39"/>
                    </a:cubicBezTo>
                    <a:cubicBezTo>
                      <a:pt x="51" y="41"/>
                      <a:pt x="51" y="41"/>
                      <a:pt x="51" y="41"/>
                    </a:cubicBezTo>
                    <a:cubicBezTo>
                      <a:pt x="50" y="41"/>
                      <a:pt x="50" y="41"/>
                      <a:pt x="50" y="41"/>
                    </a:cubicBezTo>
                    <a:cubicBezTo>
                      <a:pt x="49" y="41"/>
                      <a:pt x="49" y="42"/>
                      <a:pt x="49" y="43"/>
                    </a:cubicBezTo>
                    <a:cubicBezTo>
                      <a:pt x="49" y="44"/>
                      <a:pt x="49" y="44"/>
                      <a:pt x="49" y="44"/>
                    </a:cubicBezTo>
                    <a:cubicBezTo>
                      <a:pt x="48" y="44"/>
                      <a:pt x="48" y="44"/>
                      <a:pt x="48" y="44"/>
                    </a:cubicBezTo>
                    <a:cubicBezTo>
                      <a:pt x="47" y="45"/>
                      <a:pt x="47" y="45"/>
                      <a:pt x="47" y="46"/>
                    </a:cubicBezTo>
                    <a:cubicBezTo>
                      <a:pt x="47" y="47"/>
                      <a:pt x="47" y="47"/>
                      <a:pt x="47" y="47"/>
                    </a:cubicBezTo>
                    <a:cubicBezTo>
                      <a:pt x="45" y="47"/>
                      <a:pt x="45" y="47"/>
                      <a:pt x="45" y="47"/>
                    </a:cubicBezTo>
                    <a:cubicBezTo>
                      <a:pt x="45" y="48"/>
                      <a:pt x="44" y="48"/>
                      <a:pt x="44" y="49"/>
                    </a:cubicBezTo>
                    <a:cubicBezTo>
                      <a:pt x="43" y="50"/>
                      <a:pt x="43" y="50"/>
                      <a:pt x="43" y="50"/>
                    </a:cubicBezTo>
                    <a:cubicBezTo>
                      <a:pt x="42" y="50"/>
                      <a:pt x="42" y="50"/>
                      <a:pt x="42" y="50"/>
                    </a:cubicBezTo>
                    <a:cubicBezTo>
                      <a:pt x="41" y="50"/>
                      <a:pt x="41" y="50"/>
                      <a:pt x="40" y="51"/>
                    </a:cubicBezTo>
                    <a:cubicBezTo>
                      <a:pt x="40" y="52"/>
                      <a:pt x="40" y="52"/>
                      <a:pt x="40" y="52"/>
                    </a:cubicBezTo>
                    <a:cubicBezTo>
                      <a:pt x="39" y="52"/>
                      <a:pt x="39" y="52"/>
                      <a:pt x="39" y="52"/>
                    </a:cubicBezTo>
                    <a:cubicBezTo>
                      <a:pt x="38" y="52"/>
                      <a:pt x="37" y="52"/>
                      <a:pt x="36" y="53"/>
                    </a:cubicBezTo>
                    <a:cubicBezTo>
                      <a:pt x="36" y="54"/>
                      <a:pt x="36" y="54"/>
                      <a:pt x="36" y="54"/>
                    </a:cubicBezTo>
                    <a:cubicBezTo>
                      <a:pt x="35" y="53"/>
                      <a:pt x="35" y="53"/>
                      <a:pt x="35" y="53"/>
                    </a:cubicBezTo>
                    <a:cubicBezTo>
                      <a:pt x="34" y="53"/>
                      <a:pt x="33" y="53"/>
                      <a:pt x="32" y="54"/>
                    </a:cubicBezTo>
                    <a:cubicBezTo>
                      <a:pt x="32" y="54"/>
                      <a:pt x="32" y="54"/>
                      <a:pt x="32" y="54"/>
                    </a:cubicBezTo>
                    <a:cubicBezTo>
                      <a:pt x="31" y="54"/>
                      <a:pt x="31" y="54"/>
                      <a:pt x="31" y="54"/>
                    </a:cubicBezTo>
                    <a:cubicBezTo>
                      <a:pt x="30" y="53"/>
                      <a:pt x="29" y="53"/>
                      <a:pt x="28" y="54"/>
                    </a:cubicBezTo>
                    <a:cubicBezTo>
                      <a:pt x="27" y="55"/>
                      <a:pt x="27" y="55"/>
                      <a:pt x="27" y="55"/>
                    </a:cubicBezTo>
                    <a:cubicBezTo>
                      <a:pt x="27" y="54"/>
                      <a:pt x="27" y="54"/>
                      <a:pt x="27" y="54"/>
                    </a:cubicBezTo>
                    <a:cubicBezTo>
                      <a:pt x="26" y="53"/>
                      <a:pt x="26" y="53"/>
                      <a:pt x="25" y="53"/>
                    </a:cubicBezTo>
                    <a:cubicBezTo>
                      <a:pt x="25" y="53"/>
                      <a:pt x="25" y="53"/>
                      <a:pt x="24" y="53"/>
                    </a:cubicBezTo>
                    <a:cubicBezTo>
                      <a:pt x="23" y="54"/>
                      <a:pt x="23" y="54"/>
                      <a:pt x="23" y="54"/>
                    </a:cubicBezTo>
                    <a:cubicBezTo>
                      <a:pt x="23" y="53"/>
                      <a:pt x="23" y="53"/>
                      <a:pt x="23" y="53"/>
                    </a:cubicBezTo>
                    <a:cubicBezTo>
                      <a:pt x="22" y="52"/>
                      <a:pt x="21" y="52"/>
                      <a:pt x="20" y="52"/>
                    </a:cubicBezTo>
                    <a:cubicBezTo>
                      <a:pt x="19" y="53"/>
                      <a:pt x="19" y="53"/>
                      <a:pt x="19" y="53"/>
                    </a:cubicBezTo>
                    <a:cubicBezTo>
                      <a:pt x="19" y="52"/>
                      <a:pt x="19" y="52"/>
                      <a:pt x="19" y="52"/>
                    </a:cubicBezTo>
                    <a:cubicBezTo>
                      <a:pt x="19" y="51"/>
                      <a:pt x="18" y="50"/>
                      <a:pt x="17" y="51"/>
                    </a:cubicBezTo>
                    <a:cubicBezTo>
                      <a:pt x="16" y="51"/>
                      <a:pt x="16" y="51"/>
                      <a:pt x="16" y="51"/>
                    </a:cubicBezTo>
                    <a:cubicBezTo>
                      <a:pt x="15" y="50"/>
                      <a:pt x="15" y="50"/>
                      <a:pt x="15" y="50"/>
                    </a:cubicBezTo>
                    <a:cubicBezTo>
                      <a:pt x="15" y="49"/>
                      <a:pt x="14" y="48"/>
                      <a:pt x="13" y="48"/>
                    </a:cubicBezTo>
                    <a:cubicBezTo>
                      <a:pt x="12" y="48"/>
                      <a:pt x="12" y="48"/>
                      <a:pt x="12" y="48"/>
                    </a:cubicBezTo>
                    <a:cubicBezTo>
                      <a:pt x="12" y="47"/>
                      <a:pt x="12" y="47"/>
                      <a:pt x="12" y="47"/>
                    </a:cubicBezTo>
                    <a:cubicBezTo>
                      <a:pt x="12" y="46"/>
                      <a:pt x="11" y="45"/>
                      <a:pt x="11" y="45"/>
                    </a:cubicBezTo>
                    <a:cubicBezTo>
                      <a:pt x="10" y="45"/>
                      <a:pt x="10" y="45"/>
                      <a:pt x="10" y="45"/>
                    </a:cubicBezTo>
                    <a:cubicBezTo>
                      <a:pt x="10" y="44"/>
                      <a:pt x="10" y="44"/>
                      <a:pt x="10" y="44"/>
                    </a:cubicBezTo>
                    <a:cubicBezTo>
                      <a:pt x="10" y="43"/>
                      <a:pt x="9" y="42"/>
                      <a:pt x="8" y="42"/>
                    </a:cubicBezTo>
                    <a:cubicBezTo>
                      <a:pt x="7" y="42"/>
                      <a:pt x="7" y="42"/>
                      <a:pt x="7" y="42"/>
                    </a:cubicBezTo>
                    <a:cubicBezTo>
                      <a:pt x="7" y="40"/>
                      <a:pt x="7" y="40"/>
                      <a:pt x="7" y="40"/>
                    </a:cubicBezTo>
                    <a:cubicBezTo>
                      <a:pt x="8" y="40"/>
                      <a:pt x="7" y="39"/>
                      <a:pt x="7" y="38"/>
                    </a:cubicBezTo>
                    <a:cubicBezTo>
                      <a:pt x="6" y="38"/>
                      <a:pt x="6" y="38"/>
                      <a:pt x="6" y="38"/>
                    </a:cubicBezTo>
                    <a:cubicBezTo>
                      <a:pt x="6" y="37"/>
                      <a:pt x="6" y="37"/>
                      <a:pt x="6" y="37"/>
                    </a:cubicBezTo>
                    <a:cubicBezTo>
                      <a:pt x="6" y="36"/>
                      <a:pt x="6" y="35"/>
                      <a:pt x="5" y="34"/>
                    </a:cubicBezTo>
                    <a:cubicBezTo>
                      <a:pt x="5" y="34"/>
                      <a:pt x="5" y="34"/>
                      <a:pt x="5" y="34"/>
                    </a:cubicBezTo>
                    <a:cubicBezTo>
                      <a:pt x="5" y="33"/>
                      <a:pt x="5" y="33"/>
                      <a:pt x="5" y="33"/>
                    </a:cubicBezTo>
                    <a:cubicBezTo>
                      <a:pt x="6" y="32"/>
                      <a:pt x="6" y="31"/>
                      <a:pt x="5" y="30"/>
                    </a:cubicBezTo>
                    <a:cubicBezTo>
                      <a:pt x="4" y="29"/>
                      <a:pt x="4" y="29"/>
                      <a:pt x="4" y="29"/>
                    </a:cubicBezTo>
                    <a:cubicBezTo>
                      <a:pt x="5" y="29"/>
                      <a:pt x="5" y="29"/>
                      <a:pt x="5" y="29"/>
                    </a:cubicBezTo>
                    <a:cubicBezTo>
                      <a:pt x="6" y="28"/>
                      <a:pt x="6" y="27"/>
                      <a:pt x="5" y="26"/>
                    </a:cubicBezTo>
                    <a:cubicBezTo>
                      <a:pt x="5" y="25"/>
                      <a:pt x="5" y="25"/>
                      <a:pt x="5" y="25"/>
                    </a:cubicBezTo>
                    <a:cubicBezTo>
                      <a:pt x="6" y="25"/>
                      <a:pt x="6" y="25"/>
                      <a:pt x="6" y="25"/>
                    </a:cubicBezTo>
                    <a:cubicBezTo>
                      <a:pt x="6" y="24"/>
                      <a:pt x="7" y="23"/>
                      <a:pt x="6" y="22"/>
                    </a:cubicBezTo>
                    <a:cubicBezTo>
                      <a:pt x="6" y="21"/>
                      <a:pt x="6" y="21"/>
                      <a:pt x="6" y="21"/>
                    </a:cubicBezTo>
                    <a:cubicBezTo>
                      <a:pt x="7" y="21"/>
                      <a:pt x="7" y="21"/>
                      <a:pt x="7" y="21"/>
                    </a:cubicBezTo>
                    <a:cubicBezTo>
                      <a:pt x="8" y="20"/>
                      <a:pt x="8" y="19"/>
                      <a:pt x="8" y="19"/>
                    </a:cubicBezTo>
                    <a:cubicBezTo>
                      <a:pt x="8" y="17"/>
                      <a:pt x="8" y="17"/>
                      <a:pt x="8" y="17"/>
                    </a:cubicBezTo>
                    <a:cubicBezTo>
                      <a:pt x="9" y="17"/>
                      <a:pt x="9" y="17"/>
                      <a:pt x="9" y="17"/>
                    </a:cubicBezTo>
                    <a:cubicBezTo>
                      <a:pt x="10" y="17"/>
                      <a:pt x="10" y="16"/>
                      <a:pt x="10" y="15"/>
                    </a:cubicBezTo>
                    <a:cubicBezTo>
                      <a:pt x="10" y="14"/>
                      <a:pt x="10" y="14"/>
                      <a:pt x="10" y="14"/>
                    </a:cubicBezTo>
                    <a:cubicBezTo>
                      <a:pt x="11" y="14"/>
                      <a:pt x="11" y="14"/>
                      <a:pt x="11" y="14"/>
                    </a:cubicBezTo>
                    <a:cubicBezTo>
                      <a:pt x="12" y="14"/>
                      <a:pt x="13" y="13"/>
                      <a:pt x="13" y="12"/>
                    </a:cubicBezTo>
                    <a:cubicBezTo>
                      <a:pt x="13" y="11"/>
                      <a:pt x="13" y="11"/>
                      <a:pt x="13" y="11"/>
                    </a:cubicBezTo>
                    <a:cubicBezTo>
                      <a:pt x="14" y="11"/>
                      <a:pt x="14" y="11"/>
                      <a:pt x="14" y="11"/>
                    </a:cubicBezTo>
                    <a:cubicBezTo>
                      <a:pt x="15" y="11"/>
                      <a:pt x="16" y="11"/>
                      <a:pt x="16" y="10"/>
                    </a:cubicBezTo>
                    <a:cubicBezTo>
                      <a:pt x="16" y="9"/>
                      <a:pt x="16" y="9"/>
                      <a:pt x="16" y="9"/>
                    </a:cubicBezTo>
                    <a:cubicBezTo>
                      <a:pt x="18" y="9"/>
                      <a:pt x="18" y="9"/>
                      <a:pt x="18" y="9"/>
                    </a:cubicBezTo>
                    <a:cubicBezTo>
                      <a:pt x="18" y="9"/>
                      <a:pt x="19" y="9"/>
                      <a:pt x="20" y="8"/>
                    </a:cubicBezTo>
                    <a:cubicBezTo>
                      <a:pt x="20" y="7"/>
                      <a:pt x="20" y="7"/>
                      <a:pt x="20" y="7"/>
                    </a:cubicBezTo>
                    <a:cubicBezTo>
                      <a:pt x="21" y="7"/>
                      <a:pt x="21" y="7"/>
                      <a:pt x="21" y="7"/>
                    </a:cubicBezTo>
                    <a:cubicBezTo>
                      <a:pt x="22" y="8"/>
                      <a:pt x="23" y="7"/>
                      <a:pt x="24" y="7"/>
                    </a:cubicBezTo>
                    <a:cubicBezTo>
                      <a:pt x="24" y="6"/>
                      <a:pt x="24" y="6"/>
                      <a:pt x="24" y="6"/>
                    </a:cubicBezTo>
                    <a:cubicBezTo>
                      <a:pt x="25" y="6"/>
                      <a:pt x="25" y="6"/>
                      <a:pt x="25" y="6"/>
                    </a:cubicBezTo>
                    <a:cubicBezTo>
                      <a:pt x="26" y="7"/>
                      <a:pt x="27" y="7"/>
                      <a:pt x="28" y="6"/>
                    </a:cubicBezTo>
                    <a:cubicBezTo>
                      <a:pt x="28" y="5"/>
                      <a:pt x="28" y="5"/>
                      <a:pt x="28" y="5"/>
                    </a:cubicBezTo>
                    <a:cubicBezTo>
                      <a:pt x="29" y="6"/>
                      <a:pt x="29" y="6"/>
                      <a:pt x="29" y="6"/>
                    </a:cubicBezTo>
                    <a:cubicBezTo>
                      <a:pt x="30" y="7"/>
                      <a:pt x="31" y="7"/>
                      <a:pt x="32" y="6"/>
                    </a:cubicBezTo>
                    <a:cubicBezTo>
                      <a:pt x="33" y="6"/>
                      <a:pt x="33" y="6"/>
                      <a:pt x="33" y="6"/>
                    </a:cubicBezTo>
                    <a:cubicBezTo>
                      <a:pt x="33" y="6"/>
                      <a:pt x="33" y="6"/>
                      <a:pt x="33" y="6"/>
                    </a:cubicBezTo>
                    <a:cubicBezTo>
                      <a:pt x="34" y="7"/>
                      <a:pt x="35" y="7"/>
                      <a:pt x="36" y="7"/>
                    </a:cubicBezTo>
                    <a:cubicBezTo>
                      <a:pt x="37" y="6"/>
                      <a:pt x="37" y="6"/>
                      <a:pt x="37" y="6"/>
                    </a:cubicBezTo>
                    <a:cubicBezTo>
                      <a:pt x="37" y="7"/>
                      <a:pt x="37" y="7"/>
                      <a:pt x="37" y="7"/>
                    </a:cubicBezTo>
                    <a:cubicBezTo>
                      <a:pt x="38" y="8"/>
                      <a:pt x="39" y="9"/>
                      <a:pt x="39" y="8"/>
                    </a:cubicBezTo>
                    <a:cubicBezTo>
                      <a:pt x="41" y="8"/>
                      <a:pt x="41" y="8"/>
                      <a:pt x="41" y="8"/>
                    </a:cubicBezTo>
                    <a:cubicBezTo>
                      <a:pt x="41" y="9"/>
                      <a:pt x="41" y="9"/>
                      <a:pt x="41" y="9"/>
                    </a:cubicBezTo>
                    <a:cubicBezTo>
                      <a:pt x="41" y="10"/>
                      <a:pt x="42" y="10"/>
                      <a:pt x="43" y="10"/>
                    </a:cubicBezTo>
                    <a:cubicBezTo>
                      <a:pt x="44" y="10"/>
                      <a:pt x="44" y="10"/>
                      <a:pt x="44" y="10"/>
                    </a:cubicBezTo>
                    <a:cubicBezTo>
                      <a:pt x="44" y="11"/>
                      <a:pt x="44" y="11"/>
                      <a:pt x="44" y="11"/>
                    </a:cubicBezTo>
                    <a:cubicBezTo>
                      <a:pt x="44" y="12"/>
                      <a:pt x="45" y="13"/>
                      <a:pt x="46" y="13"/>
                    </a:cubicBezTo>
                    <a:cubicBezTo>
                      <a:pt x="47" y="13"/>
                      <a:pt x="47" y="13"/>
                      <a:pt x="47" y="13"/>
                    </a:cubicBezTo>
                    <a:cubicBezTo>
                      <a:pt x="47" y="14"/>
                      <a:pt x="47" y="14"/>
                      <a:pt x="47" y="14"/>
                    </a:cubicBezTo>
                    <a:cubicBezTo>
                      <a:pt x="47" y="15"/>
                      <a:pt x="48" y="16"/>
                      <a:pt x="49" y="16"/>
                    </a:cubicBezTo>
                    <a:cubicBezTo>
                      <a:pt x="50" y="17"/>
                      <a:pt x="50" y="17"/>
                      <a:pt x="50" y="17"/>
                    </a:cubicBezTo>
                    <a:cubicBezTo>
                      <a:pt x="50" y="18"/>
                      <a:pt x="50" y="18"/>
                      <a:pt x="50" y="18"/>
                    </a:cubicBezTo>
                    <a:cubicBezTo>
                      <a:pt x="49" y="19"/>
                      <a:pt x="50" y="19"/>
                      <a:pt x="51" y="20"/>
                    </a:cubicBezTo>
                    <a:cubicBezTo>
                      <a:pt x="52" y="20"/>
                      <a:pt x="52" y="20"/>
                      <a:pt x="52" y="20"/>
                    </a:cubicBezTo>
                    <a:cubicBezTo>
                      <a:pt x="51" y="21"/>
                      <a:pt x="51" y="21"/>
                      <a:pt x="51" y="21"/>
                    </a:cubicBezTo>
                    <a:cubicBezTo>
                      <a:pt x="51" y="22"/>
                      <a:pt x="51" y="23"/>
                      <a:pt x="52" y="24"/>
                    </a:cubicBezTo>
                    <a:cubicBezTo>
                      <a:pt x="53" y="24"/>
                      <a:pt x="53" y="24"/>
                      <a:pt x="53" y="24"/>
                    </a:cubicBezTo>
                    <a:cubicBezTo>
                      <a:pt x="52" y="25"/>
                      <a:pt x="52" y="25"/>
                      <a:pt x="52" y="25"/>
                    </a:cubicBezTo>
                    <a:cubicBezTo>
                      <a:pt x="52" y="26"/>
                      <a:pt x="52" y="27"/>
                      <a:pt x="53" y="28"/>
                    </a:cubicBezTo>
                    <a:cubicBezTo>
                      <a:pt x="54" y="28"/>
                      <a:pt x="54" y="28"/>
                      <a:pt x="54" y="28"/>
                    </a:cubicBezTo>
                    <a:cubicBezTo>
                      <a:pt x="53" y="29"/>
                      <a:pt x="53" y="29"/>
                      <a:pt x="53" y="29"/>
                    </a:cubicBezTo>
                    <a:cubicBezTo>
                      <a:pt x="52" y="30"/>
                      <a:pt x="52" y="31"/>
                      <a:pt x="53" y="32"/>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grpSp>
        <p:nvGrpSpPr>
          <p:cNvPr id="3" name="组合 2"/>
          <p:cNvGrpSpPr/>
          <p:nvPr/>
        </p:nvGrpSpPr>
        <p:grpSpPr>
          <a:xfrm>
            <a:off x="7018920" y="2508374"/>
            <a:ext cx="997360" cy="1156936"/>
            <a:chOff x="7018920" y="2508374"/>
            <a:chExt cx="997360" cy="1156936"/>
          </a:xfrm>
        </p:grpSpPr>
        <p:sp>
          <p:nvSpPr>
            <p:cNvPr id="79" name="六边形 78"/>
            <p:cNvSpPr/>
            <p:nvPr/>
          </p:nvSpPr>
          <p:spPr>
            <a:xfrm rot="5400000">
              <a:off x="6939132" y="2588162"/>
              <a:ext cx="1156936" cy="997360"/>
            </a:xfrm>
            <a:prstGeom prst="hexagon">
              <a:avLst/>
            </a:prstGeom>
            <a:ln>
              <a:noFill/>
            </a:ln>
            <a:effectLst>
              <a:outerShdw blurRad="254000" dist="38100" sx="106000" sy="106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5" name="组合 94"/>
            <p:cNvGrpSpPr/>
            <p:nvPr/>
          </p:nvGrpSpPr>
          <p:grpSpPr>
            <a:xfrm>
              <a:off x="7364413" y="2856287"/>
              <a:ext cx="339976" cy="390286"/>
              <a:chOff x="6863358" y="4690311"/>
              <a:chExt cx="708025" cy="812800"/>
            </a:xfrm>
          </p:grpSpPr>
          <p:sp>
            <p:nvSpPr>
              <p:cNvPr id="96" name="Freeform 26"/>
              <p:cNvSpPr/>
              <p:nvPr/>
            </p:nvSpPr>
            <p:spPr bwMode="auto">
              <a:xfrm>
                <a:off x="6863358" y="4690311"/>
                <a:ext cx="638175" cy="812800"/>
              </a:xfrm>
              <a:custGeom>
                <a:avLst/>
                <a:gdLst>
                  <a:gd name="T0" fmla="*/ 142 w 148"/>
                  <a:gd name="T1" fmla="*/ 8 h 189"/>
                  <a:gd name="T2" fmla="*/ 65 w 148"/>
                  <a:gd name="T3" fmla="*/ 48 h 189"/>
                  <a:gd name="T4" fmla="*/ 65 w 148"/>
                  <a:gd name="T5" fmla="*/ 48 h 189"/>
                  <a:gd name="T6" fmla="*/ 63 w 148"/>
                  <a:gd name="T7" fmla="*/ 48 h 189"/>
                  <a:gd name="T8" fmla="*/ 63 w 148"/>
                  <a:gd name="T9" fmla="*/ 48 h 189"/>
                  <a:gd name="T10" fmla="*/ 63 w 148"/>
                  <a:gd name="T11" fmla="*/ 48 h 189"/>
                  <a:gd name="T12" fmla="*/ 19 w 148"/>
                  <a:gd name="T13" fmla="*/ 52 h 189"/>
                  <a:gd name="T14" fmla="*/ 0 w 148"/>
                  <a:gd name="T15" fmla="*/ 71 h 189"/>
                  <a:gd name="T16" fmla="*/ 0 w 148"/>
                  <a:gd name="T17" fmla="*/ 96 h 189"/>
                  <a:gd name="T18" fmla="*/ 18 w 148"/>
                  <a:gd name="T19" fmla="*/ 117 h 189"/>
                  <a:gd name="T20" fmla="*/ 41 w 148"/>
                  <a:gd name="T21" fmla="*/ 125 h 189"/>
                  <a:gd name="T22" fmla="*/ 41 w 148"/>
                  <a:gd name="T23" fmla="*/ 182 h 189"/>
                  <a:gd name="T24" fmla="*/ 48 w 148"/>
                  <a:gd name="T25" fmla="*/ 189 h 189"/>
                  <a:gd name="T26" fmla="*/ 59 w 148"/>
                  <a:gd name="T27" fmla="*/ 189 h 189"/>
                  <a:gd name="T28" fmla="*/ 66 w 148"/>
                  <a:gd name="T29" fmla="*/ 182 h 189"/>
                  <a:gd name="T30" fmla="*/ 66 w 148"/>
                  <a:gd name="T31" fmla="*/ 115 h 189"/>
                  <a:gd name="T32" fmla="*/ 66 w 148"/>
                  <a:gd name="T33" fmla="*/ 115 h 189"/>
                  <a:gd name="T34" fmla="*/ 66 w 148"/>
                  <a:gd name="T35" fmla="*/ 111 h 189"/>
                  <a:gd name="T36" fmla="*/ 143 w 148"/>
                  <a:gd name="T37" fmla="*/ 151 h 189"/>
                  <a:gd name="T38" fmla="*/ 148 w 148"/>
                  <a:gd name="T39" fmla="*/ 151 h 189"/>
                  <a:gd name="T40" fmla="*/ 148 w 148"/>
                  <a:gd name="T41" fmla="*/ 7 h 189"/>
                  <a:gd name="T42" fmla="*/ 142 w 148"/>
                  <a:gd name="T43" fmla="*/ 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8" h="189">
                    <a:moveTo>
                      <a:pt x="142" y="8"/>
                    </a:moveTo>
                    <a:cubicBezTo>
                      <a:pt x="119" y="43"/>
                      <a:pt x="80" y="47"/>
                      <a:pt x="65" y="48"/>
                    </a:cubicBezTo>
                    <a:cubicBezTo>
                      <a:pt x="65" y="48"/>
                      <a:pt x="65" y="48"/>
                      <a:pt x="65" y="48"/>
                    </a:cubicBezTo>
                    <a:cubicBezTo>
                      <a:pt x="64" y="48"/>
                      <a:pt x="63" y="48"/>
                      <a:pt x="63" y="48"/>
                    </a:cubicBezTo>
                    <a:cubicBezTo>
                      <a:pt x="63" y="48"/>
                      <a:pt x="63" y="48"/>
                      <a:pt x="63" y="48"/>
                    </a:cubicBezTo>
                    <a:cubicBezTo>
                      <a:pt x="63" y="48"/>
                      <a:pt x="63" y="48"/>
                      <a:pt x="63" y="48"/>
                    </a:cubicBezTo>
                    <a:cubicBezTo>
                      <a:pt x="19" y="52"/>
                      <a:pt x="19" y="52"/>
                      <a:pt x="19" y="52"/>
                    </a:cubicBezTo>
                    <a:cubicBezTo>
                      <a:pt x="19" y="52"/>
                      <a:pt x="0" y="53"/>
                      <a:pt x="0" y="71"/>
                    </a:cubicBezTo>
                    <a:cubicBezTo>
                      <a:pt x="0" y="96"/>
                      <a:pt x="0" y="96"/>
                      <a:pt x="0" y="96"/>
                    </a:cubicBezTo>
                    <a:cubicBezTo>
                      <a:pt x="0" y="96"/>
                      <a:pt x="0" y="117"/>
                      <a:pt x="18" y="117"/>
                    </a:cubicBezTo>
                    <a:cubicBezTo>
                      <a:pt x="18" y="117"/>
                      <a:pt x="41" y="117"/>
                      <a:pt x="41" y="125"/>
                    </a:cubicBezTo>
                    <a:cubicBezTo>
                      <a:pt x="41" y="182"/>
                      <a:pt x="41" y="182"/>
                      <a:pt x="41" y="182"/>
                    </a:cubicBezTo>
                    <a:cubicBezTo>
                      <a:pt x="41" y="186"/>
                      <a:pt x="44" y="189"/>
                      <a:pt x="48" y="189"/>
                    </a:cubicBezTo>
                    <a:cubicBezTo>
                      <a:pt x="59" y="189"/>
                      <a:pt x="59" y="189"/>
                      <a:pt x="59" y="189"/>
                    </a:cubicBezTo>
                    <a:cubicBezTo>
                      <a:pt x="63" y="189"/>
                      <a:pt x="66" y="186"/>
                      <a:pt x="66" y="182"/>
                    </a:cubicBezTo>
                    <a:cubicBezTo>
                      <a:pt x="66" y="115"/>
                      <a:pt x="66" y="115"/>
                      <a:pt x="66" y="115"/>
                    </a:cubicBezTo>
                    <a:cubicBezTo>
                      <a:pt x="66" y="115"/>
                      <a:pt x="66" y="115"/>
                      <a:pt x="66" y="115"/>
                    </a:cubicBezTo>
                    <a:cubicBezTo>
                      <a:pt x="66" y="111"/>
                      <a:pt x="66" y="111"/>
                      <a:pt x="66" y="111"/>
                    </a:cubicBezTo>
                    <a:cubicBezTo>
                      <a:pt x="122" y="116"/>
                      <a:pt x="143" y="151"/>
                      <a:pt x="143" y="151"/>
                    </a:cubicBezTo>
                    <a:cubicBezTo>
                      <a:pt x="143" y="151"/>
                      <a:pt x="148" y="157"/>
                      <a:pt x="148" y="151"/>
                    </a:cubicBezTo>
                    <a:cubicBezTo>
                      <a:pt x="148" y="7"/>
                      <a:pt x="148" y="7"/>
                      <a:pt x="148" y="7"/>
                    </a:cubicBezTo>
                    <a:cubicBezTo>
                      <a:pt x="148" y="0"/>
                      <a:pt x="142" y="8"/>
                      <a:pt x="142" y="8"/>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7" name="Freeform 27"/>
              <p:cNvSpPr/>
              <p:nvPr/>
            </p:nvSpPr>
            <p:spPr bwMode="auto">
              <a:xfrm>
                <a:off x="7518995" y="4944311"/>
                <a:ext cx="52388" cy="171450"/>
              </a:xfrm>
              <a:custGeom>
                <a:avLst/>
                <a:gdLst>
                  <a:gd name="T0" fmla="*/ 0 w 12"/>
                  <a:gd name="T1" fmla="*/ 0 h 40"/>
                  <a:gd name="T2" fmla="*/ 0 w 12"/>
                  <a:gd name="T3" fmla="*/ 40 h 40"/>
                  <a:gd name="T4" fmla="*/ 12 w 12"/>
                  <a:gd name="T5" fmla="*/ 20 h 40"/>
                  <a:gd name="T6" fmla="*/ 0 w 12"/>
                  <a:gd name="T7" fmla="*/ 0 h 40"/>
                </a:gdLst>
                <a:ahLst/>
                <a:cxnLst>
                  <a:cxn ang="0">
                    <a:pos x="T0" y="T1"/>
                  </a:cxn>
                  <a:cxn ang="0">
                    <a:pos x="T2" y="T3"/>
                  </a:cxn>
                  <a:cxn ang="0">
                    <a:pos x="T4" y="T5"/>
                  </a:cxn>
                  <a:cxn ang="0">
                    <a:pos x="T6" y="T7"/>
                  </a:cxn>
                </a:cxnLst>
                <a:rect l="0" t="0" r="r" b="b"/>
                <a:pathLst>
                  <a:path w="12" h="40">
                    <a:moveTo>
                      <a:pt x="0" y="0"/>
                    </a:moveTo>
                    <a:cubicBezTo>
                      <a:pt x="0" y="40"/>
                      <a:pt x="0" y="40"/>
                      <a:pt x="0" y="40"/>
                    </a:cubicBezTo>
                    <a:cubicBezTo>
                      <a:pt x="7" y="36"/>
                      <a:pt x="12" y="29"/>
                      <a:pt x="12" y="20"/>
                    </a:cubicBezTo>
                    <a:cubicBezTo>
                      <a:pt x="12" y="11"/>
                      <a:pt x="7" y="4"/>
                      <a:pt x="0"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sp>
        <p:nvSpPr>
          <p:cNvPr id="100" name="矩形 99"/>
          <p:cNvSpPr/>
          <p:nvPr/>
        </p:nvSpPr>
        <p:spPr>
          <a:xfrm>
            <a:off x="482752" y="2410196"/>
            <a:ext cx="3317972" cy="1938992"/>
          </a:xfrm>
          <a:prstGeom prst="rect">
            <a:avLst/>
          </a:prstGeom>
        </p:spPr>
        <p:txBody>
          <a:bodyPr wrap="square">
            <a:spAutoFit/>
          </a:bodyPr>
          <a:lstStyle/>
          <a:p>
            <a:r>
              <a:rPr lang="zh-CN" altLang="en-US" sz="2400" dirty="0">
                <a:latin typeface="Arial" panose="020B0604020202020204" pitchFamily="34" charset="0"/>
              </a:rPr>
              <a:t>第一个发现仅仅是男女同校教育的快速增长，不仅在总体上，在中国许多最顶尖的大学中也是如此。</a:t>
            </a:r>
            <a:endParaRPr lang="zh-CN" altLang="en-US" sz="2400" dirty="0"/>
          </a:p>
        </p:txBody>
      </p:sp>
      <p:sp>
        <p:nvSpPr>
          <p:cNvPr id="105" name="矩形 104"/>
          <p:cNvSpPr/>
          <p:nvPr/>
        </p:nvSpPr>
        <p:spPr>
          <a:xfrm>
            <a:off x="8474055" y="1717882"/>
            <a:ext cx="3061010" cy="1569660"/>
          </a:xfrm>
          <a:prstGeom prst="rect">
            <a:avLst/>
          </a:prstGeom>
        </p:spPr>
        <p:txBody>
          <a:bodyPr wrap="square">
            <a:spAutoFit/>
          </a:bodyPr>
          <a:lstStyle/>
          <a:p>
            <a:pPr algn="just"/>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mn-cs"/>
              </a:rPr>
              <a:t>        第二个发现是，除工程学外，主修</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mn-cs"/>
              </a:rPr>
              <a:t>STEM</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mn-cs"/>
              </a:rPr>
              <a:t>课程的女生比例异常高。</a:t>
            </a:r>
            <a:endParaRPr lang="zh-CN" altLang="en-US" sz="2400" b="1" dirty="0">
              <a:latin typeface="等线" panose="02010600030101010101" pitchFamily="2" charset="-122"/>
            </a:endParaRPr>
          </a:p>
        </p:txBody>
      </p:sp>
      <p:grpSp>
        <p:nvGrpSpPr>
          <p:cNvPr id="10" name="组合 9"/>
          <p:cNvGrpSpPr/>
          <p:nvPr/>
        </p:nvGrpSpPr>
        <p:grpSpPr>
          <a:xfrm>
            <a:off x="516255" y="347345"/>
            <a:ext cx="5725160" cy="604520"/>
            <a:chOff x="813" y="547"/>
            <a:chExt cx="9016" cy="952"/>
          </a:xfrm>
        </p:grpSpPr>
        <p:sp>
          <p:nvSpPr>
            <p:cNvPr id="11" name="文本框 10"/>
            <p:cNvSpPr txBox="1"/>
            <p:nvPr/>
          </p:nvSpPr>
          <p:spPr>
            <a:xfrm>
              <a:off x="2309" y="547"/>
              <a:ext cx="7520" cy="921"/>
            </a:xfrm>
            <a:prstGeom prst="rect">
              <a:avLst/>
            </a:prstGeom>
            <a:noFill/>
          </p:spPr>
          <p:txBody>
            <a:bodyPr wrap="square" rtlCol="0">
              <a:spAutoFit/>
            </a:bodyPr>
            <a:lstStyle/>
            <a:p>
              <a:pPr algn="ctr"/>
              <a:r>
                <a:rPr lang="zh-CN" altLang="en-US" sz="3200" b="1" dirty="0">
                  <a:solidFill>
                    <a:schemeClr val="bg2">
                      <a:lumMod val="25000"/>
                    </a:schemeClr>
                  </a:solidFill>
                  <a:latin typeface="华文细黑" panose="02010600040101010101" pitchFamily="2" charset="-122"/>
                  <a:ea typeface="华文细黑" panose="02010600040101010101" pitchFamily="2" charset="-122"/>
                </a:rPr>
                <a:t>关于性别的三个主要发现</a:t>
              </a:r>
            </a:p>
          </p:txBody>
        </p:sp>
        <p:sp>
          <p:nvSpPr>
            <p:cNvPr id="12" name="椭圆 11"/>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文本框 45"/>
          <p:cNvSpPr txBox="1"/>
          <p:nvPr/>
        </p:nvSpPr>
        <p:spPr>
          <a:xfrm>
            <a:off x="5197160" y="5159010"/>
            <a:ext cx="5261932" cy="1200329"/>
          </a:xfrm>
          <a:prstGeom prst="rect">
            <a:avLst/>
          </a:prstGeom>
          <a:noFill/>
        </p:spPr>
        <p:txBody>
          <a:bodyPr wrap="square">
            <a:spAutoFit/>
          </a:bodyPr>
          <a:lstStyle/>
          <a:p>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mn-cs"/>
              </a:rPr>
              <a:t>第三是女性学术就业的机会，虽然远远不等于男性，但远远大于当时许多发展中国家和发达国家的就业机会</a:t>
            </a:r>
            <a:r>
              <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mn-cs"/>
              </a:rPr>
              <a:t>。</a:t>
            </a:r>
            <a:endParaRPr lang="zh-CN" altLang="en-US" dirty="0"/>
          </a:p>
        </p:txBody>
      </p:sp>
      <p:sp>
        <p:nvSpPr>
          <p:cNvPr id="37" name="文本框 36">
            <a:extLst>
              <a:ext uri="{FF2B5EF4-FFF2-40B4-BE49-F238E27FC236}">
                <a16:creationId xmlns:a16="http://schemas.microsoft.com/office/drawing/2014/main" id="{F7391DC9-FA0C-49F4-99FF-3472551C98F0}"/>
              </a:ext>
            </a:extLst>
          </p:cNvPr>
          <p:cNvSpPr txBox="1"/>
          <p:nvPr/>
        </p:nvSpPr>
        <p:spPr>
          <a:xfrm>
            <a:off x="8341043" y="6097729"/>
            <a:ext cx="6097904"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2800" b="1" i="0" u="none" strike="noStrike" kern="1200" cap="none" spc="0" normalizeH="0" baseline="0" noProof="0" smtClean="0">
                <a:ln>
                  <a:noFill/>
                </a:ln>
                <a:solidFill>
                  <a:srgbClr val="5B9BD5">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tabLst/>
                <a:defRPr/>
              </a:pPr>
              <a:t>15</a:t>
            </a:fld>
            <a:endParaRPr kumimoji="0" lang="zh-CN" altLang="en-US" sz="2800" b="1" i="0" u="none" strike="noStrike" kern="1200" cap="none" spc="0" normalizeH="0" baseline="0" noProof="0" dirty="0">
              <a:ln>
                <a:noFill/>
              </a:ln>
              <a:solidFill>
                <a:srgbClr val="5B9BD5">
                  <a:lumMod val="50000"/>
                </a:srgbClr>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1500"/>
                                        <p:tgtEl>
                                          <p:spTgt spid="2"/>
                                        </p:tgtEl>
                                      </p:cBhvr>
                                    </p:animEffect>
                                  </p:childTnLst>
                                </p:cTn>
                              </p:par>
                            </p:childTnLst>
                          </p:cTn>
                        </p:par>
                        <p:par>
                          <p:cTn id="8" fill="hold">
                            <p:stCondLst>
                              <p:cond delay="1500"/>
                            </p:stCondLst>
                            <p:childTnLst>
                              <p:par>
                                <p:cTn id="9" presetID="16" presetClass="entr" presetSubtype="42" fill="hold" grpId="0"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barn(outHorizontal)">
                                      <p:cBhvr>
                                        <p:cTn id="11" dur="1000"/>
                                        <p:tgtEl>
                                          <p:spTgt spid="69"/>
                                        </p:tgtEl>
                                      </p:cBhvr>
                                    </p:animEffect>
                                  </p:childTnLst>
                                </p:cTn>
                              </p:par>
                            </p:childTnLst>
                          </p:cTn>
                        </p:par>
                        <p:par>
                          <p:cTn id="12" fill="hold">
                            <p:stCondLst>
                              <p:cond delay="2500"/>
                            </p:stCondLst>
                            <p:childTnLst>
                              <p:par>
                                <p:cTn id="13" presetID="42" presetClass="entr" presetSubtype="0" fill="hold" nodeType="afterEffect">
                                  <p:stCondLst>
                                    <p:cond delay="0"/>
                                  </p:stCondLst>
                                  <p:childTnLst>
                                    <p:set>
                                      <p:cBhvr>
                                        <p:cTn id="14" dur="1" fill="hold">
                                          <p:stCondLst>
                                            <p:cond delay="0"/>
                                          </p:stCondLst>
                                        </p:cTn>
                                        <p:tgtEl>
                                          <p:spTgt spid="98"/>
                                        </p:tgtEl>
                                        <p:attrNameLst>
                                          <p:attrName>style.visibility</p:attrName>
                                        </p:attrNameLst>
                                      </p:cBhvr>
                                      <p:to>
                                        <p:strVal val="visible"/>
                                      </p:to>
                                    </p:set>
                                    <p:animEffect transition="in" filter="fade">
                                      <p:cBhvr>
                                        <p:cTn id="15" dur="1000"/>
                                        <p:tgtEl>
                                          <p:spTgt spid="98"/>
                                        </p:tgtEl>
                                      </p:cBhvr>
                                    </p:animEffect>
                                    <p:anim calcmode="lin" valueType="num">
                                      <p:cBhvr>
                                        <p:cTn id="16" dur="1000" fill="hold"/>
                                        <p:tgtEl>
                                          <p:spTgt spid="98"/>
                                        </p:tgtEl>
                                        <p:attrNameLst>
                                          <p:attrName>ppt_x</p:attrName>
                                        </p:attrNameLst>
                                      </p:cBhvr>
                                      <p:tavLst>
                                        <p:tav tm="0">
                                          <p:val>
                                            <p:strVal val="#ppt_x"/>
                                          </p:val>
                                        </p:tav>
                                        <p:tav tm="100000">
                                          <p:val>
                                            <p:strVal val="#ppt_x"/>
                                          </p:val>
                                        </p:tav>
                                      </p:tavLst>
                                    </p:anim>
                                    <p:anim calcmode="lin" valueType="num">
                                      <p:cBhvr>
                                        <p:cTn id="17" dur="1000" fill="hold"/>
                                        <p:tgtEl>
                                          <p:spTgt spid="98"/>
                                        </p:tgtEl>
                                        <p:attrNameLst>
                                          <p:attrName>ppt_y</p:attrName>
                                        </p:attrNameLst>
                                      </p:cBhvr>
                                      <p:tavLst>
                                        <p:tav tm="0">
                                          <p:val>
                                            <p:strVal val="#ppt_y+.1"/>
                                          </p:val>
                                        </p:tav>
                                        <p:tav tm="100000">
                                          <p:val>
                                            <p:strVal val="#ppt_y"/>
                                          </p:val>
                                        </p:tav>
                                      </p:tavLst>
                                    </p:anim>
                                  </p:childTnLst>
                                </p:cTn>
                              </p:par>
                            </p:childTnLst>
                          </p:cTn>
                        </p:par>
                        <p:par>
                          <p:cTn id="18" fill="hold">
                            <p:stCondLst>
                              <p:cond delay="3500"/>
                            </p:stCondLst>
                            <p:childTnLst>
                              <p:par>
                                <p:cTn id="19" presetID="42"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par>
                          <p:cTn id="24" fill="hold">
                            <p:stCondLst>
                              <p:cond delay="4500"/>
                            </p:stCondLst>
                            <p:childTnLst>
                              <p:par>
                                <p:cTn id="25" presetID="42"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00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0"/>
                                        <p:tgtEl>
                                          <p:spTgt spid="4"/>
                                        </p:tgtEl>
                                      </p:cBhvr>
                                    </p:animEffect>
                                    <p:anim calcmode="lin" valueType="num">
                                      <p:cBhvr>
                                        <p:cTn id="33" dur="1000" fill="hold"/>
                                        <p:tgtEl>
                                          <p:spTgt spid="4"/>
                                        </p:tgtEl>
                                        <p:attrNameLst>
                                          <p:attrName>ppt_x</p:attrName>
                                        </p:attrNameLst>
                                      </p:cBhvr>
                                      <p:tavLst>
                                        <p:tav tm="0">
                                          <p:val>
                                            <p:strVal val="#ppt_x"/>
                                          </p:val>
                                        </p:tav>
                                        <p:tav tm="100000">
                                          <p:val>
                                            <p:strVal val="#ppt_x"/>
                                          </p:val>
                                        </p:tav>
                                      </p:tavLst>
                                    </p:anim>
                                    <p:anim calcmode="lin" valueType="num">
                                      <p:cBhvr>
                                        <p:cTn id="3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215605" y="5038632"/>
            <a:ext cx="1123174" cy="1123174"/>
            <a:chOff x="6690786" y="3190802"/>
            <a:chExt cx="915360" cy="915360"/>
          </a:xfrm>
        </p:grpSpPr>
        <p:sp>
          <p:nvSpPr>
            <p:cNvPr id="8" name="椭圆 7"/>
            <p:cNvSpPr/>
            <p:nvPr/>
          </p:nvSpPr>
          <p:spPr>
            <a:xfrm>
              <a:off x="6690786" y="3190802"/>
              <a:ext cx="915360" cy="915360"/>
            </a:xfrm>
            <a:prstGeom prst="ellipse">
              <a:avLst/>
            </a:prstGeom>
            <a:solidFill>
              <a:srgbClr val="1E5FAE"/>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utoShape 117"/>
            <p:cNvSpPr/>
            <p:nvPr/>
          </p:nvSpPr>
          <p:spPr bwMode="auto">
            <a:xfrm>
              <a:off x="6975290" y="3518709"/>
              <a:ext cx="346350" cy="259908"/>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p:spPr>
          <p:txBody>
            <a:bodyPr lIns="9525" tIns="9525" rIns="9525" bIns="9525" anchor="ctr"/>
            <a:lstStyle/>
            <a:p>
              <a:pPr algn="ctr" defTabSz="114300" fontAlgn="base" hangingPunct="0">
                <a:spcBef>
                  <a:spcPct val="0"/>
                </a:spcBef>
                <a:spcAft>
                  <a:spcPct val="0"/>
                </a:spcAft>
              </a:pPr>
              <a:endParaRPr lang="en-US" sz="750" dirty="0">
                <a:solidFill>
                  <a:srgbClr val="FFFFFF"/>
                </a:solidFill>
                <a:effectLst>
                  <a:outerShdw blurRad="38100" dist="38100" dir="2700000" algn="tl">
                    <a:srgbClr val="000000"/>
                  </a:outerShdw>
                </a:effectLst>
                <a:latin typeface="Gill Sans" charset="0"/>
                <a:sym typeface="Gill Sans" charset="0"/>
              </a:endParaRPr>
            </a:p>
          </p:txBody>
        </p:sp>
      </p:grpSp>
      <p:grpSp>
        <p:nvGrpSpPr>
          <p:cNvPr id="6" name="组合 5"/>
          <p:cNvGrpSpPr/>
          <p:nvPr/>
        </p:nvGrpSpPr>
        <p:grpSpPr>
          <a:xfrm>
            <a:off x="1186647" y="1481622"/>
            <a:ext cx="1123174" cy="1123174"/>
            <a:chOff x="4820425" y="3177387"/>
            <a:chExt cx="1123174" cy="1123174"/>
          </a:xfrm>
        </p:grpSpPr>
        <p:sp>
          <p:nvSpPr>
            <p:cNvPr id="14" name="椭圆 13"/>
            <p:cNvSpPr/>
            <p:nvPr/>
          </p:nvSpPr>
          <p:spPr>
            <a:xfrm>
              <a:off x="4820425" y="3177387"/>
              <a:ext cx="1123174" cy="1123174"/>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Freeform 13"/>
            <p:cNvSpPr>
              <a:spLocks noEditPoints="1"/>
            </p:cNvSpPr>
            <p:nvPr/>
          </p:nvSpPr>
          <p:spPr bwMode="auto">
            <a:xfrm>
              <a:off x="5147774" y="3527347"/>
              <a:ext cx="468476" cy="416287"/>
            </a:xfrm>
            <a:custGeom>
              <a:avLst/>
              <a:gdLst>
                <a:gd name="T0" fmla="*/ 85 w 176"/>
                <a:gd name="T1" fmla="*/ 125 h 157"/>
                <a:gd name="T2" fmla="*/ 91 w 176"/>
                <a:gd name="T3" fmla="*/ 125 h 157"/>
                <a:gd name="T4" fmla="*/ 89 w 176"/>
                <a:gd name="T5" fmla="*/ 108 h 157"/>
                <a:gd name="T6" fmla="*/ 73 w 176"/>
                <a:gd name="T7" fmla="*/ 85 h 157"/>
                <a:gd name="T8" fmla="*/ 76 w 176"/>
                <a:gd name="T9" fmla="*/ 91 h 157"/>
                <a:gd name="T10" fmla="*/ 73 w 176"/>
                <a:gd name="T11" fmla="*/ 85 h 157"/>
                <a:gd name="T12" fmla="*/ 85 w 176"/>
                <a:gd name="T13" fmla="*/ 77 h 157"/>
                <a:gd name="T14" fmla="*/ 89 w 176"/>
                <a:gd name="T15" fmla="*/ 95 h 157"/>
                <a:gd name="T16" fmla="*/ 91 w 176"/>
                <a:gd name="T17" fmla="*/ 77 h 157"/>
                <a:gd name="T18" fmla="*/ 129 w 176"/>
                <a:gd name="T19" fmla="*/ 55 h 157"/>
                <a:gd name="T20" fmla="*/ 104 w 176"/>
                <a:gd name="T21" fmla="*/ 33 h 157"/>
                <a:gd name="T22" fmla="*/ 103 w 176"/>
                <a:gd name="T23" fmla="*/ 28 h 157"/>
                <a:gd name="T24" fmla="*/ 112 w 176"/>
                <a:gd name="T25" fmla="*/ 6 h 157"/>
                <a:gd name="T26" fmla="*/ 60 w 176"/>
                <a:gd name="T27" fmla="*/ 6 h 157"/>
                <a:gd name="T28" fmla="*/ 70 w 176"/>
                <a:gd name="T29" fmla="*/ 30 h 157"/>
                <a:gd name="T30" fmla="*/ 73 w 176"/>
                <a:gd name="T31" fmla="*/ 33 h 157"/>
                <a:gd name="T32" fmla="*/ 57 w 176"/>
                <a:gd name="T33" fmla="*/ 156 h 157"/>
                <a:gd name="T34" fmla="*/ 119 w 176"/>
                <a:gd name="T35" fmla="*/ 156 h 157"/>
                <a:gd name="T36" fmla="*/ 114 w 176"/>
                <a:gd name="T37" fmla="*/ 114 h 157"/>
                <a:gd name="T38" fmla="*/ 101 w 176"/>
                <a:gd name="T39" fmla="*/ 130 h 157"/>
                <a:gd name="T40" fmla="*/ 98 w 176"/>
                <a:gd name="T41" fmla="*/ 137 h 157"/>
                <a:gd name="T42" fmla="*/ 91 w 176"/>
                <a:gd name="T43" fmla="*/ 137 h 157"/>
                <a:gd name="T44" fmla="*/ 89 w 176"/>
                <a:gd name="T45" fmla="*/ 132 h 157"/>
                <a:gd name="T46" fmla="*/ 86 w 176"/>
                <a:gd name="T47" fmla="*/ 137 h 157"/>
                <a:gd name="T48" fmla="*/ 78 w 176"/>
                <a:gd name="T49" fmla="*/ 137 h 157"/>
                <a:gd name="T50" fmla="*/ 71 w 176"/>
                <a:gd name="T51" fmla="*/ 128 h 157"/>
                <a:gd name="T52" fmla="*/ 67 w 176"/>
                <a:gd name="T53" fmla="*/ 109 h 157"/>
                <a:gd name="T54" fmla="*/ 77 w 176"/>
                <a:gd name="T55" fmla="*/ 122 h 157"/>
                <a:gd name="T56" fmla="*/ 72 w 176"/>
                <a:gd name="T57" fmla="*/ 102 h 157"/>
                <a:gd name="T58" fmla="*/ 64 w 176"/>
                <a:gd name="T59" fmla="*/ 87 h 157"/>
                <a:gd name="T60" fmla="*/ 71 w 176"/>
                <a:gd name="T61" fmla="*/ 73 h 157"/>
                <a:gd name="T62" fmla="*/ 78 w 176"/>
                <a:gd name="T63" fmla="*/ 64 h 157"/>
                <a:gd name="T64" fmla="*/ 86 w 176"/>
                <a:gd name="T65" fmla="*/ 64 h 157"/>
                <a:gd name="T66" fmla="*/ 87 w 176"/>
                <a:gd name="T67" fmla="*/ 69 h 157"/>
                <a:gd name="T68" fmla="*/ 91 w 176"/>
                <a:gd name="T69" fmla="*/ 64 h 157"/>
                <a:gd name="T70" fmla="*/ 99 w 176"/>
                <a:gd name="T71" fmla="*/ 64 h 157"/>
                <a:gd name="T72" fmla="*/ 100 w 176"/>
                <a:gd name="T73" fmla="*/ 71 h 157"/>
                <a:gd name="T74" fmla="*/ 113 w 176"/>
                <a:gd name="T75" fmla="*/ 87 h 157"/>
                <a:gd name="T76" fmla="*/ 103 w 176"/>
                <a:gd name="T77" fmla="*/ 87 h 157"/>
                <a:gd name="T78" fmla="*/ 101 w 176"/>
                <a:gd name="T79" fmla="*/ 99 h 157"/>
                <a:gd name="T80" fmla="*/ 112 w 176"/>
                <a:gd name="T81" fmla="*/ 106 h 157"/>
                <a:gd name="T82" fmla="*/ 101 w 176"/>
                <a:gd name="T83" fmla="*/ 111 h 157"/>
                <a:gd name="T84" fmla="*/ 99 w 176"/>
                <a:gd name="T85" fmla="*/ 123 h 157"/>
                <a:gd name="T86" fmla="*/ 104 w 176"/>
                <a:gd name="T87" fmla="*/ 116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6" h="157">
                  <a:moveTo>
                    <a:pt x="85" y="107"/>
                  </a:moveTo>
                  <a:cubicBezTo>
                    <a:pt x="85" y="125"/>
                    <a:pt x="85" y="125"/>
                    <a:pt x="85" y="125"/>
                  </a:cubicBezTo>
                  <a:cubicBezTo>
                    <a:pt x="87" y="125"/>
                    <a:pt x="88" y="126"/>
                    <a:pt x="89" y="126"/>
                  </a:cubicBezTo>
                  <a:cubicBezTo>
                    <a:pt x="90" y="126"/>
                    <a:pt x="90" y="125"/>
                    <a:pt x="91" y="125"/>
                  </a:cubicBezTo>
                  <a:cubicBezTo>
                    <a:pt x="91" y="108"/>
                    <a:pt x="91" y="108"/>
                    <a:pt x="91" y="108"/>
                  </a:cubicBezTo>
                  <a:cubicBezTo>
                    <a:pt x="91" y="108"/>
                    <a:pt x="90" y="108"/>
                    <a:pt x="89" y="108"/>
                  </a:cubicBezTo>
                  <a:cubicBezTo>
                    <a:pt x="88" y="108"/>
                    <a:pt x="86" y="107"/>
                    <a:pt x="85" y="107"/>
                  </a:cubicBezTo>
                  <a:close/>
                  <a:moveTo>
                    <a:pt x="73" y="85"/>
                  </a:moveTo>
                  <a:cubicBezTo>
                    <a:pt x="73" y="87"/>
                    <a:pt x="73" y="88"/>
                    <a:pt x="74" y="89"/>
                  </a:cubicBezTo>
                  <a:cubicBezTo>
                    <a:pt x="75" y="90"/>
                    <a:pt x="75" y="90"/>
                    <a:pt x="76" y="91"/>
                  </a:cubicBezTo>
                  <a:cubicBezTo>
                    <a:pt x="76" y="80"/>
                    <a:pt x="76" y="80"/>
                    <a:pt x="76" y="80"/>
                  </a:cubicBezTo>
                  <a:cubicBezTo>
                    <a:pt x="74" y="81"/>
                    <a:pt x="73" y="83"/>
                    <a:pt x="73" y="85"/>
                  </a:cubicBezTo>
                  <a:close/>
                  <a:moveTo>
                    <a:pt x="88" y="77"/>
                  </a:moveTo>
                  <a:cubicBezTo>
                    <a:pt x="87" y="77"/>
                    <a:pt x="86" y="77"/>
                    <a:pt x="85" y="77"/>
                  </a:cubicBezTo>
                  <a:cubicBezTo>
                    <a:pt x="85" y="94"/>
                    <a:pt x="85" y="94"/>
                    <a:pt x="85" y="94"/>
                  </a:cubicBezTo>
                  <a:cubicBezTo>
                    <a:pt x="86" y="94"/>
                    <a:pt x="87" y="95"/>
                    <a:pt x="89" y="95"/>
                  </a:cubicBezTo>
                  <a:cubicBezTo>
                    <a:pt x="90" y="95"/>
                    <a:pt x="90" y="96"/>
                    <a:pt x="91" y="96"/>
                  </a:cubicBezTo>
                  <a:cubicBezTo>
                    <a:pt x="91" y="77"/>
                    <a:pt x="91" y="77"/>
                    <a:pt x="91" y="77"/>
                  </a:cubicBezTo>
                  <a:cubicBezTo>
                    <a:pt x="90" y="77"/>
                    <a:pt x="89" y="77"/>
                    <a:pt x="88" y="77"/>
                  </a:cubicBezTo>
                  <a:close/>
                  <a:moveTo>
                    <a:pt x="129" y="55"/>
                  </a:moveTo>
                  <a:cubicBezTo>
                    <a:pt x="122" y="49"/>
                    <a:pt x="106" y="39"/>
                    <a:pt x="104" y="34"/>
                  </a:cubicBezTo>
                  <a:cubicBezTo>
                    <a:pt x="104" y="33"/>
                    <a:pt x="104" y="33"/>
                    <a:pt x="104" y="33"/>
                  </a:cubicBezTo>
                  <a:cubicBezTo>
                    <a:pt x="105" y="32"/>
                    <a:pt x="106" y="31"/>
                    <a:pt x="106" y="30"/>
                  </a:cubicBezTo>
                  <a:cubicBezTo>
                    <a:pt x="106" y="29"/>
                    <a:pt x="105" y="28"/>
                    <a:pt x="103" y="28"/>
                  </a:cubicBezTo>
                  <a:cubicBezTo>
                    <a:pt x="103" y="28"/>
                    <a:pt x="103" y="28"/>
                    <a:pt x="103" y="28"/>
                  </a:cubicBezTo>
                  <a:cubicBezTo>
                    <a:pt x="103" y="24"/>
                    <a:pt x="108" y="21"/>
                    <a:pt x="112" y="6"/>
                  </a:cubicBezTo>
                  <a:cubicBezTo>
                    <a:pt x="95" y="1"/>
                    <a:pt x="95" y="5"/>
                    <a:pt x="82" y="12"/>
                  </a:cubicBezTo>
                  <a:cubicBezTo>
                    <a:pt x="72" y="14"/>
                    <a:pt x="73" y="0"/>
                    <a:pt x="60" y="6"/>
                  </a:cubicBezTo>
                  <a:cubicBezTo>
                    <a:pt x="67" y="20"/>
                    <a:pt x="72" y="24"/>
                    <a:pt x="73" y="28"/>
                  </a:cubicBezTo>
                  <a:cubicBezTo>
                    <a:pt x="72" y="28"/>
                    <a:pt x="70" y="29"/>
                    <a:pt x="70" y="30"/>
                  </a:cubicBezTo>
                  <a:cubicBezTo>
                    <a:pt x="70" y="31"/>
                    <a:pt x="72" y="32"/>
                    <a:pt x="73" y="33"/>
                  </a:cubicBezTo>
                  <a:cubicBezTo>
                    <a:pt x="73" y="33"/>
                    <a:pt x="73" y="33"/>
                    <a:pt x="73" y="33"/>
                  </a:cubicBezTo>
                  <a:cubicBezTo>
                    <a:pt x="72" y="38"/>
                    <a:pt x="55" y="48"/>
                    <a:pt x="47" y="55"/>
                  </a:cubicBezTo>
                  <a:cubicBezTo>
                    <a:pt x="32" y="70"/>
                    <a:pt x="0" y="154"/>
                    <a:pt x="57" y="156"/>
                  </a:cubicBezTo>
                  <a:cubicBezTo>
                    <a:pt x="85" y="157"/>
                    <a:pt x="88" y="157"/>
                    <a:pt x="88" y="157"/>
                  </a:cubicBezTo>
                  <a:cubicBezTo>
                    <a:pt x="88" y="157"/>
                    <a:pt x="91" y="157"/>
                    <a:pt x="119" y="156"/>
                  </a:cubicBezTo>
                  <a:cubicBezTo>
                    <a:pt x="176" y="154"/>
                    <a:pt x="144" y="70"/>
                    <a:pt x="129" y="55"/>
                  </a:cubicBezTo>
                  <a:close/>
                  <a:moveTo>
                    <a:pt x="114" y="114"/>
                  </a:moveTo>
                  <a:cubicBezTo>
                    <a:pt x="113" y="118"/>
                    <a:pt x="112" y="121"/>
                    <a:pt x="110" y="123"/>
                  </a:cubicBezTo>
                  <a:cubicBezTo>
                    <a:pt x="108" y="126"/>
                    <a:pt x="105" y="128"/>
                    <a:pt x="101" y="130"/>
                  </a:cubicBezTo>
                  <a:cubicBezTo>
                    <a:pt x="101" y="130"/>
                    <a:pt x="100" y="130"/>
                    <a:pt x="99" y="131"/>
                  </a:cubicBezTo>
                  <a:cubicBezTo>
                    <a:pt x="98" y="137"/>
                    <a:pt x="98" y="137"/>
                    <a:pt x="98" y="137"/>
                  </a:cubicBezTo>
                  <a:cubicBezTo>
                    <a:pt x="98" y="138"/>
                    <a:pt x="96" y="140"/>
                    <a:pt x="94" y="140"/>
                  </a:cubicBezTo>
                  <a:cubicBezTo>
                    <a:pt x="92" y="140"/>
                    <a:pt x="91" y="138"/>
                    <a:pt x="91" y="137"/>
                  </a:cubicBezTo>
                  <a:cubicBezTo>
                    <a:pt x="91" y="132"/>
                    <a:pt x="91" y="132"/>
                    <a:pt x="91" y="132"/>
                  </a:cubicBezTo>
                  <a:cubicBezTo>
                    <a:pt x="90" y="132"/>
                    <a:pt x="90" y="132"/>
                    <a:pt x="89" y="132"/>
                  </a:cubicBezTo>
                  <a:cubicBezTo>
                    <a:pt x="88" y="132"/>
                    <a:pt x="87" y="132"/>
                    <a:pt x="86" y="132"/>
                  </a:cubicBezTo>
                  <a:cubicBezTo>
                    <a:pt x="86" y="137"/>
                    <a:pt x="86" y="137"/>
                    <a:pt x="86" y="137"/>
                  </a:cubicBezTo>
                  <a:cubicBezTo>
                    <a:pt x="86" y="138"/>
                    <a:pt x="84" y="140"/>
                    <a:pt x="82" y="140"/>
                  </a:cubicBezTo>
                  <a:cubicBezTo>
                    <a:pt x="80" y="140"/>
                    <a:pt x="78" y="138"/>
                    <a:pt x="78" y="137"/>
                  </a:cubicBezTo>
                  <a:cubicBezTo>
                    <a:pt x="78" y="131"/>
                    <a:pt x="78" y="131"/>
                    <a:pt x="78" y="131"/>
                  </a:cubicBezTo>
                  <a:cubicBezTo>
                    <a:pt x="75" y="130"/>
                    <a:pt x="73" y="129"/>
                    <a:pt x="71" y="128"/>
                  </a:cubicBezTo>
                  <a:cubicBezTo>
                    <a:pt x="67" y="124"/>
                    <a:pt x="64" y="119"/>
                    <a:pt x="63" y="113"/>
                  </a:cubicBezTo>
                  <a:cubicBezTo>
                    <a:pt x="63" y="111"/>
                    <a:pt x="64" y="109"/>
                    <a:pt x="67" y="109"/>
                  </a:cubicBezTo>
                  <a:cubicBezTo>
                    <a:pt x="70" y="109"/>
                    <a:pt x="72" y="112"/>
                    <a:pt x="72" y="114"/>
                  </a:cubicBezTo>
                  <a:cubicBezTo>
                    <a:pt x="73" y="118"/>
                    <a:pt x="75" y="120"/>
                    <a:pt x="77" y="122"/>
                  </a:cubicBezTo>
                  <a:cubicBezTo>
                    <a:pt x="76" y="104"/>
                    <a:pt x="76" y="104"/>
                    <a:pt x="76" y="104"/>
                  </a:cubicBezTo>
                  <a:cubicBezTo>
                    <a:pt x="74" y="103"/>
                    <a:pt x="73" y="103"/>
                    <a:pt x="72" y="102"/>
                  </a:cubicBezTo>
                  <a:cubicBezTo>
                    <a:pt x="69" y="100"/>
                    <a:pt x="67" y="98"/>
                    <a:pt x="65" y="96"/>
                  </a:cubicBezTo>
                  <a:cubicBezTo>
                    <a:pt x="64" y="93"/>
                    <a:pt x="63" y="90"/>
                    <a:pt x="64" y="87"/>
                  </a:cubicBezTo>
                  <a:cubicBezTo>
                    <a:pt x="64" y="84"/>
                    <a:pt x="64" y="82"/>
                    <a:pt x="66" y="79"/>
                  </a:cubicBezTo>
                  <a:cubicBezTo>
                    <a:pt x="67" y="77"/>
                    <a:pt x="69" y="75"/>
                    <a:pt x="71" y="73"/>
                  </a:cubicBezTo>
                  <a:cubicBezTo>
                    <a:pt x="73" y="72"/>
                    <a:pt x="75" y="71"/>
                    <a:pt x="77" y="71"/>
                  </a:cubicBezTo>
                  <a:cubicBezTo>
                    <a:pt x="78" y="64"/>
                    <a:pt x="78" y="64"/>
                    <a:pt x="78" y="64"/>
                  </a:cubicBezTo>
                  <a:cubicBezTo>
                    <a:pt x="78" y="62"/>
                    <a:pt x="80" y="61"/>
                    <a:pt x="82" y="61"/>
                  </a:cubicBezTo>
                  <a:cubicBezTo>
                    <a:pt x="84" y="60"/>
                    <a:pt x="86" y="62"/>
                    <a:pt x="86" y="64"/>
                  </a:cubicBezTo>
                  <a:cubicBezTo>
                    <a:pt x="85" y="69"/>
                    <a:pt x="85" y="69"/>
                    <a:pt x="85" y="69"/>
                  </a:cubicBezTo>
                  <a:cubicBezTo>
                    <a:pt x="86" y="69"/>
                    <a:pt x="86" y="69"/>
                    <a:pt x="87" y="69"/>
                  </a:cubicBezTo>
                  <a:cubicBezTo>
                    <a:pt x="88" y="69"/>
                    <a:pt x="90" y="69"/>
                    <a:pt x="91" y="69"/>
                  </a:cubicBezTo>
                  <a:cubicBezTo>
                    <a:pt x="91" y="64"/>
                    <a:pt x="91" y="64"/>
                    <a:pt x="91" y="64"/>
                  </a:cubicBezTo>
                  <a:cubicBezTo>
                    <a:pt x="91" y="62"/>
                    <a:pt x="93" y="60"/>
                    <a:pt x="95" y="60"/>
                  </a:cubicBezTo>
                  <a:cubicBezTo>
                    <a:pt x="97" y="61"/>
                    <a:pt x="99" y="62"/>
                    <a:pt x="99" y="64"/>
                  </a:cubicBezTo>
                  <a:cubicBezTo>
                    <a:pt x="99" y="71"/>
                    <a:pt x="99" y="71"/>
                    <a:pt x="99" y="71"/>
                  </a:cubicBezTo>
                  <a:cubicBezTo>
                    <a:pt x="100" y="71"/>
                    <a:pt x="100" y="71"/>
                    <a:pt x="100" y="71"/>
                  </a:cubicBezTo>
                  <a:cubicBezTo>
                    <a:pt x="104" y="72"/>
                    <a:pt x="107" y="74"/>
                    <a:pt x="108" y="77"/>
                  </a:cubicBezTo>
                  <a:cubicBezTo>
                    <a:pt x="110" y="79"/>
                    <a:pt x="112" y="83"/>
                    <a:pt x="113" y="87"/>
                  </a:cubicBezTo>
                  <a:cubicBezTo>
                    <a:pt x="113" y="90"/>
                    <a:pt x="111" y="92"/>
                    <a:pt x="108" y="92"/>
                  </a:cubicBezTo>
                  <a:cubicBezTo>
                    <a:pt x="105" y="92"/>
                    <a:pt x="103" y="90"/>
                    <a:pt x="103" y="87"/>
                  </a:cubicBezTo>
                  <a:cubicBezTo>
                    <a:pt x="102" y="85"/>
                    <a:pt x="101" y="83"/>
                    <a:pt x="100" y="82"/>
                  </a:cubicBezTo>
                  <a:cubicBezTo>
                    <a:pt x="101" y="99"/>
                    <a:pt x="101" y="99"/>
                    <a:pt x="101" y="99"/>
                  </a:cubicBezTo>
                  <a:cubicBezTo>
                    <a:pt x="103" y="99"/>
                    <a:pt x="105" y="100"/>
                    <a:pt x="106" y="101"/>
                  </a:cubicBezTo>
                  <a:cubicBezTo>
                    <a:pt x="109" y="102"/>
                    <a:pt x="111" y="104"/>
                    <a:pt x="112" y="106"/>
                  </a:cubicBezTo>
                  <a:cubicBezTo>
                    <a:pt x="114" y="108"/>
                    <a:pt x="114" y="111"/>
                    <a:pt x="114" y="114"/>
                  </a:cubicBezTo>
                  <a:close/>
                  <a:moveTo>
                    <a:pt x="101" y="111"/>
                  </a:moveTo>
                  <a:cubicBezTo>
                    <a:pt x="101" y="111"/>
                    <a:pt x="100" y="111"/>
                    <a:pt x="100" y="111"/>
                  </a:cubicBezTo>
                  <a:cubicBezTo>
                    <a:pt x="99" y="123"/>
                    <a:pt x="99" y="123"/>
                    <a:pt x="99" y="123"/>
                  </a:cubicBezTo>
                  <a:cubicBezTo>
                    <a:pt x="99" y="123"/>
                    <a:pt x="100" y="123"/>
                    <a:pt x="100" y="123"/>
                  </a:cubicBezTo>
                  <a:cubicBezTo>
                    <a:pt x="102" y="121"/>
                    <a:pt x="103" y="119"/>
                    <a:pt x="104" y="116"/>
                  </a:cubicBezTo>
                  <a:cubicBezTo>
                    <a:pt x="104" y="114"/>
                    <a:pt x="103" y="113"/>
                    <a:pt x="101" y="11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29" name="组合 28"/>
          <p:cNvGrpSpPr/>
          <p:nvPr/>
        </p:nvGrpSpPr>
        <p:grpSpPr>
          <a:xfrm>
            <a:off x="1186647" y="3210942"/>
            <a:ext cx="1123174" cy="1123174"/>
            <a:chOff x="6659212" y="1704698"/>
            <a:chExt cx="1123174" cy="1123174"/>
          </a:xfrm>
        </p:grpSpPr>
        <p:grpSp>
          <p:nvGrpSpPr>
            <p:cNvPr id="2" name="组合 1"/>
            <p:cNvGrpSpPr/>
            <p:nvPr/>
          </p:nvGrpSpPr>
          <p:grpSpPr>
            <a:xfrm>
              <a:off x="6659212" y="1704698"/>
              <a:ext cx="1123174" cy="1123174"/>
              <a:chOff x="9402813" y="3190802"/>
              <a:chExt cx="915360" cy="915360"/>
            </a:xfrm>
          </p:grpSpPr>
          <p:sp>
            <p:nvSpPr>
              <p:cNvPr id="3" name="椭圆 2"/>
              <p:cNvSpPr/>
              <p:nvPr/>
            </p:nvSpPr>
            <p:spPr>
              <a:xfrm>
                <a:off x="9402813" y="3190802"/>
                <a:ext cx="915360" cy="915360"/>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AutoShape 11"/>
              <p:cNvSpPr>
                <a:spLocks noChangeAspect="1" noChangeArrowheads="1" noTextEdit="1"/>
              </p:cNvSpPr>
              <p:nvPr/>
            </p:nvSpPr>
            <p:spPr bwMode="auto">
              <a:xfrm>
                <a:off x="9701221" y="3471537"/>
                <a:ext cx="318542" cy="40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sp>
          <p:nvSpPr>
            <p:cNvPr id="28" name="Freeform 6"/>
            <p:cNvSpPr>
              <a:spLocks noEditPoints="1"/>
            </p:cNvSpPr>
            <p:nvPr/>
          </p:nvSpPr>
          <p:spPr bwMode="auto">
            <a:xfrm>
              <a:off x="6997304" y="2043209"/>
              <a:ext cx="446988" cy="446152"/>
            </a:xfrm>
            <a:custGeom>
              <a:avLst/>
              <a:gdLst>
                <a:gd name="T0" fmla="*/ 340 w 680"/>
                <a:gd name="T1" fmla="*/ 283 h 679"/>
                <a:gd name="T2" fmla="*/ 284 w 680"/>
                <a:gd name="T3" fmla="*/ 339 h 679"/>
                <a:gd name="T4" fmla="*/ 340 w 680"/>
                <a:gd name="T5" fmla="*/ 395 h 679"/>
                <a:gd name="T6" fmla="*/ 396 w 680"/>
                <a:gd name="T7" fmla="*/ 339 h 679"/>
                <a:gd name="T8" fmla="*/ 340 w 680"/>
                <a:gd name="T9" fmla="*/ 283 h 679"/>
                <a:gd name="T10" fmla="*/ 663 w 680"/>
                <a:gd name="T11" fmla="*/ 604 h 679"/>
                <a:gd name="T12" fmla="*/ 602 w 680"/>
                <a:gd name="T13" fmla="*/ 543 h 679"/>
                <a:gd name="T14" fmla="*/ 672 w 680"/>
                <a:gd name="T15" fmla="*/ 339 h 679"/>
                <a:gd name="T16" fmla="*/ 602 w 680"/>
                <a:gd name="T17" fmla="*/ 135 h 679"/>
                <a:gd name="T18" fmla="*/ 663 w 680"/>
                <a:gd name="T19" fmla="*/ 74 h 679"/>
                <a:gd name="T20" fmla="*/ 668 w 680"/>
                <a:gd name="T21" fmla="*/ 25 h 679"/>
                <a:gd name="T22" fmla="*/ 655 w 680"/>
                <a:gd name="T23" fmla="*/ 12 h 679"/>
                <a:gd name="T24" fmla="*/ 606 w 680"/>
                <a:gd name="T25" fmla="*/ 16 h 679"/>
                <a:gd name="T26" fmla="*/ 544 w 680"/>
                <a:gd name="T27" fmla="*/ 78 h 679"/>
                <a:gd name="T28" fmla="*/ 340 w 680"/>
                <a:gd name="T29" fmla="*/ 7 h 679"/>
                <a:gd name="T30" fmla="*/ 135 w 680"/>
                <a:gd name="T31" fmla="*/ 78 h 679"/>
                <a:gd name="T32" fmla="*/ 74 w 680"/>
                <a:gd name="T33" fmla="*/ 16 h 679"/>
                <a:gd name="T34" fmla="*/ 25 w 680"/>
                <a:gd name="T35" fmla="*/ 12 h 679"/>
                <a:gd name="T36" fmla="*/ 12 w 680"/>
                <a:gd name="T37" fmla="*/ 25 h 679"/>
                <a:gd name="T38" fmla="*/ 17 w 680"/>
                <a:gd name="T39" fmla="*/ 74 h 679"/>
                <a:gd name="T40" fmla="*/ 78 w 680"/>
                <a:gd name="T41" fmla="*/ 135 h 679"/>
                <a:gd name="T42" fmla="*/ 8 w 680"/>
                <a:gd name="T43" fmla="*/ 339 h 679"/>
                <a:gd name="T44" fmla="*/ 78 w 680"/>
                <a:gd name="T45" fmla="*/ 543 h 679"/>
                <a:gd name="T46" fmla="*/ 17 w 680"/>
                <a:gd name="T47" fmla="*/ 604 h 679"/>
                <a:gd name="T48" fmla="*/ 12 w 680"/>
                <a:gd name="T49" fmla="*/ 653 h 679"/>
                <a:gd name="T50" fmla="*/ 25 w 680"/>
                <a:gd name="T51" fmla="*/ 666 h 679"/>
                <a:gd name="T52" fmla="*/ 74 w 680"/>
                <a:gd name="T53" fmla="*/ 662 h 679"/>
                <a:gd name="T54" fmla="*/ 135 w 680"/>
                <a:gd name="T55" fmla="*/ 601 h 679"/>
                <a:gd name="T56" fmla="*/ 340 w 680"/>
                <a:gd name="T57" fmla="*/ 671 h 679"/>
                <a:gd name="T58" fmla="*/ 544 w 680"/>
                <a:gd name="T59" fmla="*/ 601 h 679"/>
                <a:gd name="T60" fmla="*/ 606 w 680"/>
                <a:gd name="T61" fmla="*/ 662 h 679"/>
                <a:gd name="T62" fmla="*/ 655 w 680"/>
                <a:gd name="T63" fmla="*/ 666 h 679"/>
                <a:gd name="T64" fmla="*/ 668 w 680"/>
                <a:gd name="T65" fmla="*/ 653 h 679"/>
                <a:gd name="T66" fmla="*/ 663 w 680"/>
                <a:gd name="T67" fmla="*/ 604 h 679"/>
                <a:gd name="T68" fmla="*/ 519 w 680"/>
                <a:gd name="T69" fmla="*/ 460 h 679"/>
                <a:gd name="T70" fmla="*/ 488 w 680"/>
                <a:gd name="T71" fmla="*/ 429 h 679"/>
                <a:gd name="T72" fmla="*/ 439 w 680"/>
                <a:gd name="T73" fmla="*/ 425 h 679"/>
                <a:gd name="T74" fmla="*/ 426 w 680"/>
                <a:gd name="T75" fmla="*/ 438 h 679"/>
                <a:gd name="T76" fmla="*/ 430 w 680"/>
                <a:gd name="T77" fmla="*/ 487 h 679"/>
                <a:gd name="T78" fmla="*/ 462 w 680"/>
                <a:gd name="T79" fmla="*/ 518 h 679"/>
                <a:gd name="T80" fmla="*/ 340 w 680"/>
                <a:gd name="T81" fmla="*/ 555 h 679"/>
                <a:gd name="T82" fmla="*/ 218 w 680"/>
                <a:gd name="T83" fmla="*/ 518 h 679"/>
                <a:gd name="T84" fmla="*/ 249 w 680"/>
                <a:gd name="T85" fmla="*/ 487 h 679"/>
                <a:gd name="T86" fmla="*/ 254 w 680"/>
                <a:gd name="T87" fmla="*/ 438 h 679"/>
                <a:gd name="T88" fmla="*/ 241 w 680"/>
                <a:gd name="T89" fmla="*/ 425 h 679"/>
                <a:gd name="T90" fmla="*/ 192 w 680"/>
                <a:gd name="T91" fmla="*/ 429 h 679"/>
                <a:gd name="T92" fmla="*/ 161 w 680"/>
                <a:gd name="T93" fmla="*/ 460 h 679"/>
                <a:gd name="T94" fmla="*/ 124 w 680"/>
                <a:gd name="T95" fmla="*/ 339 h 679"/>
                <a:gd name="T96" fmla="*/ 161 w 680"/>
                <a:gd name="T97" fmla="*/ 218 h 679"/>
                <a:gd name="T98" fmla="*/ 192 w 680"/>
                <a:gd name="T99" fmla="*/ 249 h 679"/>
                <a:gd name="T100" fmla="*/ 241 w 680"/>
                <a:gd name="T101" fmla="*/ 254 h 679"/>
                <a:gd name="T102" fmla="*/ 254 w 680"/>
                <a:gd name="T103" fmla="*/ 241 h 679"/>
                <a:gd name="T104" fmla="*/ 249 w 680"/>
                <a:gd name="T105" fmla="*/ 192 h 679"/>
                <a:gd name="T106" fmla="*/ 218 w 680"/>
                <a:gd name="T107" fmla="*/ 161 h 679"/>
                <a:gd name="T108" fmla="*/ 340 w 680"/>
                <a:gd name="T109" fmla="*/ 123 h 679"/>
                <a:gd name="T110" fmla="*/ 462 w 680"/>
                <a:gd name="T111" fmla="*/ 161 h 679"/>
                <a:gd name="T112" fmla="*/ 430 w 680"/>
                <a:gd name="T113" fmla="*/ 192 h 679"/>
                <a:gd name="T114" fmla="*/ 426 w 680"/>
                <a:gd name="T115" fmla="*/ 241 h 679"/>
                <a:gd name="T116" fmla="*/ 439 w 680"/>
                <a:gd name="T117" fmla="*/ 254 h 679"/>
                <a:gd name="T118" fmla="*/ 488 w 680"/>
                <a:gd name="T119" fmla="*/ 249 h 679"/>
                <a:gd name="T120" fmla="*/ 519 w 680"/>
                <a:gd name="T121" fmla="*/ 218 h 679"/>
                <a:gd name="T122" fmla="*/ 556 w 680"/>
                <a:gd name="T123" fmla="*/ 339 h 679"/>
                <a:gd name="T124" fmla="*/ 519 w 680"/>
                <a:gd name="T125" fmla="*/ 460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80" h="679">
                  <a:moveTo>
                    <a:pt x="340" y="283"/>
                  </a:moveTo>
                  <a:cubicBezTo>
                    <a:pt x="309" y="283"/>
                    <a:pt x="284" y="308"/>
                    <a:pt x="284" y="339"/>
                  </a:cubicBezTo>
                  <a:cubicBezTo>
                    <a:pt x="284" y="370"/>
                    <a:pt x="309" y="395"/>
                    <a:pt x="340" y="395"/>
                  </a:cubicBezTo>
                  <a:cubicBezTo>
                    <a:pt x="371" y="395"/>
                    <a:pt x="396" y="370"/>
                    <a:pt x="396" y="339"/>
                  </a:cubicBezTo>
                  <a:cubicBezTo>
                    <a:pt x="396" y="308"/>
                    <a:pt x="371" y="283"/>
                    <a:pt x="340" y="283"/>
                  </a:cubicBezTo>
                  <a:close/>
                  <a:moveTo>
                    <a:pt x="663" y="604"/>
                  </a:moveTo>
                  <a:cubicBezTo>
                    <a:pt x="602" y="543"/>
                    <a:pt x="602" y="543"/>
                    <a:pt x="602" y="543"/>
                  </a:cubicBezTo>
                  <a:cubicBezTo>
                    <a:pt x="646" y="487"/>
                    <a:pt x="672" y="416"/>
                    <a:pt x="672" y="339"/>
                  </a:cubicBezTo>
                  <a:cubicBezTo>
                    <a:pt x="672" y="262"/>
                    <a:pt x="646" y="191"/>
                    <a:pt x="602" y="135"/>
                  </a:cubicBezTo>
                  <a:cubicBezTo>
                    <a:pt x="663" y="74"/>
                    <a:pt x="663" y="74"/>
                    <a:pt x="663" y="74"/>
                  </a:cubicBezTo>
                  <a:cubicBezTo>
                    <a:pt x="678" y="59"/>
                    <a:pt x="680" y="37"/>
                    <a:pt x="668" y="25"/>
                  </a:cubicBezTo>
                  <a:cubicBezTo>
                    <a:pt x="655" y="12"/>
                    <a:pt x="655" y="12"/>
                    <a:pt x="655" y="12"/>
                  </a:cubicBezTo>
                  <a:cubicBezTo>
                    <a:pt x="642" y="0"/>
                    <a:pt x="621" y="2"/>
                    <a:pt x="606" y="16"/>
                  </a:cubicBezTo>
                  <a:cubicBezTo>
                    <a:pt x="544" y="78"/>
                    <a:pt x="544" y="78"/>
                    <a:pt x="544" y="78"/>
                  </a:cubicBezTo>
                  <a:cubicBezTo>
                    <a:pt x="488" y="33"/>
                    <a:pt x="417" y="7"/>
                    <a:pt x="340" y="7"/>
                  </a:cubicBezTo>
                  <a:cubicBezTo>
                    <a:pt x="263" y="7"/>
                    <a:pt x="192" y="33"/>
                    <a:pt x="135" y="78"/>
                  </a:cubicBezTo>
                  <a:cubicBezTo>
                    <a:pt x="74" y="16"/>
                    <a:pt x="74" y="16"/>
                    <a:pt x="74" y="16"/>
                  </a:cubicBezTo>
                  <a:cubicBezTo>
                    <a:pt x="59" y="2"/>
                    <a:pt x="37" y="0"/>
                    <a:pt x="25" y="12"/>
                  </a:cubicBezTo>
                  <a:cubicBezTo>
                    <a:pt x="12" y="25"/>
                    <a:pt x="12" y="25"/>
                    <a:pt x="12" y="25"/>
                  </a:cubicBezTo>
                  <a:cubicBezTo>
                    <a:pt x="0" y="37"/>
                    <a:pt x="2" y="59"/>
                    <a:pt x="17" y="74"/>
                  </a:cubicBezTo>
                  <a:cubicBezTo>
                    <a:pt x="78" y="135"/>
                    <a:pt x="78" y="135"/>
                    <a:pt x="78" y="135"/>
                  </a:cubicBezTo>
                  <a:cubicBezTo>
                    <a:pt x="34" y="191"/>
                    <a:pt x="8" y="262"/>
                    <a:pt x="8" y="339"/>
                  </a:cubicBezTo>
                  <a:cubicBezTo>
                    <a:pt x="8" y="416"/>
                    <a:pt x="34" y="487"/>
                    <a:pt x="78" y="543"/>
                  </a:cubicBezTo>
                  <a:cubicBezTo>
                    <a:pt x="17" y="604"/>
                    <a:pt x="17" y="604"/>
                    <a:pt x="17" y="604"/>
                  </a:cubicBezTo>
                  <a:cubicBezTo>
                    <a:pt x="2" y="619"/>
                    <a:pt x="0" y="641"/>
                    <a:pt x="12" y="653"/>
                  </a:cubicBezTo>
                  <a:cubicBezTo>
                    <a:pt x="25" y="666"/>
                    <a:pt x="25" y="666"/>
                    <a:pt x="25" y="666"/>
                  </a:cubicBezTo>
                  <a:cubicBezTo>
                    <a:pt x="37" y="679"/>
                    <a:pt x="59" y="677"/>
                    <a:pt x="74" y="662"/>
                  </a:cubicBezTo>
                  <a:cubicBezTo>
                    <a:pt x="135" y="601"/>
                    <a:pt x="135" y="601"/>
                    <a:pt x="135" y="601"/>
                  </a:cubicBezTo>
                  <a:cubicBezTo>
                    <a:pt x="192" y="645"/>
                    <a:pt x="263" y="671"/>
                    <a:pt x="340" y="671"/>
                  </a:cubicBezTo>
                  <a:cubicBezTo>
                    <a:pt x="417" y="671"/>
                    <a:pt x="488" y="645"/>
                    <a:pt x="544" y="601"/>
                  </a:cubicBezTo>
                  <a:cubicBezTo>
                    <a:pt x="606" y="662"/>
                    <a:pt x="606" y="662"/>
                    <a:pt x="606" y="662"/>
                  </a:cubicBezTo>
                  <a:cubicBezTo>
                    <a:pt x="621" y="677"/>
                    <a:pt x="642" y="679"/>
                    <a:pt x="655" y="666"/>
                  </a:cubicBezTo>
                  <a:cubicBezTo>
                    <a:pt x="668" y="653"/>
                    <a:pt x="668" y="653"/>
                    <a:pt x="668" y="653"/>
                  </a:cubicBezTo>
                  <a:cubicBezTo>
                    <a:pt x="680" y="641"/>
                    <a:pt x="678" y="619"/>
                    <a:pt x="663" y="604"/>
                  </a:cubicBezTo>
                  <a:close/>
                  <a:moveTo>
                    <a:pt x="519" y="460"/>
                  </a:moveTo>
                  <a:cubicBezTo>
                    <a:pt x="488" y="429"/>
                    <a:pt x="488" y="429"/>
                    <a:pt x="488" y="429"/>
                  </a:cubicBezTo>
                  <a:cubicBezTo>
                    <a:pt x="473" y="414"/>
                    <a:pt x="451" y="412"/>
                    <a:pt x="439" y="425"/>
                  </a:cubicBezTo>
                  <a:cubicBezTo>
                    <a:pt x="426" y="438"/>
                    <a:pt x="426" y="438"/>
                    <a:pt x="426" y="438"/>
                  </a:cubicBezTo>
                  <a:cubicBezTo>
                    <a:pt x="414" y="450"/>
                    <a:pt x="416" y="472"/>
                    <a:pt x="430" y="487"/>
                  </a:cubicBezTo>
                  <a:cubicBezTo>
                    <a:pt x="462" y="518"/>
                    <a:pt x="462" y="518"/>
                    <a:pt x="462" y="518"/>
                  </a:cubicBezTo>
                  <a:cubicBezTo>
                    <a:pt x="427" y="541"/>
                    <a:pt x="385" y="555"/>
                    <a:pt x="340" y="555"/>
                  </a:cubicBezTo>
                  <a:cubicBezTo>
                    <a:pt x="295" y="555"/>
                    <a:pt x="253" y="541"/>
                    <a:pt x="218" y="518"/>
                  </a:cubicBezTo>
                  <a:cubicBezTo>
                    <a:pt x="249" y="487"/>
                    <a:pt x="249" y="487"/>
                    <a:pt x="249" y="487"/>
                  </a:cubicBezTo>
                  <a:cubicBezTo>
                    <a:pt x="264" y="472"/>
                    <a:pt x="266" y="450"/>
                    <a:pt x="254" y="438"/>
                  </a:cubicBezTo>
                  <a:cubicBezTo>
                    <a:pt x="241" y="425"/>
                    <a:pt x="241" y="425"/>
                    <a:pt x="241" y="425"/>
                  </a:cubicBezTo>
                  <a:cubicBezTo>
                    <a:pt x="229" y="412"/>
                    <a:pt x="207" y="414"/>
                    <a:pt x="192" y="429"/>
                  </a:cubicBezTo>
                  <a:cubicBezTo>
                    <a:pt x="161" y="460"/>
                    <a:pt x="161" y="460"/>
                    <a:pt x="161" y="460"/>
                  </a:cubicBezTo>
                  <a:cubicBezTo>
                    <a:pt x="138" y="426"/>
                    <a:pt x="124" y="384"/>
                    <a:pt x="124" y="339"/>
                  </a:cubicBezTo>
                  <a:cubicBezTo>
                    <a:pt x="124" y="294"/>
                    <a:pt x="138" y="253"/>
                    <a:pt x="161" y="218"/>
                  </a:cubicBezTo>
                  <a:cubicBezTo>
                    <a:pt x="192" y="249"/>
                    <a:pt x="192" y="249"/>
                    <a:pt x="192" y="249"/>
                  </a:cubicBezTo>
                  <a:cubicBezTo>
                    <a:pt x="207" y="264"/>
                    <a:pt x="229" y="266"/>
                    <a:pt x="241" y="254"/>
                  </a:cubicBezTo>
                  <a:cubicBezTo>
                    <a:pt x="254" y="241"/>
                    <a:pt x="254" y="241"/>
                    <a:pt x="254" y="241"/>
                  </a:cubicBezTo>
                  <a:cubicBezTo>
                    <a:pt x="266" y="228"/>
                    <a:pt x="264" y="206"/>
                    <a:pt x="249" y="192"/>
                  </a:cubicBezTo>
                  <a:cubicBezTo>
                    <a:pt x="218" y="161"/>
                    <a:pt x="218" y="161"/>
                    <a:pt x="218" y="161"/>
                  </a:cubicBezTo>
                  <a:cubicBezTo>
                    <a:pt x="253" y="137"/>
                    <a:pt x="295" y="123"/>
                    <a:pt x="340" y="123"/>
                  </a:cubicBezTo>
                  <a:cubicBezTo>
                    <a:pt x="385" y="123"/>
                    <a:pt x="427" y="137"/>
                    <a:pt x="462" y="161"/>
                  </a:cubicBezTo>
                  <a:cubicBezTo>
                    <a:pt x="430" y="192"/>
                    <a:pt x="430" y="192"/>
                    <a:pt x="430" y="192"/>
                  </a:cubicBezTo>
                  <a:cubicBezTo>
                    <a:pt x="416" y="206"/>
                    <a:pt x="414" y="228"/>
                    <a:pt x="426" y="241"/>
                  </a:cubicBezTo>
                  <a:cubicBezTo>
                    <a:pt x="439" y="254"/>
                    <a:pt x="439" y="254"/>
                    <a:pt x="439" y="254"/>
                  </a:cubicBezTo>
                  <a:cubicBezTo>
                    <a:pt x="451" y="266"/>
                    <a:pt x="473" y="264"/>
                    <a:pt x="488" y="249"/>
                  </a:cubicBezTo>
                  <a:cubicBezTo>
                    <a:pt x="519" y="218"/>
                    <a:pt x="519" y="218"/>
                    <a:pt x="519" y="218"/>
                  </a:cubicBezTo>
                  <a:cubicBezTo>
                    <a:pt x="542" y="253"/>
                    <a:pt x="556" y="294"/>
                    <a:pt x="556" y="339"/>
                  </a:cubicBezTo>
                  <a:cubicBezTo>
                    <a:pt x="556" y="384"/>
                    <a:pt x="542" y="426"/>
                    <a:pt x="519" y="460"/>
                  </a:cubicBezTo>
                  <a:close/>
                </a:path>
              </a:pathLst>
            </a:custGeom>
            <a:solidFill>
              <a:schemeClr val="bg1"/>
            </a:solidFill>
            <a:ln>
              <a:noFill/>
            </a:ln>
          </p:spPr>
          <p:txBody>
            <a:bodyPr vert="horz" wrap="square" lIns="121920" tIns="60960" rIns="121920" bIns="60960" numCol="1" anchor="t" anchorCtr="0" compatLnSpc="1"/>
            <a:lstStyle/>
            <a:p>
              <a:pPr defTabSz="1218565"/>
              <a:endParaRPr lang="en-US" sz="2400">
                <a:solidFill>
                  <a:srgbClr val="003229"/>
                </a:solidFill>
                <a:latin typeface="Calibri" panose="020F0502020204030204"/>
              </a:endParaRPr>
            </a:p>
          </p:txBody>
        </p:sp>
      </p:grpSp>
      <p:grpSp>
        <p:nvGrpSpPr>
          <p:cNvPr id="30" name="组合 29"/>
          <p:cNvGrpSpPr/>
          <p:nvPr/>
        </p:nvGrpSpPr>
        <p:grpSpPr>
          <a:xfrm>
            <a:off x="516255" y="347345"/>
            <a:ext cx="4429125" cy="604520"/>
            <a:chOff x="813" y="547"/>
            <a:chExt cx="6975" cy="952"/>
          </a:xfrm>
        </p:grpSpPr>
        <p:sp>
          <p:nvSpPr>
            <p:cNvPr id="31" name="文本框 30"/>
            <p:cNvSpPr txBox="1"/>
            <p:nvPr/>
          </p:nvSpPr>
          <p:spPr>
            <a:xfrm>
              <a:off x="2309" y="547"/>
              <a:ext cx="5479" cy="921"/>
            </a:xfrm>
            <a:prstGeom prst="rect">
              <a:avLst/>
            </a:prstGeom>
            <a:noFill/>
          </p:spPr>
          <p:txBody>
            <a:bodyPr wrap="square" rtlCol="0">
              <a:spAutoFit/>
            </a:bodyPr>
            <a:lstStyle/>
            <a:p>
              <a:pPr algn="ctr"/>
              <a:r>
                <a:rPr kumimoji="0" lang="en-US" altLang="zh-CN" sz="3200" i="0" u="none" strike="noStrike" kern="1200" cap="none" spc="0" normalizeH="0" baseline="0" noProof="0" dirty="0">
                  <a:ln>
                    <a:noFill/>
                  </a:ln>
                  <a:solidFill>
                    <a:schemeClr val="accent1">
                      <a:lumMod val="75000"/>
                    </a:schemeClr>
                  </a:solidFill>
                  <a:effectLst/>
                  <a:uLnTx/>
                  <a:uFillTx/>
                  <a:latin typeface="Arial" panose="020B0604020202020204" pitchFamily="34" charset="0"/>
                  <a:ea typeface="等线" panose="02010600030101010101" pitchFamily="2" charset="-122"/>
                  <a:cs typeface="+mn-cs"/>
                </a:rPr>
                <a:t>1</a:t>
              </a:r>
              <a:r>
                <a:rPr kumimoji="0" lang="zh-CN" altLang="en-US" sz="3200" i="0" u="none" strike="noStrike" kern="1200" cap="none" spc="0" normalizeH="0" baseline="0" noProof="0" dirty="0">
                  <a:ln>
                    <a:noFill/>
                  </a:ln>
                  <a:solidFill>
                    <a:schemeClr val="accent1">
                      <a:lumMod val="75000"/>
                    </a:schemeClr>
                  </a:solidFill>
                  <a:effectLst/>
                  <a:uLnTx/>
                  <a:uFillTx/>
                  <a:latin typeface="Arial" panose="020B0604020202020204" pitchFamily="34" charset="0"/>
                  <a:ea typeface="等线" panose="02010600030101010101" pitchFamily="2" charset="-122"/>
                  <a:cs typeface="+mn-cs"/>
                </a:rPr>
                <a:t>、男女同校教育</a:t>
              </a:r>
              <a:endParaRPr lang="zh-CN" altLang="en-US" sz="3200" dirty="0">
                <a:solidFill>
                  <a:schemeClr val="accent1">
                    <a:lumMod val="75000"/>
                  </a:schemeClr>
                </a:solidFill>
                <a:latin typeface="华文细黑" panose="02010600040101010101" pitchFamily="2" charset="-122"/>
                <a:ea typeface="华文细黑" panose="02010600040101010101" pitchFamily="2" charset="-122"/>
              </a:endParaRPr>
            </a:p>
          </p:txBody>
        </p:sp>
        <p:sp>
          <p:nvSpPr>
            <p:cNvPr id="32" name="椭圆 31"/>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文本框 36"/>
          <p:cNvSpPr txBox="1"/>
          <p:nvPr/>
        </p:nvSpPr>
        <p:spPr>
          <a:xfrm>
            <a:off x="3407069" y="1805464"/>
            <a:ext cx="6504286" cy="830997"/>
          </a:xfrm>
          <a:prstGeom prst="rect">
            <a:avLst/>
          </a:prstGeom>
          <a:noFill/>
        </p:spPr>
        <p:txBody>
          <a:bodyPr wrap="square">
            <a:spAutoFit/>
          </a:bodyPr>
          <a:lstStyle/>
          <a:p>
            <a:r>
              <a:rPr lang="en-US" altLang="zh-CN" sz="2400" dirty="0"/>
              <a:t>1920</a:t>
            </a:r>
            <a:r>
              <a:rPr lang="zh-CN" altLang="en-US" sz="2400" dirty="0"/>
              <a:t>：北京大学与南京高等师范学校首次招收女学生</a:t>
            </a:r>
          </a:p>
        </p:txBody>
      </p:sp>
      <p:sp>
        <p:nvSpPr>
          <p:cNvPr id="38" name="箭头: 下 37"/>
          <p:cNvSpPr/>
          <p:nvPr/>
        </p:nvSpPr>
        <p:spPr>
          <a:xfrm>
            <a:off x="6289602" y="2546692"/>
            <a:ext cx="369610" cy="496805"/>
          </a:xfrm>
          <a:prstGeom prst="downArrow">
            <a:avLst/>
          </a:prstGeom>
          <a:solidFill>
            <a:schemeClr val="accent1">
              <a:lumMod val="50000"/>
            </a:scheme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ln w="0"/>
              <a:solidFill>
                <a:schemeClr val="accent1"/>
              </a:solidFill>
              <a:effectLst>
                <a:outerShdw blurRad="38100" dist="25400" dir="5400000" algn="ctr" rotWithShape="0">
                  <a:srgbClr val="6E747A">
                    <a:alpha val="43000"/>
                  </a:srgbClr>
                </a:outerShdw>
              </a:effectLst>
            </a:endParaRPr>
          </a:p>
        </p:txBody>
      </p:sp>
      <p:sp>
        <p:nvSpPr>
          <p:cNvPr id="39" name="文本框 38"/>
          <p:cNvSpPr txBox="1"/>
          <p:nvPr/>
        </p:nvSpPr>
        <p:spPr>
          <a:xfrm>
            <a:off x="3443028" y="3309769"/>
            <a:ext cx="6213558" cy="830997"/>
          </a:xfrm>
          <a:prstGeom prst="rect">
            <a:avLst/>
          </a:prstGeom>
          <a:noFill/>
        </p:spPr>
        <p:txBody>
          <a:bodyPr wrap="square" rtlCol="0">
            <a:spAutoFit/>
          </a:bodyPr>
          <a:lstStyle/>
          <a:p>
            <a:r>
              <a:rPr lang="en-US" altLang="zh-CN" sz="2400" dirty="0"/>
              <a:t>1922</a:t>
            </a:r>
            <a:r>
              <a:rPr lang="zh-CN" altLang="en-US" sz="2400" dirty="0"/>
              <a:t>：</a:t>
            </a:r>
            <a:r>
              <a:rPr lang="en-US" altLang="zh-CN" sz="2400" dirty="0"/>
              <a:t>31</a:t>
            </a:r>
            <a:r>
              <a:rPr lang="zh-CN" altLang="en-US" sz="2400" dirty="0"/>
              <a:t>所向女性开放的中国非传教士高等教育机构，大多数是男女同校的</a:t>
            </a:r>
          </a:p>
        </p:txBody>
      </p:sp>
      <p:sp>
        <p:nvSpPr>
          <p:cNvPr id="41" name="文本框 40"/>
          <p:cNvSpPr txBox="1"/>
          <p:nvPr/>
        </p:nvSpPr>
        <p:spPr>
          <a:xfrm>
            <a:off x="3407069" y="4972708"/>
            <a:ext cx="6097712" cy="1200329"/>
          </a:xfrm>
          <a:prstGeom prst="rect">
            <a:avLst/>
          </a:prstGeom>
          <a:noFill/>
        </p:spPr>
        <p:txBody>
          <a:bodyPr wrap="square">
            <a:spAutoFit/>
          </a:bodyPr>
          <a:lstStyle/>
          <a:p>
            <a:r>
              <a:rPr lang="zh-CN" altLang="en-US" sz="2400" dirty="0"/>
              <a:t>到</a:t>
            </a:r>
            <a:r>
              <a:rPr lang="en-US" altLang="zh-CN" sz="2400" dirty="0"/>
              <a:t>1931</a:t>
            </a:r>
            <a:r>
              <a:rPr lang="zh-CN" altLang="en-US" sz="2400" dirty="0"/>
              <a:t>年，除了一所相对偏远的省级工程大学两所天主教男大学外，</a:t>
            </a:r>
            <a:r>
              <a:rPr lang="en-US" altLang="zh-CN" sz="2400" dirty="0"/>
              <a:t>41</a:t>
            </a:r>
            <a:r>
              <a:rPr lang="zh-CN" altLang="en-US" sz="2400" dirty="0"/>
              <a:t>所公立大学几乎都是男女同校的。</a:t>
            </a:r>
          </a:p>
        </p:txBody>
      </p:sp>
      <p:sp>
        <p:nvSpPr>
          <p:cNvPr id="42" name="箭头: 下 41"/>
          <p:cNvSpPr/>
          <p:nvPr/>
        </p:nvSpPr>
        <p:spPr>
          <a:xfrm>
            <a:off x="6365002" y="4317269"/>
            <a:ext cx="369610" cy="496805"/>
          </a:xfrm>
          <a:prstGeom prst="downArrow">
            <a:avLst/>
          </a:prstGeom>
          <a:solidFill>
            <a:schemeClr val="accent1">
              <a:lumMod val="50000"/>
            </a:scheme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ln w="0"/>
              <a:solidFill>
                <a:schemeClr val="accent1"/>
              </a:solidFill>
              <a:effectLst>
                <a:outerShdw blurRad="38100" dist="25400" dir="5400000" algn="ctr" rotWithShape="0">
                  <a:srgbClr val="6E747A">
                    <a:alpha val="43000"/>
                  </a:srgbClr>
                </a:outerShdw>
              </a:effectLst>
            </a:endParaRPr>
          </a:p>
        </p:txBody>
      </p:sp>
      <p:sp>
        <p:nvSpPr>
          <p:cNvPr id="23" name="文本框 22">
            <a:extLst>
              <a:ext uri="{FF2B5EF4-FFF2-40B4-BE49-F238E27FC236}">
                <a16:creationId xmlns:a16="http://schemas.microsoft.com/office/drawing/2014/main" id="{638A1D2C-26C2-4906-AD53-353B1765C32A}"/>
              </a:ext>
            </a:extLst>
          </p:cNvPr>
          <p:cNvSpPr txBox="1"/>
          <p:nvPr/>
        </p:nvSpPr>
        <p:spPr>
          <a:xfrm>
            <a:off x="8375333" y="5953793"/>
            <a:ext cx="6097904"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2800" b="1" i="0" u="none" strike="noStrike" kern="1200" cap="none" spc="0" normalizeH="0" baseline="0" noProof="0" smtClean="0">
                <a:ln>
                  <a:noFill/>
                </a:ln>
                <a:solidFill>
                  <a:srgbClr val="5B9BD5">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tabLst/>
                <a:defRPr/>
              </a:pPr>
              <a:t>16</a:t>
            </a:fld>
            <a:endParaRPr kumimoji="0" lang="zh-CN" altLang="en-US" sz="2800" b="1" i="0" u="none" strike="noStrike" kern="1200" cap="none" spc="0" normalizeH="0" baseline="0" noProof="0" dirty="0">
              <a:ln>
                <a:noFill/>
              </a:ln>
              <a:solidFill>
                <a:srgbClr val="5B9BD5">
                  <a:lumMod val="50000"/>
                </a:srgbClr>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par>
                          <p:cTn id="8" fill="hold">
                            <p:stCondLst>
                              <p:cond delay="1000"/>
                            </p:stCondLst>
                            <p:childTnLst>
                              <p:par>
                                <p:cTn id="9" presetID="26" presetClass="emph" presetSubtype="0" fill="hold" nodeType="afterEffect">
                                  <p:stCondLst>
                                    <p:cond delay="0"/>
                                  </p:stCondLst>
                                  <p:childTnLst>
                                    <p:animEffect transition="out" filter="fade">
                                      <p:cBhvr>
                                        <p:cTn id="10" dur="500" tmFilter="0, 0; .2, .5; .8, .5; 1, 0"/>
                                        <p:tgtEl>
                                          <p:spTgt spid="7"/>
                                        </p:tgtEl>
                                      </p:cBhvr>
                                    </p:animEffect>
                                    <p:animScale>
                                      <p:cBhvr>
                                        <p:cTn id="11" dur="250" autoRev="1" fill="hold"/>
                                        <p:tgtEl>
                                          <p:spTgt spid="7"/>
                                        </p:tgtEl>
                                      </p:cBhvr>
                                      <p:by x="105000" y="105000"/>
                                    </p:animScale>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childTnLst>
                                </p:cTn>
                              </p:par>
                            </p:childTnLst>
                          </p:cTn>
                        </p:par>
                        <p:par>
                          <p:cTn id="16" fill="hold">
                            <p:stCondLst>
                              <p:cond delay="2500"/>
                            </p:stCondLst>
                            <p:childTnLst>
                              <p:par>
                                <p:cTn id="17" presetID="26" presetClass="emph" presetSubtype="0" fill="hold" nodeType="afterEffect">
                                  <p:stCondLst>
                                    <p:cond delay="0"/>
                                  </p:stCondLst>
                                  <p:childTnLst>
                                    <p:animEffect transition="out" filter="fade">
                                      <p:cBhvr>
                                        <p:cTn id="18" dur="500" tmFilter="0, 0; .2, .5; .8, .5; 1, 0"/>
                                        <p:tgtEl>
                                          <p:spTgt spid="6"/>
                                        </p:tgtEl>
                                      </p:cBhvr>
                                    </p:animEffect>
                                    <p:animScale>
                                      <p:cBhvr>
                                        <p:cTn id="19" dur="250" autoRev="1" fill="hold"/>
                                        <p:tgtEl>
                                          <p:spTgt spid="6"/>
                                        </p:tgtEl>
                                      </p:cBhvr>
                                      <p:by x="105000" y="105000"/>
                                    </p:animScale>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1000"/>
                                        <p:tgtEl>
                                          <p:spTgt spid="29"/>
                                        </p:tgtEl>
                                      </p:cBhvr>
                                    </p:animEffect>
                                  </p:childTnLst>
                                </p:cTn>
                              </p:par>
                            </p:childTnLst>
                          </p:cTn>
                        </p:par>
                        <p:par>
                          <p:cTn id="24" fill="hold">
                            <p:stCondLst>
                              <p:cond delay="4000"/>
                            </p:stCondLst>
                            <p:childTnLst>
                              <p:par>
                                <p:cTn id="25" presetID="26" presetClass="emph" presetSubtype="0" fill="hold" nodeType="afterEffect">
                                  <p:stCondLst>
                                    <p:cond delay="0"/>
                                  </p:stCondLst>
                                  <p:childTnLst>
                                    <p:animEffect transition="out" filter="fade">
                                      <p:cBhvr>
                                        <p:cTn id="26" dur="500" tmFilter="0, 0; .2, .5; .8, .5; 1, 0"/>
                                        <p:tgtEl>
                                          <p:spTgt spid="29"/>
                                        </p:tgtEl>
                                      </p:cBhvr>
                                    </p:animEffect>
                                    <p:animScale>
                                      <p:cBhvr>
                                        <p:cTn id="27" dur="250" autoRev="1" fill="hold"/>
                                        <p:tgtEl>
                                          <p:spTgt spid="2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4480903" y="967652"/>
            <a:ext cx="7055864" cy="4922695"/>
          </a:xfrm>
          <a:prstGeom prst="rect">
            <a:avLst/>
          </a:prstGeom>
        </p:spPr>
      </p:pic>
      <p:sp>
        <p:nvSpPr>
          <p:cNvPr id="5" name="文本框 4"/>
          <p:cNvSpPr txBox="1"/>
          <p:nvPr/>
        </p:nvSpPr>
        <p:spPr>
          <a:xfrm>
            <a:off x="396240" y="1222087"/>
            <a:ext cx="3893906" cy="2677656"/>
          </a:xfrm>
          <a:prstGeom prst="rect">
            <a:avLst/>
          </a:prstGeom>
          <a:noFill/>
        </p:spPr>
        <p:txBody>
          <a:bodyPr wrap="square">
            <a:spAutoFit/>
          </a:bodyPr>
          <a:lstStyle/>
          <a:p>
            <a:r>
              <a:rPr lang="zh-CN" altLang="en-US" sz="2400" b="1" dirty="0"/>
              <a:t>        这些比例表明，在美国教育更加开放的背景下，中国女性在海外寻求教育机会方面与在中国一样成功，但在面对日本大学提供的封闭机会时，她们只与日本同行一样成功</a:t>
            </a:r>
          </a:p>
        </p:txBody>
      </p:sp>
      <p:sp>
        <p:nvSpPr>
          <p:cNvPr id="6" name="文本框 5">
            <a:extLst>
              <a:ext uri="{FF2B5EF4-FFF2-40B4-BE49-F238E27FC236}">
                <a16:creationId xmlns:a16="http://schemas.microsoft.com/office/drawing/2014/main" id="{E65ECCB8-39A9-4881-8C17-450EEFBE808A}"/>
              </a:ext>
            </a:extLst>
          </p:cNvPr>
          <p:cNvSpPr txBox="1"/>
          <p:nvPr/>
        </p:nvSpPr>
        <p:spPr>
          <a:xfrm>
            <a:off x="8487815" y="6127760"/>
            <a:ext cx="6097904"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2800" b="1" i="0" u="none" strike="noStrike" kern="1200" cap="none" spc="0" normalizeH="0" baseline="0" noProof="0" smtClean="0">
                <a:ln>
                  <a:noFill/>
                </a:ln>
                <a:solidFill>
                  <a:srgbClr val="5B9BD5">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tabLst/>
                <a:defRPr/>
              </a:pPr>
              <a:t>17</a:t>
            </a:fld>
            <a:endParaRPr kumimoji="0" lang="zh-CN" altLang="en-US" sz="2800" b="1" i="0" u="none" strike="noStrike" kern="1200" cap="none" spc="0" normalizeH="0" baseline="0" noProof="0" dirty="0">
              <a:ln>
                <a:noFill/>
              </a:ln>
              <a:solidFill>
                <a:srgbClr val="5B9BD5">
                  <a:lumMod val="50000"/>
                </a:srgbClr>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16255" y="347345"/>
            <a:ext cx="1014730" cy="604520"/>
            <a:chOff x="813" y="547"/>
            <a:chExt cx="1598" cy="952"/>
          </a:xfrm>
        </p:grpSpPr>
        <p:sp>
          <p:nvSpPr>
            <p:cNvPr id="17" name="椭圆 16"/>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1120775" y="803201"/>
            <a:ext cx="4720140" cy="1938992"/>
          </a:xfrm>
          <a:prstGeom prst="rect">
            <a:avLst/>
          </a:prstGeom>
          <a:noFill/>
        </p:spPr>
        <p:txBody>
          <a:bodyPr wrap="square" rtlCol="0">
            <a:spAutoFit/>
          </a:bodyPr>
          <a:lstStyle/>
          <a:p>
            <a:r>
              <a:rPr lang="zh-CN" altLang="en-US" sz="2400" dirty="0"/>
              <a:t>         事实上，尽管从</a:t>
            </a:r>
            <a:r>
              <a:rPr lang="en-US" altLang="zh-CN" sz="2400" dirty="0"/>
              <a:t>1938</a:t>
            </a:r>
            <a:r>
              <a:rPr lang="zh-CN" altLang="en-US" sz="2400" dirty="0"/>
              <a:t>年到</a:t>
            </a:r>
            <a:r>
              <a:rPr lang="en-US" altLang="zh-CN" sz="2400" dirty="0"/>
              <a:t>1948</a:t>
            </a:r>
            <a:r>
              <a:rPr lang="zh-CN" altLang="en-US" sz="2400" dirty="0"/>
              <a:t>年，女大学生的比例几乎没有变化，</a:t>
            </a:r>
            <a:r>
              <a:rPr lang="zh-CN" altLang="en-US" sz="2400" b="1" dirty="0"/>
              <a:t>但民国教育部报告的女学生人数在十年中增加了三倍，而男生人数增加了两倍。</a:t>
            </a:r>
            <a:endParaRPr lang="en-US" altLang="zh-CN" sz="2400" b="1" dirty="0"/>
          </a:p>
        </p:txBody>
      </p:sp>
      <p:graphicFrame>
        <p:nvGraphicFramePr>
          <p:cNvPr id="40" name="图表 39"/>
          <p:cNvGraphicFramePr/>
          <p:nvPr/>
        </p:nvGraphicFramePr>
        <p:xfrm>
          <a:off x="6602858" y="553997"/>
          <a:ext cx="5366535" cy="3183894"/>
        </p:xfrm>
        <a:graphic>
          <a:graphicData uri="http://schemas.openxmlformats.org/drawingml/2006/chart">
            <c:chart xmlns:c="http://schemas.openxmlformats.org/drawingml/2006/chart" xmlns:r="http://schemas.openxmlformats.org/officeDocument/2006/relationships" r:id="rId3"/>
          </a:graphicData>
        </a:graphic>
      </p:graphicFrame>
      <p:pic>
        <p:nvPicPr>
          <p:cNvPr id="7" name="图片 6"/>
          <p:cNvPicPr>
            <a:picLocks noChangeAspect="1"/>
          </p:cNvPicPr>
          <p:nvPr/>
        </p:nvPicPr>
        <p:blipFill>
          <a:blip r:embed="rId4"/>
          <a:stretch>
            <a:fillRect/>
          </a:stretch>
        </p:blipFill>
        <p:spPr>
          <a:xfrm>
            <a:off x="379334" y="3217426"/>
            <a:ext cx="5716666" cy="3053123"/>
          </a:xfrm>
          <a:prstGeom prst="rect">
            <a:avLst/>
          </a:prstGeom>
        </p:spPr>
      </p:pic>
      <p:sp>
        <p:nvSpPr>
          <p:cNvPr id="41" name="文本框 40"/>
          <p:cNvSpPr txBox="1"/>
          <p:nvPr/>
        </p:nvSpPr>
        <p:spPr>
          <a:xfrm>
            <a:off x="6926055" y="4143822"/>
            <a:ext cx="4720140" cy="1200329"/>
          </a:xfrm>
          <a:prstGeom prst="rect">
            <a:avLst/>
          </a:prstGeom>
          <a:noFill/>
        </p:spPr>
        <p:txBody>
          <a:bodyPr wrap="square">
            <a:spAutoFit/>
          </a:bodyPr>
          <a:lstStyle/>
          <a:p>
            <a:r>
              <a:rPr lang="zh-CN" altLang="en-US" sz="2400" b="1" dirty="0"/>
              <a:t>        这一增长反映了</a:t>
            </a:r>
            <a:r>
              <a:rPr lang="en-US" altLang="zh-CN" sz="2400" b="1" dirty="0"/>
              <a:t>100</a:t>
            </a:r>
            <a:r>
              <a:rPr lang="zh-CN" altLang="en-US" sz="2400" b="1" dirty="0"/>
              <a:t>所新大学和专门学校的建立</a:t>
            </a:r>
            <a:r>
              <a:rPr lang="zh-CN" altLang="en-US" sz="2400" dirty="0"/>
              <a:t>（从</a:t>
            </a:r>
            <a:r>
              <a:rPr lang="en-US" altLang="zh-CN" sz="2400" dirty="0"/>
              <a:t>1932</a:t>
            </a:r>
            <a:r>
              <a:rPr lang="zh-CN" altLang="en-US" sz="2400" dirty="0"/>
              <a:t>年的</a:t>
            </a:r>
            <a:r>
              <a:rPr lang="en-US" altLang="zh-CN" sz="2400" dirty="0"/>
              <a:t>106</a:t>
            </a:r>
            <a:r>
              <a:rPr lang="zh-CN" altLang="en-US" sz="2400" dirty="0"/>
              <a:t>所增加到</a:t>
            </a:r>
            <a:r>
              <a:rPr lang="en-US" altLang="zh-CN" sz="2400" dirty="0"/>
              <a:t>1947</a:t>
            </a:r>
            <a:r>
              <a:rPr lang="zh-CN" altLang="en-US" sz="2400" dirty="0"/>
              <a:t>年的</a:t>
            </a:r>
            <a:r>
              <a:rPr lang="en-US" altLang="zh-CN" sz="2400" dirty="0"/>
              <a:t>207</a:t>
            </a:r>
            <a:r>
              <a:rPr lang="zh-CN" altLang="en-US" sz="2400" dirty="0"/>
              <a:t>所）</a:t>
            </a:r>
          </a:p>
        </p:txBody>
      </p:sp>
      <p:sp>
        <p:nvSpPr>
          <p:cNvPr id="10" name="文本框 9">
            <a:extLst>
              <a:ext uri="{FF2B5EF4-FFF2-40B4-BE49-F238E27FC236}">
                <a16:creationId xmlns:a16="http://schemas.microsoft.com/office/drawing/2014/main" id="{3B57B797-8BC4-4497-AED2-2C05E8EB2C1B}"/>
              </a:ext>
            </a:extLst>
          </p:cNvPr>
          <p:cNvSpPr txBox="1"/>
          <p:nvPr/>
        </p:nvSpPr>
        <p:spPr>
          <a:xfrm>
            <a:off x="8466773" y="6042393"/>
            <a:ext cx="6097904"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2800" b="1" i="0" u="none" strike="noStrike" kern="1200" cap="none" spc="0" normalizeH="0" baseline="0" noProof="0" smtClean="0">
                <a:ln>
                  <a:noFill/>
                </a:ln>
                <a:solidFill>
                  <a:srgbClr val="5B9BD5">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tabLst/>
                <a:defRPr/>
              </a:pPr>
              <a:t>18</a:t>
            </a:fld>
            <a:endParaRPr kumimoji="0" lang="zh-CN" altLang="en-US" sz="2800" b="1" i="0" u="none" strike="noStrike" kern="1200" cap="none" spc="0" normalizeH="0" baseline="0" noProof="0" dirty="0">
              <a:ln>
                <a:noFill/>
              </a:ln>
              <a:solidFill>
                <a:srgbClr val="5B9BD5">
                  <a:lumMod val="50000"/>
                </a:srgbClr>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68917" y="878065"/>
            <a:ext cx="8578076" cy="4596968"/>
          </a:xfrm>
          <a:prstGeom prst="rect">
            <a:avLst/>
          </a:prstGeom>
        </p:spPr>
      </p:pic>
      <p:sp>
        <p:nvSpPr>
          <p:cNvPr id="9" name="文本框 8"/>
          <p:cNvSpPr txBox="1"/>
          <p:nvPr/>
        </p:nvSpPr>
        <p:spPr>
          <a:xfrm>
            <a:off x="8768358" y="2648802"/>
            <a:ext cx="3103219" cy="2308324"/>
          </a:xfrm>
          <a:prstGeom prst="rect">
            <a:avLst/>
          </a:prstGeom>
          <a:noFill/>
        </p:spPr>
        <p:txBody>
          <a:bodyPr wrap="square">
            <a:spAutoFit/>
          </a:bodyPr>
          <a:lstStyle/>
          <a:p>
            <a:r>
              <a:rPr lang="zh-CN" altLang="en-US" sz="2400" b="1" dirty="0"/>
              <a:t>此外，</a:t>
            </a:r>
            <a:r>
              <a:rPr lang="en-US" altLang="zh-CN" sz="2400" b="1" dirty="0"/>
              <a:t>CUSD-ROC</a:t>
            </a:r>
            <a:r>
              <a:rPr lang="zh-CN" altLang="en-US" sz="2400" b="1" dirty="0"/>
              <a:t>关于学生专业的数据表明，如果不是因为政府的配额偏袒以男性为主的工程专业，女生的比例会更高。</a:t>
            </a:r>
          </a:p>
        </p:txBody>
      </p:sp>
      <p:sp>
        <p:nvSpPr>
          <p:cNvPr id="8" name="文本框 7"/>
          <p:cNvSpPr txBox="1"/>
          <p:nvPr/>
        </p:nvSpPr>
        <p:spPr>
          <a:xfrm>
            <a:off x="130140" y="187546"/>
            <a:ext cx="6111432" cy="584775"/>
          </a:xfrm>
          <a:prstGeom prst="rect">
            <a:avLst/>
          </a:prstGeom>
          <a:noFill/>
        </p:spPr>
        <p:txBody>
          <a:bodyPr wrap="square">
            <a:spAutoFit/>
          </a:bodyPr>
          <a:lstStyle/>
          <a:p>
            <a:r>
              <a:rPr kumimoji="0" lang="en-US" altLang="zh-CN" sz="3200" b="0" i="0" u="none" strike="noStrike" kern="1200" cap="none" spc="0" normalizeH="0" baseline="0" noProof="0" dirty="0">
                <a:ln>
                  <a:noFill/>
                </a:ln>
                <a:solidFill>
                  <a:schemeClr val="accent1">
                    <a:lumMod val="75000"/>
                  </a:schemeClr>
                </a:solidFill>
                <a:effectLst/>
                <a:uLnTx/>
                <a:uFillTx/>
                <a:latin typeface="Arial" panose="020B0604020202020204" pitchFamily="34" charset="0"/>
                <a:ea typeface="等线" panose="02010600030101010101" pitchFamily="2" charset="-122"/>
                <a:cs typeface="+mn-cs"/>
              </a:rPr>
              <a:t>2</a:t>
            </a:r>
            <a:r>
              <a:rPr kumimoji="0" lang="zh-CN" altLang="en-US" sz="3200" b="0" i="0" u="none" strike="noStrike" kern="1200" cap="none" spc="0" normalizeH="0" baseline="0" noProof="0" dirty="0">
                <a:ln>
                  <a:noFill/>
                </a:ln>
                <a:solidFill>
                  <a:schemeClr val="accent1">
                    <a:lumMod val="75000"/>
                  </a:schemeClr>
                </a:solidFill>
                <a:effectLst/>
                <a:uLnTx/>
                <a:uFillTx/>
                <a:latin typeface="Arial" panose="020B0604020202020204" pitchFamily="34" charset="0"/>
                <a:ea typeface="等线" panose="02010600030101010101" pitchFamily="2" charset="-122"/>
                <a:cs typeface="+mn-cs"/>
              </a:rPr>
              <a:t>、主修</a:t>
            </a:r>
            <a:r>
              <a:rPr kumimoji="0" lang="en-US" altLang="zh-CN" sz="3200" b="0" i="0" u="none" strike="noStrike" kern="1200" cap="none" spc="0" normalizeH="0" baseline="0" noProof="0" dirty="0">
                <a:ln>
                  <a:noFill/>
                </a:ln>
                <a:solidFill>
                  <a:schemeClr val="accent1">
                    <a:lumMod val="75000"/>
                  </a:schemeClr>
                </a:solidFill>
                <a:effectLst/>
                <a:uLnTx/>
                <a:uFillTx/>
                <a:latin typeface="Arial" panose="020B0604020202020204" pitchFamily="34" charset="0"/>
                <a:ea typeface="等线" panose="02010600030101010101" pitchFamily="2" charset="-122"/>
                <a:cs typeface="+mn-cs"/>
              </a:rPr>
              <a:t>STEM</a:t>
            </a:r>
            <a:r>
              <a:rPr kumimoji="0" lang="zh-CN" altLang="en-US" sz="3200" b="0" i="0" u="none" strike="noStrike" kern="1200" cap="none" spc="0" normalizeH="0" baseline="0" noProof="0" dirty="0">
                <a:ln>
                  <a:noFill/>
                </a:ln>
                <a:solidFill>
                  <a:schemeClr val="accent1">
                    <a:lumMod val="75000"/>
                  </a:schemeClr>
                </a:solidFill>
                <a:effectLst/>
                <a:uLnTx/>
                <a:uFillTx/>
                <a:latin typeface="Arial" panose="020B0604020202020204" pitchFamily="34" charset="0"/>
                <a:ea typeface="等线" panose="02010600030101010101" pitchFamily="2" charset="-122"/>
                <a:cs typeface="+mn-cs"/>
              </a:rPr>
              <a:t>的女生比例异常高</a:t>
            </a:r>
            <a:endParaRPr lang="zh-CN" altLang="en-US" sz="3200" dirty="0">
              <a:solidFill>
                <a:schemeClr val="accent1">
                  <a:lumMod val="75000"/>
                </a:schemeClr>
              </a:solidFill>
            </a:endParaRPr>
          </a:p>
        </p:txBody>
      </p:sp>
      <p:sp>
        <p:nvSpPr>
          <p:cNvPr id="6" name="文本框 5">
            <a:extLst>
              <a:ext uri="{FF2B5EF4-FFF2-40B4-BE49-F238E27FC236}">
                <a16:creationId xmlns:a16="http://schemas.microsoft.com/office/drawing/2014/main" id="{BB25EF1B-7BCF-42A3-A55F-57DEB35C09A8}"/>
              </a:ext>
            </a:extLst>
          </p:cNvPr>
          <p:cNvSpPr txBox="1"/>
          <p:nvPr/>
        </p:nvSpPr>
        <p:spPr>
          <a:xfrm>
            <a:off x="8509635" y="5979935"/>
            <a:ext cx="611505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2800" b="1" i="0" u="none" strike="noStrike" kern="1200" cap="none" spc="0" normalizeH="0" baseline="0" noProof="0" smtClean="0">
                <a:ln>
                  <a:noFill/>
                </a:ln>
                <a:solidFill>
                  <a:srgbClr val="5B9BD5">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tabLst/>
                <a:defRPr/>
              </a:pPr>
              <a:t>19</a:t>
            </a:fld>
            <a:endParaRPr kumimoji="0" lang="zh-CN" altLang="en-US" sz="2800" b="1" i="0" u="none" strike="noStrike" kern="1200" cap="none" spc="0" normalizeH="0" baseline="0" noProof="0" dirty="0">
              <a:ln>
                <a:noFill/>
              </a:ln>
              <a:solidFill>
                <a:srgbClr val="5B9BD5">
                  <a:lumMod val="50000"/>
                </a:srgbClr>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4"/>
          <a:stretch>
            <a:fillRect/>
          </a:stretch>
        </p:blipFill>
        <p:spPr>
          <a:xfrm rot="10800000" flipH="1" flipV="1">
            <a:off x="75565" y="-1270"/>
            <a:ext cx="12101830" cy="6858000"/>
          </a:xfrm>
          <a:prstGeom prst="rect">
            <a:avLst/>
          </a:prstGeom>
        </p:spPr>
      </p:pic>
      <p:pic>
        <p:nvPicPr>
          <p:cNvPr id="6" name="图片 5" descr="a"/>
          <p:cNvPicPr>
            <a:picLocks noChangeAspect="1"/>
          </p:cNvPicPr>
          <p:nvPr/>
        </p:nvPicPr>
        <p:blipFill>
          <a:blip r:embed="rId5"/>
          <a:stretch>
            <a:fillRect/>
          </a:stretch>
        </p:blipFill>
        <p:spPr>
          <a:xfrm>
            <a:off x="-30480" y="0"/>
            <a:ext cx="7679055" cy="6917690"/>
          </a:xfrm>
          <a:prstGeom prst="rect">
            <a:avLst/>
          </a:prstGeom>
        </p:spPr>
      </p:pic>
      <p:grpSp>
        <p:nvGrpSpPr>
          <p:cNvPr id="9" name="组合 8"/>
          <p:cNvGrpSpPr/>
          <p:nvPr/>
        </p:nvGrpSpPr>
        <p:grpSpPr>
          <a:xfrm>
            <a:off x="1769110" y="1156335"/>
            <a:ext cx="8653780" cy="4606290"/>
            <a:chOff x="2786" y="1821"/>
            <a:chExt cx="13628" cy="7254"/>
          </a:xfrm>
          <a:effectLst>
            <a:outerShdw blurRad="63500" sx="102000" sy="102000" algn="ctr" rotWithShape="0">
              <a:prstClr val="black">
                <a:alpha val="40000"/>
              </a:prstClr>
            </a:outerShdw>
          </a:effectLst>
        </p:grpSpPr>
        <p:pic>
          <p:nvPicPr>
            <p:cNvPr id="7" name="图片 6" descr="zzzzz_0000s_0003_矩形-1"/>
            <p:cNvPicPr>
              <a:picLocks noChangeAspect="1"/>
            </p:cNvPicPr>
            <p:nvPr/>
          </p:nvPicPr>
          <p:blipFill>
            <a:blip r:embed="rId6"/>
            <a:stretch>
              <a:fillRect/>
            </a:stretch>
          </p:blipFill>
          <p:spPr>
            <a:xfrm rot="5400000">
              <a:off x="5973" y="-1366"/>
              <a:ext cx="7254" cy="13628"/>
            </a:xfrm>
            <a:prstGeom prst="rect">
              <a:avLst/>
            </a:prstGeom>
          </p:spPr>
        </p:pic>
        <p:sp>
          <p:nvSpPr>
            <p:cNvPr id="8" name="矩形 7"/>
            <p:cNvSpPr/>
            <p:nvPr/>
          </p:nvSpPr>
          <p:spPr>
            <a:xfrm>
              <a:off x="4344" y="3262"/>
              <a:ext cx="10344" cy="4272"/>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2758440" y="2336393"/>
            <a:ext cx="6568440" cy="2185214"/>
          </a:xfrm>
          <a:prstGeom prst="rect">
            <a:avLst/>
          </a:prstGeom>
          <a:noFill/>
        </p:spPr>
        <p:txBody>
          <a:bodyPr wrap="square" rtlCol="0">
            <a:spAutoFit/>
          </a:bodyPr>
          <a:lstStyle/>
          <a:p>
            <a:pPr algn="just"/>
            <a:r>
              <a:rPr lang="en-US" altLang="zh-CN" sz="2400" dirty="0">
                <a:latin typeface="Calibri" panose="020F0502020204030204" pitchFamily="34" charset="0"/>
                <a:cs typeface="Calibri" panose="020F0502020204030204" pitchFamily="34" charset="0"/>
              </a:rPr>
              <a:t>   How does the uneven spatial and social (including gender) distribution and development of China’s universities influence China’s subsequent socio-economic development?  </a:t>
            </a:r>
          </a:p>
          <a:p>
            <a:pPr algn="just"/>
            <a:r>
              <a:rPr lang="zh-CN" altLang="en-US" sz="2000" dirty="0"/>
              <a:t>       中国大学的空间、社会分布（包括性别）和发展不均衡是如何影响中国后来的社会经济发展的？</a:t>
            </a:r>
            <a:endParaRPr lang="en-US" altLang="zh-CN" sz="2000" dirty="0">
              <a:solidFill>
                <a:srgbClr val="4684BE"/>
              </a:solidFill>
              <a:latin typeface="等线" panose="02010600030101010101" pitchFamily="2" charset="-122"/>
              <a:ea typeface="等线" panose="02010600030101010101" pitchFamily="2" charset="-122"/>
            </a:endParaRPr>
          </a:p>
        </p:txBody>
      </p:sp>
      <p:cxnSp>
        <p:nvCxnSpPr>
          <p:cNvPr id="16" name="直接连接符 15"/>
          <p:cNvCxnSpPr/>
          <p:nvPr/>
        </p:nvCxnSpPr>
        <p:spPr>
          <a:xfrm>
            <a:off x="5875832" y="4535389"/>
            <a:ext cx="367463" cy="0"/>
          </a:xfrm>
          <a:prstGeom prst="line">
            <a:avLst/>
          </a:prstGeom>
          <a:ln w="38100">
            <a:solidFill>
              <a:srgbClr val="3F4D61"/>
            </a:solidFill>
          </a:ln>
        </p:spPr>
        <p:style>
          <a:lnRef idx="1">
            <a:schemeClr val="accent1"/>
          </a:lnRef>
          <a:fillRef idx="0">
            <a:schemeClr val="accent1"/>
          </a:fillRef>
          <a:effectRef idx="0">
            <a:schemeClr val="accent1"/>
          </a:effectRef>
          <a:fontRef idx="minor">
            <a:schemeClr val="tx1"/>
          </a:fontRef>
        </p:style>
      </p:cxnSp>
      <p:sp>
        <p:nvSpPr>
          <p:cNvPr id="21" name="等腰三角形 20"/>
          <p:cNvSpPr/>
          <p:nvPr/>
        </p:nvSpPr>
        <p:spPr>
          <a:xfrm flipV="1">
            <a:off x="5875832" y="6094433"/>
            <a:ext cx="440336" cy="224236"/>
          </a:xfrm>
          <a:prstGeom prst="triangle">
            <a:avLst/>
          </a:prstGeom>
          <a:solidFill>
            <a:srgbClr val="2757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4AA642BB-2F3A-426E-BC92-E876C2AF2177}"/>
              </a:ext>
            </a:extLst>
          </p:cNvPr>
          <p:cNvSpPr txBox="1"/>
          <p:nvPr/>
        </p:nvSpPr>
        <p:spPr>
          <a:xfrm>
            <a:off x="8543925" y="6102381"/>
            <a:ext cx="616077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2800" b="1" i="0" u="none" strike="noStrike" kern="1200" cap="none" spc="0" normalizeH="0" baseline="0" noProof="0" smtClean="0">
                <a:ln>
                  <a:noFill/>
                </a:ln>
                <a:solidFill>
                  <a:srgbClr val="5B9BD5">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tabLst/>
                <a:defRPr/>
              </a:pPr>
              <a:t>2</a:t>
            </a:fld>
            <a:endParaRPr kumimoji="0" lang="zh-CN" altLang="en-US" sz="2800" b="1" i="0" u="none" strike="noStrike" kern="1200" cap="none" spc="0" normalizeH="0" baseline="0" noProof="0" dirty="0">
              <a:ln>
                <a:noFill/>
              </a:ln>
              <a:solidFill>
                <a:srgbClr val="5B9BD5">
                  <a:lumMod val="50000"/>
                </a:srgbClr>
              </a:solidFill>
              <a:effectLst/>
              <a:uLnTx/>
              <a:uFillTx/>
              <a:latin typeface="黑体" panose="02010609060101010101" pitchFamily="49" charset="-122"/>
              <a:ea typeface="黑体" panose="02010609060101010101" pitchFamily="49" charset="-122"/>
              <a:cs typeface="+mn-cs"/>
            </a:endParaRPr>
          </a:p>
        </p:txBody>
      </p:sp>
    </p:spTree>
    <p:custDataLst>
      <p:tags r:id="rId1"/>
    </p:custDataLst>
    <p:extLst>
      <p:ext uri="{BB962C8B-B14F-4D97-AF65-F5344CB8AC3E}">
        <p14:creationId xmlns:p14="http://schemas.microsoft.com/office/powerpoint/2010/main" val="2514406303"/>
      </p:ext>
    </p:extLst>
  </p:cSld>
  <p:clrMapOvr>
    <a:masterClrMapping/>
  </p:clrMapOvr>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2500"/>
                            </p:stCondLst>
                            <p:childTnLst>
                              <p:par>
                                <p:cTn id="11" presetID="22" presetClass="entr" presetSubtype="1"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up)">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1"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18672" y="906008"/>
            <a:ext cx="5334856" cy="4893647"/>
          </a:xfrm>
          <a:prstGeom prst="rect">
            <a:avLst/>
          </a:prstGeom>
          <a:noFill/>
        </p:spPr>
        <p:txBody>
          <a:bodyPr wrap="square">
            <a:spAutoFit/>
          </a:bodyPr>
          <a:lstStyle/>
          <a:p>
            <a:r>
              <a:rPr lang="zh-CN" altLang="en-US" sz="2400" dirty="0"/>
              <a:t>        鉴于大多数工程师都主修土木、电气或机械工程三个领域，为建筑或制造业就业做准备，</a:t>
            </a:r>
            <a:r>
              <a:rPr lang="zh-CN" altLang="en-US" sz="2400" b="1" dirty="0"/>
              <a:t>男性在工程领域的优势并不令人惊讶。</a:t>
            </a:r>
            <a:endParaRPr lang="en-US" altLang="zh-CN" sz="2400" b="1" dirty="0"/>
          </a:p>
          <a:p>
            <a:r>
              <a:rPr lang="zh-CN" altLang="en-US" sz="2400" dirty="0"/>
              <a:t>         女性对教育、人文和医学专业的偏好，也如图</a:t>
            </a:r>
            <a:r>
              <a:rPr lang="en-US" altLang="zh-CN" sz="2400" dirty="0"/>
              <a:t>6</a:t>
            </a:r>
            <a:r>
              <a:rPr lang="zh-CN" altLang="en-US" sz="2400" dirty="0"/>
              <a:t>所示，</a:t>
            </a:r>
            <a:r>
              <a:rPr lang="zh-CN" altLang="en-US" sz="2400" b="1" dirty="0"/>
              <a:t>可能反映了性别相似的就业市场。</a:t>
            </a:r>
            <a:endParaRPr lang="en-US" altLang="zh-CN" sz="2400" b="1" dirty="0"/>
          </a:p>
          <a:p>
            <a:endParaRPr lang="en-US" altLang="zh-CN" sz="2400" dirty="0"/>
          </a:p>
          <a:p>
            <a:r>
              <a:rPr lang="zh-CN" altLang="en-US" sz="2400" dirty="0"/>
              <a:t>         令人惊讶的是，图中按性别划分的专业比例在几乎所有领域都大致相同。</a:t>
            </a:r>
            <a:endParaRPr lang="en-US" altLang="zh-CN" sz="2400" dirty="0"/>
          </a:p>
          <a:p>
            <a:r>
              <a:rPr lang="zh-CN" altLang="en-US" sz="2400" dirty="0"/>
              <a:t>        </a:t>
            </a:r>
            <a:r>
              <a:rPr lang="zh-CN" altLang="en-US" sz="2400" b="1" dirty="0"/>
              <a:t>所以与今天不同的是，民国时期的知识和学术生涯只是部分性别化。</a:t>
            </a:r>
          </a:p>
        </p:txBody>
      </p:sp>
      <p:pic>
        <p:nvPicPr>
          <p:cNvPr id="4" name="图片 3"/>
          <p:cNvPicPr>
            <a:picLocks noChangeAspect="1"/>
          </p:cNvPicPr>
          <p:nvPr/>
        </p:nvPicPr>
        <p:blipFill>
          <a:blip r:embed="rId2"/>
          <a:stretch>
            <a:fillRect/>
          </a:stretch>
        </p:blipFill>
        <p:spPr>
          <a:xfrm>
            <a:off x="5910208" y="1275339"/>
            <a:ext cx="6177422" cy="4154984"/>
          </a:xfrm>
          <a:prstGeom prst="rect">
            <a:avLst/>
          </a:prstGeom>
        </p:spPr>
      </p:pic>
      <p:sp>
        <p:nvSpPr>
          <p:cNvPr id="5" name="文本框 4">
            <a:extLst>
              <a:ext uri="{FF2B5EF4-FFF2-40B4-BE49-F238E27FC236}">
                <a16:creationId xmlns:a16="http://schemas.microsoft.com/office/drawing/2014/main" id="{D4AF2977-07E8-4AD7-A7D5-358EFC9A5378}"/>
              </a:ext>
            </a:extLst>
          </p:cNvPr>
          <p:cNvSpPr txBox="1"/>
          <p:nvPr/>
        </p:nvSpPr>
        <p:spPr>
          <a:xfrm>
            <a:off x="8466773" y="6104900"/>
            <a:ext cx="6097904"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2800" b="1" i="0" u="none" strike="noStrike" kern="1200" cap="none" spc="0" normalizeH="0" baseline="0" noProof="0" smtClean="0">
                <a:ln>
                  <a:noFill/>
                </a:ln>
                <a:solidFill>
                  <a:srgbClr val="5B9BD5">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tabLst/>
                <a:defRPr/>
              </a:pPr>
              <a:t>20</a:t>
            </a:fld>
            <a:endParaRPr kumimoji="0" lang="zh-CN" altLang="en-US" sz="2800" b="1" i="0" u="none" strike="noStrike" kern="1200" cap="none" spc="0" normalizeH="0" baseline="0" noProof="0" dirty="0">
              <a:ln>
                <a:noFill/>
              </a:ln>
              <a:solidFill>
                <a:srgbClr val="5B9BD5">
                  <a:lumMod val="50000"/>
                </a:srgbClr>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805682" y="1501909"/>
            <a:ext cx="7673983" cy="2308324"/>
          </a:xfrm>
          <a:prstGeom prst="rect">
            <a:avLst/>
          </a:prstGeom>
          <a:noFill/>
        </p:spPr>
        <p:txBody>
          <a:bodyPr wrap="square">
            <a:spAutoFit/>
          </a:bodyPr>
          <a:lstStyle/>
          <a:p>
            <a:r>
              <a:rPr lang="en-US" altLang="zh-CN" sz="2400" b="1" dirty="0"/>
              <a:t>        20</a:t>
            </a:r>
            <a:r>
              <a:rPr lang="zh-CN" altLang="en-US" sz="2400" b="1" dirty="0"/>
              <a:t>世纪</a:t>
            </a:r>
            <a:r>
              <a:rPr lang="en-US" altLang="zh-CN" sz="2400" b="1" dirty="0"/>
              <a:t>40</a:t>
            </a:r>
            <a:r>
              <a:rPr lang="zh-CN" altLang="en-US" sz="2400" b="1" dirty="0"/>
              <a:t>年代，中国最好的大学中的女教师比例与</a:t>
            </a:r>
            <a:r>
              <a:rPr lang="en-US" altLang="zh-CN" sz="2400" b="1" dirty="0"/>
              <a:t>20</a:t>
            </a:r>
            <a:r>
              <a:rPr lang="zh-CN" altLang="en-US" sz="2400" b="1" dirty="0"/>
              <a:t>世纪</a:t>
            </a:r>
            <a:r>
              <a:rPr lang="en-US" altLang="zh-CN" sz="2400" b="1" dirty="0"/>
              <a:t>70</a:t>
            </a:r>
            <a:r>
              <a:rPr lang="zh-CN" altLang="en-US" sz="2400" b="1" dirty="0"/>
              <a:t>年代末美国最好的大学中的终身制女教师比例相当：南京大学为</a:t>
            </a:r>
            <a:r>
              <a:rPr lang="en-US" altLang="zh-CN" sz="2400" b="1" dirty="0"/>
              <a:t>6.8%</a:t>
            </a:r>
            <a:r>
              <a:rPr lang="zh-CN" altLang="en-US" sz="2400" b="1" dirty="0"/>
              <a:t>，中国其他大多数精英大学为</a:t>
            </a:r>
            <a:r>
              <a:rPr lang="en-US" altLang="zh-CN" sz="2400" b="1" dirty="0"/>
              <a:t>3%</a:t>
            </a:r>
            <a:r>
              <a:rPr lang="zh-CN" altLang="en-US" sz="2400" b="1" dirty="0"/>
              <a:t>，哈佛大学为</a:t>
            </a:r>
            <a:r>
              <a:rPr lang="en-US" altLang="zh-CN" sz="2400" b="1" dirty="0"/>
              <a:t>3%</a:t>
            </a:r>
            <a:r>
              <a:rPr lang="zh-CN" altLang="en-US" sz="2400" b="1" dirty="0"/>
              <a:t>，耶鲁大学为</a:t>
            </a:r>
            <a:r>
              <a:rPr lang="en-US" altLang="zh-CN" sz="2400" b="1" dirty="0"/>
              <a:t>1.6%</a:t>
            </a:r>
            <a:r>
              <a:rPr lang="zh-CN" altLang="en-US" sz="2400" b="1" dirty="0"/>
              <a:t>，普林斯顿</a:t>
            </a:r>
            <a:r>
              <a:rPr lang="en-US" altLang="zh-CN" sz="2400" b="1" dirty="0"/>
              <a:t>1%</a:t>
            </a:r>
            <a:r>
              <a:rPr lang="zh-CN" altLang="en-US" sz="2400" b="1" dirty="0"/>
              <a:t>，斯坦福、伯克利、芝加哥和哥伦比亚</a:t>
            </a:r>
            <a:r>
              <a:rPr lang="en-US" altLang="zh-CN" sz="2400" b="1" dirty="0"/>
              <a:t>5%</a:t>
            </a:r>
            <a:r>
              <a:rPr lang="zh-CN" altLang="en-US" sz="2400" b="1" dirty="0"/>
              <a:t>。这一比例也大大高于欧洲其他发达国家以及发展中国家。</a:t>
            </a:r>
            <a:endParaRPr lang="en-US" altLang="zh-CN" sz="2400" b="1" dirty="0"/>
          </a:p>
        </p:txBody>
      </p:sp>
      <p:sp>
        <p:nvSpPr>
          <p:cNvPr id="6" name="文本框 5"/>
          <p:cNvSpPr txBox="1"/>
          <p:nvPr/>
        </p:nvSpPr>
        <p:spPr>
          <a:xfrm>
            <a:off x="680011" y="487856"/>
            <a:ext cx="10385385" cy="523220"/>
          </a:xfrm>
          <a:prstGeom prst="rect">
            <a:avLst/>
          </a:prstGeom>
          <a:noFill/>
        </p:spPr>
        <p:txBody>
          <a:bodyPr wrap="square">
            <a:spAutoFit/>
          </a:bodyPr>
          <a:lstStyle/>
          <a:p>
            <a:r>
              <a:rPr kumimoji="0" lang="en-US" altLang="zh-CN" sz="2800" b="0" i="0" u="none" strike="noStrike" kern="1200" cap="none" spc="0" normalizeH="0" baseline="0" noProof="0" dirty="0">
                <a:ln>
                  <a:noFill/>
                </a:ln>
                <a:solidFill>
                  <a:schemeClr val="accent1">
                    <a:lumMod val="75000"/>
                  </a:schemeClr>
                </a:solidFill>
                <a:effectLst/>
                <a:uLnTx/>
                <a:uFillTx/>
                <a:latin typeface="Arial" panose="020B0604020202020204" pitchFamily="34" charset="0"/>
                <a:ea typeface="等线" panose="02010600030101010101" pitchFamily="2" charset="-122"/>
                <a:cs typeface="+mn-cs"/>
              </a:rPr>
              <a:t>3</a:t>
            </a:r>
            <a:r>
              <a:rPr kumimoji="0" lang="zh-CN" altLang="en-US" sz="2800" b="0" i="0" u="none" strike="noStrike" kern="1200" cap="none" spc="0" normalizeH="0" baseline="0" noProof="0" dirty="0">
                <a:ln>
                  <a:noFill/>
                </a:ln>
                <a:solidFill>
                  <a:schemeClr val="accent1">
                    <a:lumMod val="75000"/>
                  </a:schemeClr>
                </a:solidFill>
                <a:effectLst/>
                <a:uLnTx/>
                <a:uFillTx/>
                <a:latin typeface="Arial" panose="020B0604020202020204" pitchFamily="34" charset="0"/>
                <a:ea typeface="等线" panose="02010600030101010101" pitchFamily="2" charset="-122"/>
                <a:cs typeface="+mn-cs"/>
              </a:rPr>
              <a:t>、女性学术就业的机会远大于当时许多发展中国家和发达国家</a:t>
            </a:r>
            <a:endParaRPr lang="zh-CN" altLang="en-US" sz="2800" dirty="0">
              <a:solidFill>
                <a:schemeClr val="accent1">
                  <a:lumMod val="75000"/>
                </a:schemeClr>
              </a:solidFill>
            </a:endParaRPr>
          </a:p>
        </p:txBody>
      </p:sp>
      <p:sp>
        <p:nvSpPr>
          <p:cNvPr id="5" name="文本框 4">
            <a:extLst>
              <a:ext uri="{FF2B5EF4-FFF2-40B4-BE49-F238E27FC236}">
                <a16:creationId xmlns:a16="http://schemas.microsoft.com/office/drawing/2014/main" id="{1B9D9F0E-D784-40F4-B0C4-CA344A6F81EE}"/>
              </a:ext>
            </a:extLst>
          </p:cNvPr>
          <p:cNvSpPr txBox="1"/>
          <p:nvPr/>
        </p:nvSpPr>
        <p:spPr>
          <a:xfrm>
            <a:off x="8489633" y="5846924"/>
            <a:ext cx="6097904"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2800" b="1" i="0" u="none" strike="noStrike" kern="1200" cap="none" spc="0" normalizeH="0" baseline="0" noProof="0" smtClean="0">
                <a:ln>
                  <a:noFill/>
                </a:ln>
                <a:solidFill>
                  <a:srgbClr val="5B9BD5">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tabLst/>
                <a:defRPr/>
              </a:pPr>
              <a:t>21</a:t>
            </a:fld>
            <a:endParaRPr kumimoji="0" lang="zh-CN" altLang="en-US" sz="2800" b="1" i="0" u="none" strike="noStrike" kern="1200" cap="none" spc="0" normalizeH="0" baseline="0" noProof="0" dirty="0">
              <a:ln>
                <a:noFill/>
              </a:ln>
              <a:solidFill>
                <a:srgbClr val="5B9BD5">
                  <a:lumMod val="50000"/>
                </a:srgbClr>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45310" y="510908"/>
            <a:ext cx="9060735" cy="1200329"/>
          </a:xfrm>
          <a:prstGeom prst="rect">
            <a:avLst/>
          </a:prstGeom>
          <a:noFill/>
        </p:spPr>
        <p:txBody>
          <a:bodyPr wrap="square">
            <a:spAutoFit/>
          </a:bodyPr>
          <a:lstStyle/>
          <a:p>
            <a:r>
              <a:rPr lang="zh-CN" altLang="en-US" sz="2400" b="1" dirty="0"/>
              <a:t>        此外，尽管美国大多数终身制女教师从事人文和教育领域的工作，但近一半的中国女教师（</a:t>
            </a:r>
            <a:r>
              <a:rPr lang="en-US" altLang="zh-CN" sz="2400" b="1" dirty="0"/>
              <a:t>49%</a:t>
            </a:r>
            <a:r>
              <a:rPr lang="zh-CN" altLang="en-US" sz="2400" b="1" dirty="0"/>
              <a:t>）从事</a:t>
            </a:r>
            <a:r>
              <a:rPr lang="en-US" altLang="zh-CN" sz="2400" b="1" dirty="0"/>
              <a:t>STEM</a:t>
            </a:r>
            <a:r>
              <a:rPr lang="zh-CN" altLang="en-US" sz="2400" b="1" dirty="0"/>
              <a:t>学科，而男教师的比例为</a:t>
            </a:r>
            <a:r>
              <a:rPr lang="en-US" altLang="zh-CN" sz="2400" b="1" dirty="0"/>
              <a:t>55%</a:t>
            </a:r>
            <a:r>
              <a:rPr lang="zh-CN" altLang="en-US" sz="2400" b="1" dirty="0"/>
              <a:t>。</a:t>
            </a:r>
            <a:endParaRPr lang="en-US" altLang="zh-CN" sz="2400" b="1" dirty="0"/>
          </a:p>
        </p:txBody>
      </p:sp>
      <p:pic>
        <p:nvPicPr>
          <p:cNvPr id="5" name="图片 4"/>
          <p:cNvPicPr>
            <a:picLocks noChangeAspect="1"/>
          </p:cNvPicPr>
          <p:nvPr/>
        </p:nvPicPr>
        <p:blipFill>
          <a:blip r:embed="rId3"/>
          <a:stretch>
            <a:fillRect/>
          </a:stretch>
        </p:blipFill>
        <p:spPr>
          <a:xfrm>
            <a:off x="2524106" y="1801608"/>
            <a:ext cx="8342955" cy="4423805"/>
          </a:xfrm>
          <a:prstGeom prst="rect">
            <a:avLst/>
          </a:prstGeom>
        </p:spPr>
      </p:pic>
      <p:sp>
        <p:nvSpPr>
          <p:cNvPr id="6" name="文本框 5">
            <a:extLst>
              <a:ext uri="{FF2B5EF4-FFF2-40B4-BE49-F238E27FC236}">
                <a16:creationId xmlns:a16="http://schemas.microsoft.com/office/drawing/2014/main" id="{BA946C39-6070-4B6B-BDF8-35B2F8930C6F}"/>
              </a:ext>
            </a:extLst>
          </p:cNvPr>
          <p:cNvSpPr txBox="1"/>
          <p:nvPr/>
        </p:nvSpPr>
        <p:spPr>
          <a:xfrm>
            <a:off x="8763953" y="6085482"/>
            <a:ext cx="6097904"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2800" b="1" i="0" u="none" strike="noStrike" kern="1200" cap="none" spc="0" normalizeH="0" baseline="0" noProof="0" smtClean="0">
                <a:ln>
                  <a:noFill/>
                </a:ln>
                <a:solidFill>
                  <a:srgbClr val="5B9BD5">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tabLst/>
                <a:defRPr/>
              </a:pPr>
              <a:t>22</a:t>
            </a:fld>
            <a:endParaRPr kumimoji="0" lang="zh-CN" altLang="en-US" sz="2800" b="1" i="0" u="none" strike="noStrike" kern="1200" cap="none" spc="0" normalizeH="0" baseline="0" noProof="0" dirty="0">
              <a:ln>
                <a:noFill/>
              </a:ln>
              <a:solidFill>
                <a:srgbClr val="5B9BD5">
                  <a:lumMod val="50000"/>
                </a:srgbClr>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矩形 75"/>
          <p:cNvSpPr/>
          <p:nvPr/>
        </p:nvSpPr>
        <p:spPr>
          <a:xfrm>
            <a:off x="8027612" y="2978742"/>
            <a:ext cx="3120378" cy="3139321"/>
          </a:xfrm>
          <a:prstGeom prst="rect">
            <a:avLst/>
          </a:prstGeom>
          <a:noFill/>
          <a:ln w="19050" cap="flat" cmpd="sng" algn="ctr">
            <a:solidFill>
              <a:srgbClr val="17375E"/>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a:spAutoFit/>
          </a:bodyPr>
          <a:lstStyle/>
          <a:p>
            <a:pPr algn="just"/>
            <a:r>
              <a:rPr lang="zh-CN" altLang="en-US" dirty="0">
                <a:solidFill>
                  <a:schemeClr val="tx1">
                    <a:lumMod val="65000"/>
                    <a:lumOff val="35000"/>
                  </a:schemeClr>
                </a:solidFill>
                <a:latin typeface="Arial" panose="020B0604020202020204" pitchFamily="34" charset="0"/>
              </a:rPr>
              <a:t>        在</a:t>
            </a:r>
            <a:r>
              <a:rPr lang="en-US" altLang="zh-CN" dirty="0">
                <a:solidFill>
                  <a:schemeClr val="tx1">
                    <a:lumMod val="65000"/>
                    <a:lumOff val="35000"/>
                  </a:schemeClr>
                </a:solidFill>
                <a:latin typeface="Arial" panose="020B0604020202020204" pitchFamily="34" charset="0"/>
              </a:rPr>
              <a:t>CUSD-ROC</a:t>
            </a:r>
            <a:r>
              <a:rPr lang="zh-CN" altLang="en-US" dirty="0">
                <a:solidFill>
                  <a:schemeClr val="tx1">
                    <a:lumMod val="65000"/>
                    <a:lumOff val="35000"/>
                  </a:schemeClr>
                </a:solidFill>
                <a:latin typeface="Arial" panose="020B0604020202020204" pitchFamily="34" charset="0"/>
              </a:rPr>
              <a:t>中记录的民国学生父母的职业中，来自官员家庭的学生比例从近</a:t>
            </a:r>
            <a:r>
              <a:rPr lang="en-US" altLang="zh-CN" dirty="0">
                <a:solidFill>
                  <a:schemeClr val="tx1">
                    <a:lumMod val="65000"/>
                    <a:lumOff val="35000"/>
                  </a:schemeClr>
                </a:solidFill>
                <a:latin typeface="Arial" panose="020B0604020202020204" pitchFamily="34" charset="0"/>
              </a:rPr>
              <a:t>70%</a:t>
            </a:r>
            <a:r>
              <a:rPr lang="zh-CN" altLang="en-US" dirty="0">
                <a:solidFill>
                  <a:schemeClr val="tx1">
                    <a:lumMod val="65000"/>
                    <a:lumOff val="35000"/>
                  </a:schemeClr>
                </a:solidFill>
                <a:latin typeface="Arial" panose="020B0604020202020204" pitchFamily="34" charset="0"/>
              </a:rPr>
              <a:t>骤然下降到不超过</a:t>
            </a:r>
            <a:r>
              <a:rPr lang="en-US" altLang="zh-CN" dirty="0">
                <a:solidFill>
                  <a:schemeClr val="tx1">
                    <a:lumMod val="65000"/>
                    <a:lumOff val="35000"/>
                  </a:schemeClr>
                </a:solidFill>
                <a:latin typeface="Arial" panose="020B0604020202020204" pitchFamily="34" charset="0"/>
              </a:rPr>
              <a:t>14%</a:t>
            </a:r>
            <a:r>
              <a:rPr lang="zh-CN" altLang="en-US" dirty="0">
                <a:solidFill>
                  <a:schemeClr val="tx1">
                    <a:lumMod val="65000"/>
                    <a:lumOff val="35000"/>
                  </a:schemeClr>
                </a:solidFill>
                <a:latin typeface="Arial" panose="020B0604020202020204" pitchFamily="34" charset="0"/>
              </a:rPr>
              <a:t>。相反，到</a:t>
            </a:r>
            <a:r>
              <a:rPr lang="en-US" altLang="zh-CN" dirty="0">
                <a:solidFill>
                  <a:schemeClr val="tx1">
                    <a:lumMod val="65000"/>
                    <a:lumOff val="35000"/>
                  </a:schemeClr>
                </a:solidFill>
                <a:latin typeface="Arial" panose="020B0604020202020204" pitchFamily="34" charset="0"/>
              </a:rPr>
              <a:t>1950</a:t>
            </a:r>
            <a:r>
              <a:rPr lang="zh-CN" altLang="en-US" dirty="0">
                <a:solidFill>
                  <a:schemeClr val="tx1">
                    <a:lumMod val="65000"/>
                    <a:lumOff val="35000"/>
                  </a:schemeClr>
                </a:solidFill>
                <a:latin typeface="Arial" panose="020B0604020202020204" pitchFamily="34" charset="0"/>
              </a:rPr>
              <a:t>年为止，</a:t>
            </a:r>
            <a:r>
              <a:rPr lang="en-US" altLang="zh-CN" dirty="0">
                <a:solidFill>
                  <a:schemeClr val="tx1">
                    <a:lumMod val="65000"/>
                    <a:lumOff val="35000"/>
                  </a:schemeClr>
                </a:solidFill>
                <a:latin typeface="Arial" panose="020B0604020202020204" pitchFamily="34" charset="0"/>
              </a:rPr>
              <a:t>CUSD-ROC</a:t>
            </a:r>
            <a:r>
              <a:rPr lang="zh-CN" altLang="en-US" dirty="0">
                <a:solidFill>
                  <a:schemeClr val="tx1">
                    <a:lumMod val="65000"/>
                    <a:lumOff val="35000"/>
                  </a:schemeClr>
                </a:solidFill>
                <a:latin typeface="Arial" panose="020B0604020202020204" pitchFamily="34" charset="0"/>
              </a:rPr>
              <a:t>中有</a:t>
            </a:r>
            <a:r>
              <a:rPr lang="en-US" altLang="zh-CN" dirty="0">
                <a:solidFill>
                  <a:schemeClr val="tx1">
                    <a:lumMod val="65000"/>
                    <a:lumOff val="35000"/>
                  </a:schemeClr>
                </a:solidFill>
                <a:latin typeface="Arial" panose="020B0604020202020204" pitchFamily="34" charset="0"/>
              </a:rPr>
              <a:t>60%</a:t>
            </a:r>
            <a:r>
              <a:rPr lang="zh-CN" altLang="en-US" dirty="0">
                <a:solidFill>
                  <a:schemeClr val="tx1">
                    <a:lumMod val="65000"/>
                    <a:lumOff val="35000"/>
                  </a:schemeClr>
                </a:solidFill>
                <a:latin typeface="Arial" panose="020B0604020202020204" pitchFamily="34" charset="0"/>
              </a:rPr>
              <a:t>的学生都是来自商人或教授家庭。而且除了来自农民家庭的学生以外，其他各种家庭背景的学生中，男性和女性的学生数量基本相等。</a:t>
            </a:r>
          </a:p>
        </p:txBody>
      </p:sp>
      <p:pic>
        <p:nvPicPr>
          <p:cNvPr id="12" name="图形 11" descr="毕业帽"/>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70412" y="2533693"/>
            <a:ext cx="914400" cy="914400"/>
          </a:xfrm>
          <a:prstGeom prst="rect">
            <a:avLst/>
          </a:prstGeom>
        </p:spPr>
      </p:pic>
      <p:pic>
        <p:nvPicPr>
          <p:cNvPr id="10" name="图形 9" descr="文凭卷筒"/>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891625">
            <a:off x="11072702" y="1231887"/>
            <a:ext cx="914400" cy="914400"/>
          </a:xfrm>
          <a:prstGeom prst="rect">
            <a:avLst/>
          </a:prstGeom>
        </p:spPr>
      </p:pic>
      <p:sp>
        <p:nvSpPr>
          <p:cNvPr id="73" name="矩形 72"/>
          <p:cNvSpPr/>
          <p:nvPr/>
        </p:nvSpPr>
        <p:spPr>
          <a:xfrm>
            <a:off x="8489729" y="1728834"/>
            <a:ext cx="3120377" cy="1200329"/>
          </a:xfrm>
          <a:prstGeom prst="rect">
            <a:avLst/>
          </a:prstGeom>
          <a:noFill/>
          <a:ln w="19050" cap="flat" cmpd="sng" algn="ctr">
            <a:solidFill>
              <a:srgbClr val="B0DCE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a:spAutoFit/>
          </a:bodyPr>
          <a:lstStyle/>
          <a:p>
            <a:pPr algn="just"/>
            <a:r>
              <a:rPr lang="en-US" altLang="zh-CN" dirty="0">
                <a:solidFill>
                  <a:schemeClr val="tx1">
                    <a:lumMod val="65000"/>
                    <a:lumOff val="35000"/>
                  </a:schemeClr>
                </a:solidFill>
                <a:latin typeface="Arial" panose="020B0604020202020204" pitchFamily="34" charset="0"/>
              </a:rPr>
              <a:t>       19</a:t>
            </a:r>
            <a:r>
              <a:rPr lang="zh-CN" altLang="en-US" dirty="0">
                <a:solidFill>
                  <a:schemeClr val="tx1">
                    <a:lumMod val="65000"/>
                    <a:lumOff val="35000"/>
                  </a:schemeClr>
                </a:solidFill>
                <a:latin typeface="Arial" panose="020B0604020202020204" pitchFamily="34" charset="0"/>
              </a:rPr>
              <a:t>世纪晚期，近</a:t>
            </a:r>
            <a:r>
              <a:rPr lang="en-US" altLang="zh-CN" dirty="0">
                <a:solidFill>
                  <a:schemeClr val="tx1">
                    <a:lumMod val="65000"/>
                    <a:lumOff val="35000"/>
                  </a:schemeClr>
                </a:solidFill>
                <a:latin typeface="Arial" panose="020B0604020202020204" pitchFamily="34" charset="0"/>
              </a:rPr>
              <a:t>70%</a:t>
            </a:r>
            <a:r>
              <a:rPr lang="zh-CN" altLang="en-US" dirty="0">
                <a:solidFill>
                  <a:schemeClr val="tx1">
                    <a:lumMod val="65000"/>
                    <a:lumOff val="35000"/>
                  </a:schemeClr>
                </a:solidFill>
                <a:latin typeface="Arial" panose="020B0604020202020204" pitchFamily="34" charset="0"/>
              </a:rPr>
              <a:t>通过科举考试</a:t>
            </a:r>
            <a:r>
              <a:rPr lang="en-US" altLang="zh-CN" dirty="0">
                <a:solidFill>
                  <a:schemeClr val="tx1">
                    <a:lumMod val="65000"/>
                    <a:lumOff val="35000"/>
                  </a:schemeClr>
                </a:solidFill>
                <a:latin typeface="Arial" panose="020B0604020202020204" pitchFamily="34" charset="0"/>
              </a:rPr>
              <a:t>(civil service test)</a:t>
            </a:r>
            <a:r>
              <a:rPr lang="zh-CN" altLang="en-US" dirty="0">
                <a:solidFill>
                  <a:schemeClr val="tx1">
                    <a:lumMod val="65000"/>
                    <a:lumOff val="35000"/>
                  </a:schemeClr>
                </a:solidFill>
                <a:latin typeface="Arial" panose="020B0604020202020204" pitchFamily="34" charset="0"/>
              </a:rPr>
              <a:t>的人都是高管或者学士</a:t>
            </a:r>
            <a:r>
              <a:rPr lang="en-US" altLang="zh-CN" dirty="0">
                <a:solidFill>
                  <a:schemeClr val="tx1">
                    <a:lumMod val="65000"/>
                    <a:lumOff val="35000"/>
                  </a:schemeClr>
                </a:solidFill>
                <a:latin typeface="Arial" panose="020B0604020202020204" pitchFamily="34" charset="0"/>
              </a:rPr>
              <a:t>(degree holder)</a:t>
            </a:r>
            <a:r>
              <a:rPr lang="zh-CN" altLang="en-US" dirty="0">
                <a:solidFill>
                  <a:schemeClr val="tx1">
                    <a:lumMod val="65000"/>
                    <a:lumOff val="35000"/>
                  </a:schemeClr>
                </a:solidFill>
                <a:latin typeface="Arial" panose="020B0604020202020204" pitchFamily="34" charset="0"/>
              </a:rPr>
              <a:t>的子女。</a:t>
            </a:r>
          </a:p>
        </p:txBody>
      </p:sp>
      <p:grpSp>
        <p:nvGrpSpPr>
          <p:cNvPr id="7" name="组合 6"/>
          <p:cNvGrpSpPr/>
          <p:nvPr/>
        </p:nvGrpSpPr>
        <p:grpSpPr>
          <a:xfrm>
            <a:off x="516255" y="347345"/>
            <a:ext cx="4429125" cy="604520"/>
            <a:chOff x="813" y="547"/>
            <a:chExt cx="6975" cy="952"/>
          </a:xfrm>
        </p:grpSpPr>
        <p:sp>
          <p:nvSpPr>
            <p:cNvPr id="8" name="文本框 7"/>
            <p:cNvSpPr txBox="1"/>
            <p:nvPr/>
          </p:nvSpPr>
          <p:spPr>
            <a:xfrm>
              <a:off x="2309" y="547"/>
              <a:ext cx="5479" cy="921"/>
            </a:xfrm>
            <a:prstGeom prst="rect">
              <a:avLst/>
            </a:prstGeom>
            <a:noFill/>
          </p:spPr>
          <p:txBody>
            <a:bodyPr wrap="square" rtlCol="0">
              <a:spAutoFit/>
            </a:bodyPr>
            <a:lstStyle/>
            <a:p>
              <a:pPr algn="ctr"/>
              <a:r>
                <a:rPr lang="zh-CN" altLang="en-US" sz="3200" b="1" dirty="0">
                  <a:solidFill>
                    <a:schemeClr val="bg2">
                      <a:lumMod val="25000"/>
                    </a:schemeClr>
                  </a:solidFill>
                  <a:latin typeface="华文细黑" panose="02010600040101010101" pitchFamily="2" charset="-122"/>
                  <a:ea typeface="华文细黑" panose="02010600040101010101" pitchFamily="2" charset="-122"/>
                </a:rPr>
                <a:t>家庭背景的转变</a:t>
              </a:r>
            </a:p>
          </p:txBody>
        </p:sp>
        <p:sp>
          <p:nvSpPr>
            <p:cNvPr id="9" name="椭圆 8"/>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图片 4"/>
          <p:cNvPicPr>
            <a:picLocks noChangeAspect="1"/>
          </p:cNvPicPr>
          <p:nvPr/>
        </p:nvPicPr>
        <p:blipFill>
          <a:blip r:embed="rId7"/>
          <a:stretch>
            <a:fillRect/>
          </a:stretch>
        </p:blipFill>
        <p:spPr>
          <a:xfrm>
            <a:off x="226819" y="1728834"/>
            <a:ext cx="7124700" cy="4181475"/>
          </a:xfrm>
          <a:prstGeom prst="rect">
            <a:avLst/>
          </a:prstGeom>
        </p:spPr>
      </p:pic>
      <p:sp>
        <p:nvSpPr>
          <p:cNvPr id="13" name="文本框 12">
            <a:extLst>
              <a:ext uri="{FF2B5EF4-FFF2-40B4-BE49-F238E27FC236}">
                <a16:creationId xmlns:a16="http://schemas.microsoft.com/office/drawing/2014/main" id="{81DA1FD8-AF76-42FC-84A9-CEE83F531C1B}"/>
              </a:ext>
            </a:extLst>
          </p:cNvPr>
          <p:cNvSpPr txBox="1"/>
          <p:nvPr/>
        </p:nvSpPr>
        <p:spPr>
          <a:xfrm>
            <a:off x="8775131" y="6118063"/>
            <a:ext cx="6097904"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2800" b="1" i="0" u="none" strike="noStrike" kern="1200" cap="none" spc="0" normalizeH="0" baseline="0" noProof="0" smtClean="0">
                <a:ln>
                  <a:noFill/>
                </a:ln>
                <a:solidFill>
                  <a:srgbClr val="5B9BD5">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tabLst/>
                <a:defRPr/>
              </a:pPr>
              <a:t>23</a:t>
            </a:fld>
            <a:endParaRPr kumimoji="0" lang="zh-CN" altLang="en-US" sz="2800" b="1" i="0" u="none" strike="noStrike" kern="1200" cap="none" spc="0" normalizeH="0" baseline="0" noProof="0" dirty="0">
              <a:ln>
                <a:noFill/>
              </a:ln>
              <a:solidFill>
                <a:srgbClr val="5B9BD5">
                  <a:lumMod val="50000"/>
                </a:srgbClr>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4"/>
          <a:stretch>
            <a:fillRect/>
          </a:stretch>
        </p:blipFill>
        <p:spPr>
          <a:xfrm rot="10800000" flipH="1" flipV="1">
            <a:off x="75565" y="-1270"/>
            <a:ext cx="12101830" cy="6858000"/>
          </a:xfrm>
          <a:prstGeom prst="rect">
            <a:avLst/>
          </a:prstGeom>
        </p:spPr>
      </p:pic>
      <p:pic>
        <p:nvPicPr>
          <p:cNvPr id="6" name="图片 5" descr="a"/>
          <p:cNvPicPr>
            <a:picLocks noChangeAspect="1"/>
          </p:cNvPicPr>
          <p:nvPr/>
        </p:nvPicPr>
        <p:blipFill>
          <a:blip r:embed="rId5"/>
          <a:stretch>
            <a:fillRect/>
          </a:stretch>
        </p:blipFill>
        <p:spPr>
          <a:xfrm>
            <a:off x="-30480" y="0"/>
            <a:ext cx="7679055" cy="6917690"/>
          </a:xfrm>
          <a:prstGeom prst="rect">
            <a:avLst/>
          </a:prstGeom>
        </p:spPr>
      </p:pic>
      <p:grpSp>
        <p:nvGrpSpPr>
          <p:cNvPr id="9" name="组合 8"/>
          <p:cNvGrpSpPr/>
          <p:nvPr/>
        </p:nvGrpSpPr>
        <p:grpSpPr>
          <a:xfrm>
            <a:off x="2622676" y="1157605"/>
            <a:ext cx="7034545" cy="5405120"/>
            <a:chOff x="4435" y="1821"/>
            <a:chExt cx="13590" cy="8512"/>
          </a:xfrm>
          <a:effectLst>
            <a:outerShdw blurRad="63500" sx="102000" sy="102000" algn="ctr" rotWithShape="0">
              <a:prstClr val="black">
                <a:alpha val="40000"/>
              </a:prstClr>
            </a:outerShdw>
          </a:effectLst>
        </p:grpSpPr>
        <p:pic>
          <p:nvPicPr>
            <p:cNvPr id="7" name="图片 6" descr="zzzzz_0000s_0003_矩形-1"/>
            <p:cNvPicPr>
              <a:picLocks noChangeAspect="1"/>
            </p:cNvPicPr>
            <p:nvPr/>
          </p:nvPicPr>
          <p:blipFill>
            <a:blip r:embed="rId6"/>
            <a:stretch>
              <a:fillRect/>
            </a:stretch>
          </p:blipFill>
          <p:spPr>
            <a:xfrm rot="5400000">
              <a:off x="2503" y="3753"/>
              <a:ext cx="8512" cy="4648"/>
            </a:xfrm>
            <a:prstGeom prst="rect">
              <a:avLst/>
            </a:prstGeom>
          </p:spPr>
        </p:pic>
        <p:sp>
          <p:nvSpPr>
            <p:cNvPr id="8" name="矩形 7"/>
            <p:cNvSpPr/>
            <p:nvPr/>
          </p:nvSpPr>
          <p:spPr>
            <a:xfrm>
              <a:off x="7111" y="4414"/>
              <a:ext cx="10914" cy="4272"/>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等腰三角形 20"/>
          <p:cNvSpPr/>
          <p:nvPr/>
        </p:nvSpPr>
        <p:spPr>
          <a:xfrm flipV="1">
            <a:off x="10676432" y="6338273"/>
            <a:ext cx="440336" cy="224236"/>
          </a:xfrm>
          <a:prstGeom prst="triangle">
            <a:avLst/>
          </a:prstGeom>
          <a:solidFill>
            <a:srgbClr val="2757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3992581" y="3419291"/>
            <a:ext cx="5679904" cy="1482457"/>
          </a:xfrm>
          <a:prstGeom prst="rect">
            <a:avLst/>
          </a:prstGeom>
          <a:noFill/>
        </p:spPr>
        <p:txBody>
          <a:bodyPr wrap="square" rtlCol="0">
            <a:spAutoFit/>
          </a:bodyPr>
          <a:lstStyle/>
          <a:p>
            <a:pPr algn="ctr">
              <a:lnSpc>
                <a:spcPts val="7000"/>
              </a:lnSpc>
            </a:pPr>
            <a:r>
              <a:rPr lang="en-US" altLang="zh-CN" sz="9000" b="1" dirty="0">
                <a:solidFill>
                  <a:schemeClr val="bg2">
                    <a:lumMod val="25000"/>
                  </a:schemeClr>
                </a:solidFill>
                <a:latin typeface="华文细黑" panose="02010600040101010101" pitchFamily="2" charset="-122"/>
                <a:ea typeface="华文细黑" panose="02010600040101010101" pitchFamily="2" charset="-122"/>
              </a:rPr>
              <a:t>03</a:t>
            </a:r>
          </a:p>
          <a:p>
            <a:pPr algn="ctr"/>
            <a:r>
              <a:rPr lang="zh-CN" altLang="en-US" sz="3200" b="1" dirty="0">
                <a:solidFill>
                  <a:schemeClr val="bg2">
                    <a:lumMod val="25000"/>
                  </a:schemeClr>
                </a:solidFill>
                <a:latin typeface="华文细黑" panose="02010600040101010101" pitchFamily="2" charset="-122"/>
                <a:ea typeface="华文细黑" panose="02010600040101010101" pitchFamily="2" charset="-122"/>
              </a:rPr>
              <a:t>空间分布不均匀</a:t>
            </a:r>
            <a:endParaRPr lang="en-US" altLang="zh-CN" sz="3200" b="1" dirty="0">
              <a:solidFill>
                <a:schemeClr val="bg2">
                  <a:lumMod val="25000"/>
                </a:schemeClr>
              </a:solidFill>
              <a:latin typeface="华文细黑" panose="02010600040101010101" pitchFamily="2" charset="-122"/>
              <a:ea typeface="华文细黑" panose="02010600040101010101" pitchFamily="2" charset="-122"/>
            </a:endParaRPr>
          </a:p>
        </p:txBody>
      </p:sp>
      <p:sp>
        <p:nvSpPr>
          <p:cNvPr id="10" name="文本框 9">
            <a:extLst>
              <a:ext uri="{FF2B5EF4-FFF2-40B4-BE49-F238E27FC236}">
                <a16:creationId xmlns:a16="http://schemas.microsoft.com/office/drawing/2014/main" id="{5A19CADD-6B9C-429C-B6BB-FC73E7DB1733}"/>
              </a:ext>
            </a:extLst>
          </p:cNvPr>
          <p:cNvSpPr txBox="1"/>
          <p:nvPr/>
        </p:nvSpPr>
        <p:spPr>
          <a:xfrm>
            <a:off x="7816215" y="5808159"/>
            <a:ext cx="616077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2800" b="1" i="0" u="none" strike="noStrike" kern="1200" cap="none" spc="0" normalizeH="0" baseline="0" noProof="0" smtClean="0">
                <a:ln>
                  <a:noFill/>
                </a:ln>
                <a:solidFill>
                  <a:srgbClr val="5B9BD5">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tabLst/>
                <a:defRPr/>
              </a:pPr>
              <a:t>24</a:t>
            </a:fld>
            <a:endParaRPr kumimoji="0" lang="zh-CN" altLang="en-US" sz="2800" b="1" i="0" u="none" strike="noStrike" kern="1200" cap="none" spc="0" normalizeH="0" baseline="0" noProof="0" dirty="0">
              <a:ln>
                <a:noFill/>
              </a:ln>
              <a:solidFill>
                <a:srgbClr val="5B9BD5">
                  <a:lumMod val="50000"/>
                </a:srgbClr>
              </a:solidFill>
              <a:effectLst/>
              <a:uLnTx/>
              <a:uFillTx/>
              <a:latin typeface="黑体" panose="02010609060101010101" pitchFamily="49" charset="-122"/>
              <a:ea typeface="黑体" panose="02010609060101010101" pitchFamily="49" charset="-122"/>
              <a:cs typeface="+mn-cs"/>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29"/>
                                        </p:tgtEl>
                                        <p:attrNameLst>
                                          <p:attrName>style.visibility</p:attrName>
                                        </p:attrNameLst>
                                      </p:cBhvr>
                                      <p:to>
                                        <p:strVal val="visible"/>
                                      </p:to>
                                    </p:set>
                                    <p:anim calcmode="lin" valueType="num">
                                      <p:cBhvr>
                                        <p:cTn id="11"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29"/>
                                        </p:tgtEl>
                                        <p:attrNameLst>
                                          <p:attrName>ppt_y</p:attrName>
                                        </p:attrNameLst>
                                      </p:cBhvr>
                                      <p:tavLst>
                                        <p:tav tm="0">
                                          <p:val>
                                            <p:strVal val="#ppt_y"/>
                                          </p:val>
                                        </p:tav>
                                        <p:tav tm="100000">
                                          <p:val>
                                            <p:strVal val="#ppt_y"/>
                                          </p:val>
                                        </p:tav>
                                      </p:tavLst>
                                    </p:anim>
                                    <p:anim calcmode="lin" valueType="num">
                                      <p:cBhvr>
                                        <p:cTn id="13"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2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5755532" y="2010348"/>
            <a:ext cx="711024" cy="711024"/>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516255" y="347345"/>
            <a:ext cx="4428490" cy="604520"/>
            <a:chOff x="813" y="547"/>
            <a:chExt cx="6974" cy="952"/>
          </a:xfrm>
        </p:grpSpPr>
        <p:sp>
          <p:nvSpPr>
            <p:cNvPr id="9" name="文本框 8"/>
            <p:cNvSpPr txBox="1"/>
            <p:nvPr/>
          </p:nvSpPr>
          <p:spPr>
            <a:xfrm>
              <a:off x="2309" y="547"/>
              <a:ext cx="5479" cy="921"/>
            </a:xfrm>
            <a:prstGeom prst="rect">
              <a:avLst/>
            </a:prstGeom>
            <a:noFill/>
          </p:spPr>
          <p:txBody>
            <a:bodyPr wrap="square" rtlCol="0">
              <a:spAutoFit/>
            </a:bodyPr>
            <a:lstStyle/>
            <a:p>
              <a:pPr algn="ctr"/>
              <a:r>
                <a:rPr lang="zh-CN" altLang="en-US" sz="3200" b="1" dirty="0">
                  <a:solidFill>
                    <a:schemeClr val="bg2">
                      <a:lumMod val="25000"/>
                    </a:schemeClr>
                  </a:solidFill>
                  <a:latin typeface="华文细黑" panose="02010600040101010101" pitchFamily="2" charset="-122"/>
                  <a:ea typeface="华文细黑" panose="02010600040101010101" pitchFamily="2" charset="-122"/>
                </a:rPr>
                <a:t>空间不均衡</a:t>
              </a:r>
            </a:p>
          </p:txBody>
        </p:sp>
        <p:sp>
          <p:nvSpPr>
            <p:cNvPr id="7" name="椭圆 6"/>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t="6721" b="1772"/>
          <a:stretch/>
        </p:blipFill>
        <p:spPr>
          <a:xfrm>
            <a:off x="2361679" y="1671485"/>
            <a:ext cx="7468642" cy="2536722"/>
          </a:xfrm>
          <a:prstGeom prst="rect">
            <a:avLst/>
          </a:prstGeom>
        </p:spPr>
      </p:pic>
      <p:sp>
        <p:nvSpPr>
          <p:cNvPr id="3" name="文本框 2">
            <a:extLst>
              <a:ext uri="{FF2B5EF4-FFF2-40B4-BE49-F238E27FC236}">
                <a16:creationId xmlns:a16="http://schemas.microsoft.com/office/drawing/2014/main" id="{B3C3D5D0-259C-4861-9FD0-1861315B49EE}"/>
              </a:ext>
            </a:extLst>
          </p:cNvPr>
          <p:cNvSpPr txBox="1"/>
          <p:nvPr/>
        </p:nvSpPr>
        <p:spPr>
          <a:xfrm>
            <a:off x="2361679" y="4520900"/>
            <a:ext cx="7468642"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等线" panose="02010600030101010101" pitchFamily="2" charset="-122"/>
                <a:ea typeface="等线" panose="02010600030101010101" pitchFamily="2" charset="-122"/>
                <a:cs typeface="+mn-cs"/>
              </a:rPr>
              <a:t>民国时期公</a:t>
            </a:r>
            <a:r>
              <a:rPr kumimoji="0" lang="en-US" altLang="zh-CN" sz="2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等线" panose="02010600030101010101" pitchFamily="2" charset="-122"/>
                <a:ea typeface="等线" panose="02010600030101010101" pitchFamily="2" charset="-122"/>
                <a:cs typeface="+mn-cs"/>
              </a:rPr>
              <a:t>/</a:t>
            </a:r>
            <a:r>
              <a:rPr kumimoji="0" lang="zh-CN" altLang="en-US" sz="2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等线" panose="02010600030101010101" pitchFamily="2" charset="-122"/>
                <a:ea typeface="等线" panose="02010600030101010101" pitchFamily="2" charset="-122"/>
                <a:cs typeface="+mn-cs"/>
              </a:rPr>
              <a:t>国立大学数量增长态势</a:t>
            </a:r>
          </a:p>
        </p:txBody>
      </p:sp>
      <p:sp>
        <p:nvSpPr>
          <p:cNvPr id="13" name="文本框 12">
            <a:extLst>
              <a:ext uri="{FF2B5EF4-FFF2-40B4-BE49-F238E27FC236}">
                <a16:creationId xmlns:a16="http://schemas.microsoft.com/office/drawing/2014/main" id="{1E54FF70-CD71-48E1-AB6D-A95DFA640B1F}"/>
              </a:ext>
            </a:extLst>
          </p:cNvPr>
          <p:cNvSpPr txBox="1"/>
          <p:nvPr/>
        </p:nvSpPr>
        <p:spPr>
          <a:xfrm>
            <a:off x="8352473" y="6139190"/>
            <a:ext cx="6097904"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2800" b="1" i="0" u="none" strike="noStrike" kern="1200" cap="none" spc="0" normalizeH="0" baseline="0" noProof="0" smtClean="0">
                <a:ln>
                  <a:noFill/>
                </a:ln>
                <a:solidFill>
                  <a:srgbClr val="5B9BD5">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tabLst/>
                <a:defRPr/>
              </a:pPr>
              <a:t>25</a:t>
            </a:fld>
            <a:endParaRPr kumimoji="0" lang="zh-CN" altLang="en-US" sz="2800" b="1" i="0" u="none" strike="noStrike" kern="1200" cap="none" spc="0" normalizeH="0" baseline="0" noProof="0" dirty="0">
              <a:ln>
                <a:noFill/>
              </a:ln>
              <a:solidFill>
                <a:srgbClr val="5B9BD5">
                  <a:lumMod val="50000"/>
                </a:srgbClr>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5755532" y="2010348"/>
            <a:ext cx="711024" cy="711024"/>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755532" y="3406785"/>
            <a:ext cx="711024" cy="711024"/>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755532" y="4803222"/>
            <a:ext cx="711024" cy="711024"/>
          </a:xfrm>
          <a:prstGeom prst="ellipse">
            <a:avLst/>
          </a:prstGeom>
          <a:solidFill>
            <a:srgbClr val="1E5FAE"/>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516255" y="347345"/>
            <a:ext cx="4428490" cy="604520"/>
            <a:chOff x="813" y="547"/>
            <a:chExt cx="6974" cy="952"/>
          </a:xfrm>
        </p:grpSpPr>
        <p:sp>
          <p:nvSpPr>
            <p:cNvPr id="9" name="文本框 8"/>
            <p:cNvSpPr txBox="1"/>
            <p:nvPr/>
          </p:nvSpPr>
          <p:spPr>
            <a:xfrm>
              <a:off x="2309" y="547"/>
              <a:ext cx="5479" cy="921"/>
            </a:xfrm>
            <a:prstGeom prst="rect">
              <a:avLst/>
            </a:prstGeom>
            <a:noFill/>
          </p:spPr>
          <p:txBody>
            <a:bodyPr wrap="square" rtlCol="0">
              <a:spAutoFit/>
            </a:bodyPr>
            <a:lstStyle/>
            <a:p>
              <a:pPr algn="ctr"/>
              <a:r>
                <a:rPr lang="zh-CN" altLang="en-US" sz="3200" b="1" dirty="0">
                  <a:solidFill>
                    <a:schemeClr val="bg2">
                      <a:lumMod val="25000"/>
                    </a:schemeClr>
                  </a:solidFill>
                  <a:latin typeface="华文细黑" panose="02010600040101010101" pitchFamily="2" charset="-122"/>
                  <a:ea typeface="华文细黑" panose="02010600040101010101" pitchFamily="2" charset="-122"/>
                </a:rPr>
                <a:t>空间不均衡</a:t>
              </a:r>
            </a:p>
          </p:txBody>
        </p:sp>
        <p:sp>
          <p:nvSpPr>
            <p:cNvPr id="7" name="椭圆 6"/>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4476" y="1237409"/>
            <a:ext cx="7633135" cy="5049775"/>
          </a:xfrm>
          <a:prstGeom prst="rect">
            <a:avLst/>
          </a:prstGeom>
        </p:spPr>
      </p:pic>
      <p:sp>
        <p:nvSpPr>
          <p:cNvPr id="13" name="文本框 12">
            <a:extLst>
              <a:ext uri="{FF2B5EF4-FFF2-40B4-BE49-F238E27FC236}">
                <a16:creationId xmlns:a16="http://schemas.microsoft.com/office/drawing/2014/main" id="{AC13FBBA-B3B1-4288-87EF-14F59A715BDB}"/>
              </a:ext>
            </a:extLst>
          </p:cNvPr>
          <p:cNvSpPr txBox="1"/>
          <p:nvPr/>
        </p:nvSpPr>
        <p:spPr>
          <a:xfrm>
            <a:off x="8638223" y="6025574"/>
            <a:ext cx="6097904"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2800" b="1" i="0" u="none" strike="noStrike" kern="1200" cap="none" spc="0" normalizeH="0" baseline="0" noProof="0" smtClean="0">
                <a:ln>
                  <a:noFill/>
                </a:ln>
                <a:solidFill>
                  <a:srgbClr val="5B9BD5">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tabLst/>
                <a:defRPr/>
              </a:pPr>
              <a:t>26</a:t>
            </a:fld>
            <a:endParaRPr kumimoji="0" lang="zh-CN" altLang="en-US" sz="2800" b="1" i="0" u="none" strike="noStrike" kern="1200" cap="none" spc="0" normalizeH="0" baseline="0" noProof="0" dirty="0">
              <a:ln>
                <a:noFill/>
              </a:ln>
              <a:solidFill>
                <a:srgbClr val="5B9BD5">
                  <a:lumMod val="50000"/>
                </a:srgbClr>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Arrow 7"/>
          <p:cNvSpPr/>
          <p:nvPr/>
        </p:nvSpPr>
        <p:spPr>
          <a:xfrm>
            <a:off x="1031376" y="949987"/>
            <a:ext cx="10081120" cy="864096"/>
          </a:xfrm>
          <a:prstGeom prst="rightArrow">
            <a:avLst/>
          </a:prstGeom>
          <a:solidFill>
            <a:srgbClr val="B0DCEA"/>
          </a:solidFill>
          <a:ln>
            <a:noFill/>
          </a:ln>
          <a:effectLst>
            <a:outerShdw dist="38100" dir="5400000" algn="ctr"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2400" dirty="0">
                <a:solidFill>
                  <a:srgbClr val="FFFFFF"/>
                </a:solidFill>
                <a:latin typeface="Roboto Condensed Light" charset="0"/>
              </a:rPr>
              <a:t>清王朝晚期</a:t>
            </a:r>
            <a:endParaRPr lang="en-US" sz="2400" dirty="0">
              <a:solidFill>
                <a:srgbClr val="FFFFFF"/>
              </a:solidFill>
              <a:latin typeface="Roboto Condensed Light" charset="0"/>
            </a:endParaRPr>
          </a:p>
        </p:txBody>
      </p:sp>
      <p:sp>
        <p:nvSpPr>
          <p:cNvPr id="7" name="Right Arrow 8"/>
          <p:cNvSpPr/>
          <p:nvPr/>
        </p:nvSpPr>
        <p:spPr>
          <a:xfrm>
            <a:off x="3467649" y="1822227"/>
            <a:ext cx="7644849" cy="864096"/>
          </a:xfrm>
          <a:prstGeom prst="rightArrow">
            <a:avLst/>
          </a:prstGeom>
          <a:solidFill>
            <a:srgbClr val="1E5FAE"/>
          </a:solidFill>
          <a:ln>
            <a:noFill/>
          </a:ln>
          <a:effectLst>
            <a:outerShdw dist="38100" dir="5400000" algn="ctr"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2400" dirty="0">
                <a:solidFill>
                  <a:srgbClr val="FFFFFF"/>
                </a:solidFill>
                <a:latin typeface="Roboto Condensed Light" charset="0"/>
              </a:rPr>
              <a:t>中华民国时期</a:t>
            </a:r>
            <a:endParaRPr lang="en-US" sz="2400" dirty="0">
              <a:solidFill>
                <a:srgbClr val="FFFFFF"/>
              </a:solidFill>
              <a:latin typeface="Roboto Condensed Light" charset="0"/>
            </a:endParaRPr>
          </a:p>
        </p:txBody>
      </p:sp>
      <p:sp>
        <p:nvSpPr>
          <p:cNvPr id="8" name="Right Arrow 9"/>
          <p:cNvSpPr/>
          <p:nvPr/>
        </p:nvSpPr>
        <p:spPr>
          <a:xfrm>
            <a:off x="5903917" y="2694467"/>
            <a:ext cx="5208579" cy="864096"/>
          </a:xfrm>
          <a:prstGeom prst="rightArrow">
            <a:avLst/>
          </a:prstGeom>
          <a:solidFill>
            <a:srgbClr val="B0DCEA"/>
          </a:solidFill>
          <a:ln>
            <a:noFill/>
          </a:ln>
          <a:effectLst>
            <a:outerShdw dist="38100" dir="5400000" algn="ctr"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2400" dirty="0">
                <a:solidFill>
                  <a:srgbClr val="FFFFFF"/>
                </a:solidFill>
                <a:latin typeface="Roboto Condensed Light" charset="0"/>
              </a:rPr>
              <a:t>民国时期上海的女大学生</a:t>
            </a:r>
            <a:endParaRPr lang="en-US" sz="2400" dirty="0">
              <a:solidFill>
                <a:srgbClr val="FFFFFF"/>
              </a:solidFill>
              <a:latin typeface="Roboto Condensed Light" charset="0"/>
            </a:endParaRPr>
          </a:p>
        </p:txBody>
      </p:sp>
      <p:sp>
        <p:nvSpPr>
          <p:cNvPr id="9" name="Right Arrow 10"/>
          <p:cNvSpPr/>
          <p:nvPr/>
        </p:nvSpPr>
        <p:spPr>
          <a:xfrm>
            <a:off x="8340189" y="3566707"/>
            <a:ext cx="2772308" cy="864096"/>
          </a:xfrm>
          <a:prstGeom prst="rightArrow">
            <a:avLst/>
          </a:prstGeom>
          <a:solidFill>
            <a:srgbClr val="1E5FAE"/>
          </a:solidFill>
          <a:ln>
            <a:noFill/>
          </a:ln>
          <a:effectLst>
            <a:outerShdw dist="38100" dir="5400000" algn="ctr"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rgbClr val="FFFFFF"/>
                </a:solidFill>
                <a:latin typeface="Roboto Condensed Light" charset="0"/>
              </a:rPr>
              <a:t>VS </a:t>
            </a:r>
            <a:r>
              <a:rPr lang="zh-CN" altLang="en-US" sz="2400" dirty="0">
                <a:solidFill>
                  <a:srgbClr val="FFFFFF"/>
                </a:solidFill>
                <a:latin typeface="Roboto Condensed Light" charset="0"/>
              </a:rPr>
              <a:t>男大学生</a:t>
            </a:r>
            <a:endParaRPr lang="en-US" sz="2400" dirty="0">
              <a:solidFill>
                <a:srgbClr val="FFFFFF"/>
              </a:solidFill>
              <a:latin typeface="Roboto Condensed Light" charset="0"/>
            </a:endParaRPr>
          </a:p>
        </p:txBody>
      </p:sp>
      <p:grpSp>
        <p:nvGrpSpPr>
          <p:cNvPr id="4" name="组合 3"/>
          <p:cNvGrpSpPr/>
          <p:nvPr/>
        </p:nvGrpSpPr>
        <p:grpSpPr>
          <a:xfrm>
            <a:off x="516255" y="347345"/>
            <a:ext cx="4429125" cy="604520"/>
            <a:chOff x="813" y="547"/>
            <a:chExt cx="6975" cy="952"/>
          </a:xfrm>
        </p:grpSpPr>
        <p:sp>
          <p:nvSpPr>
            <p:cNvPr id="5" name="文本框 4"/>
            <p:cNvSpPr txBox="1"/>
            <p:nvPr/>
          </p:nvSpPr>
          <p:spPr>
            <a:xfrm>
              <a:off x="2309" y="547"/>
              <a:ext cx="5479" cy="921"/>
            </a:xfrm>
            <a:prstGeom prst="rect">
              <a:avLst/>
            </a:prstGeom>
            <a:noFill/>
          </p:spPr>
          <p:txBody>
            <a:bodyPr wrap="square" rtlCol="0">
              <a:spAutoFit/>
            </a:bodyPr>
            <a:lstStyle/>
            <a:p>
              <a:pPr algn="ctr"/>
              <a:r>
                <a:rPr lang="zh-CN" altLang="en-US" sz="3200" b="1" dirty="0">
                  <a:solidFill>
                    <a:schemeClr val="bg2">
                      <a:lumMod val="25000"/>
                    </a:schemeClr>
                  </a:solidFill>
                  <a:latin typeface="华文细黑" panose="02010600040101010101" pitchFamily="2" charset="-122"/>
                  <a:ea typeface="华文细黑" panose="02010600040101010101" pitchFamily="2" charset="-122"/>
                </a:rPr>
                <a:t>学生籍贯</a:t>
              </a:r>
            </a:p>
          </p:txBody>
        </p:sp>
        <p:sp>
          <p:nvSpPr>
            <p:cNvPr id="2" name="椭圆 1"/>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图片 14"/>
          <p:cNvPicPr>
            <a:picLocks noChangeAspect="1"/>
          </p:cNvPicPr>
          <p:nvPr/>
        </p:nvPicPr>
        <p:blipFill rotWithShape="1">
          <a:blip r:embed="rId3"/>
          <a:srcRect r="1565"/>
          <a:stretch>
            <a:fillRect/>
          </a:stretch>
        </p:blipFill>
        <p:spPr>
          <a:xfrm>
            <a:off x="1031376" y="1763480"/>
            <a:ext cx="2395405" cy="2091366"/>
          </a:xfrm>
          <a:prstGeom prst="rect">
            <a:avLst/>
          </a:prstGeom>
        </p:spPr>
      </p:pic>
      <p:pic>
        <p:nvPicPr>
          <p:cNvPr id="17" name="图片 16"/>
          <p:cNvPicPr>
            <a:picLocks noChangeAspect="1"/>
          </p:cNvPicPr>
          <p:nvPr/>
        </p:nvPicPr>
        <p:blipFill>
          <a:blip r:embed="rId4"/>
          <a:stretch>
            <a:fillRect/>
          </a:stretch>
        </p:blipFill>
        <p:spPr>
          <a:xfrm>
            <a:off x="3467646" y="2551494"/>
            <a:ext cx="2395405" cy="2342342"/>
          </a:xfrm>
          <a:prstGeom prst="rect">
            <a:avLst/>
          </a:prstGeom>
        </p:spPr>
      </p:pic>
      <p:pic>
        <p:nvPicPr>
          <p:cNvPr id="19" name="图片 18"/>
          <p:cNvPicPr>
            <a:picLocks noChangeAspect="1"/>
          </p:cNvPicPr>
          <p:nvPr/>
        </p:nvPicPr>
        <p:blipFill>
          <a:blip r:embed="rId5"/>
          <a:stretch>
            <a:fillRect/>
          </a:stretch>
        </p:blipFill>
        <p:spPr>
          <a:xfrm>
            <a:off x="5903916" y="3450540"/>
            <a:ext cx="2395405" cy="2040291"/>
          </a:xfrm>
          <a:prstGeom prst="rect">
            <a:avLst/>
          </a:prstGeom>
        </p:spPr>
      </p:pic>
      <p:pic>
        <p:nvPicPr>
          <p:cNvPr id="21" name="图片 20"/>
          <p:cNvPicPr>
            <a:picLocks noChangeAspect="1"/>
          </p:cNvPicPr>
          <p:nvPr/>
        </p:nvPicPr>
        <p:blipFill>
          <a:blip r:embed="rId6"/>
          <a:stretch>
            <a:fillRect/>
          </a:stretch>
        </p:blipFill>
        <p:spPr>
          <a:xfrm>
            <a:off x="8376558" y="4248798"/>
            <a:ext cx="2298067" cy="1991658"/>
          </a:xfrm>
          <a:prstGeom prst="rect">
            <a:avLst/>
          </a:prstGeom>
        </p:spPr>
      </p:pic>
      <p:sp>
        <p:nvSpPr>
          <p:cNvPr id="11" name="文本框 10">
            <a:extLst>
              <a:ext uri="{FF2B5EF4-FFF2-40B4-BE49-F238E27FC236}">
                <a16:creationId xmlns:a16="http://schemas.microsoft.com/office/drawing/2014/main" id="{93A6CC62-EF12-43C2-AB9F-45DE6018301C}"/>
              </a:ext>
            </a:extLst>
          </p:cNvPr>
          <p:cNvSpPr txBox="1"/>
          <p:nvPr/>
        </p:nvSpPr>
        <p:spPr>
          <a:xfrm>
            <a:off x="765810" y="4470685"/>
            <a:ext cx="2702472" cy="2308324"/>
          </a:xfrm>
          <a:prstGeom prst="rect">
            <a:avLst/>
          </a:prstGeom>
          <a:noFill/>
        </p:spPr>
        <p:txBody>
          <a:bodyPr wrap="square" rtlCol="0">
            <a:spAutoFit/>
          </a:bodyPr>
          <a:lstStyle/>
          <a:p>
            <a:r>
              <a:rPr lang="zh-CN" altLang="en-US" sz="2400" dirty="0"/>
              <a:t>        学生空间来源的变化表明，大多数中华民国大学学生与以前的科举家族无关，而是来自不同的家庭。</a:t>
            </a:r>
            <a:endParaRPr lang="en-US" altLang="zh-CN" sz="2400" dirty="0"/>
          </a:p>
        </p:txBody>
      </p:sp>
      <p:sp>
        <p:nvSpPr>
          <p:cNvPr id="12" name="文本框 11">
            <a:extLst>
              <a:ext uri="{FF2B5EF4-FFF2-40B4-BE49-F238E27FC236}">
                <a16:creationId xmlns:a16="http://schemas.microsoft.com/office/drawing/2014/main" id="{6EF0CEFE-C735-4169-AF64-3FBFD821DD9C}"/>
              </a:ext>
            </a:extLst>
          </p:cNvPr>
          <p:cNvSpPr txBox="1"/>
          <p:nvPr/>
        </p:nvSpPr>
        <p:spPr>
          <a:xfrm>
            <a:off x="5463540" y="5658053"/>
            <a:ext cx="2834606" cy="1200329"/>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zh-CN" altLang="en-US" sz="2400" dirty="0"/>
              <a:t>上海籍贯的女大学生比例远高于上海籍贯的男大学生。</a:t>
            </a:r>
          </a:p>
        </p:txBody>
      </p:sp>
      <p:sp>
        <p:nvSpPr>
          <p:cNvPr id="18" name="文本框 17">
            <a:extLst>
              <a:ext uri="{FF2B5EF4-FFF2-40B4-BE49-F238E27FC236}">
                <a16:creationId xmlns:a16="http://schemas.microsoft.com/office/drawing/2014/main" id="{87FC4DAC-B200-4FEB-8697-A39B30CE740A}"/>
              </a:ext>
            </a:extLst>
          </p:cNvPr>
          <p:cNvSpPr txBox="1"/>
          <p:nvPr/>
        </p:nvSpPr>
        <p:spPr>
          <a:xfrm>
            <a:off x="8508206" y="6082040"/>
            <a:ext cx="6097904"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2800" b="1" i="0" u="none" strike="noStrike" kern="1200" cap="none" spc="0" normalizeH="0" baseline="0" noProof="0" smtClean="0">
                <a:ln>
                  <a:noFill/>
                </a:ln>
                <a:solidFill>
                  <a:srgbClr val="5B9BD5">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tabLst/>
                <a:defRPr/>
              </a:pPr>
              <a:t>27</a:t>
            </a:fld>
            <a:endParaRPr kumimoji="0" lang="zh-CN" altLang="en-US" sz="2800" b="1" i="0" u="none" strike="noStrike" kern="1200" cap="none" spc="0" normalizeH="0" baseline="0" noProof="0" dirty="0">
              <a:ln>
                <a:noFill/>
              </a:ln>
              <a:solidFill>
                <a:srgbClr val="5B9BD5">
                  <a:lumMod val="50000"/>
                </a:srgbClr>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66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66000">
                                          <p:cBhvr additive="base">
                                            <p:cTn id="7" dur="900" fill="hold"/>
                                            <p:tgtEl>
                                              <p:spTgt spid="6"/>
                                            </p:tgtEl>
                                            <p:attrNameLst>
                                              <p:attrName>ppt_x</p:attrName>
                                            </p:attrNameLst>
                                          </p:cBhvr>
                                          <p:tavLst>
                                            <p:tav tm="0">
                                              <p:val>
                                                <p:strVal val="0-#ppt_w/2"/>
                                              </p:val>
                                            </p:tav>
                                            <p:tav tm="100000">
                                              <p:val>
                                                <p:strVal val="#ppt_x"/>
                                              </p:val>
                                            </p:tav>
                                          </p:tavLst>
                                        </p:anim>
                                        <p:anim calcmode="lin" valueType="num" p14:bounceEnd="66000">
                                          <p:cBhvr additive="base">
                                            <p:cTn id="8" dur="9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66000">
                                      <p:stCondLst>
                                        <p:cond delay="100"/>
                                      </p:stCondLst>
                                      <p:childTnLst>
                                        <p:set>
                                          <p:cBhvr>
                                            <p:cTn id="10" dur="1" fill="hold">
                                              <p:stCondLst>
                                                <p:cond delay="0"/>
                                              </p:stCondLst>
                                            </p:cTn>
                                            <p:tgtEl>
                                              <p:spTgt spid="7"/>
                                            </p:tgtEl>
                                            <p:attrNameLst>
                                              <p:attrName>style.visibility</p:attrName>
                                            </p:attrNameLst>
                                          </p:cBhvr>
                                          <p:to>
                                            <p:strVal val="visible"/>
                                          </p:to>
                                        </p:set>
                                        <p:anim calcmode="lin" valueType="num" p14:bounceEnd="66000">
                                          <p:cBhvr additive="base">
                                            <p:cTn id="11" dur="1200" fill="hold"/>
                                            <p:tgtEl>
                                              <p:spTgt spid="7"/>
                                            </p:tgtEl>
                                            <p:attrNameLst>
                                              <p:attrName>ppt_x</p:attrName>
                                            </p:attrNameLst>
                                          </p:cBhvr>
                                          <p:tavLst>
                                            <p:tav tm="0">
                                              <p:val>
                                                <p:strVal val="0-#ppt_w/2"/>
                                              </p:val>
                                            </p:tav>
                                            <p:tav tm="100000">
                                              <p:val>
                                                <p:strVal val="#ppt_x"/>
                                              </p:val>
                                            </p:tav>
                                          </p:tavLst>
                                        </p:anim>
                                        <p:anim calcmode="lin" valueType="num" p14:bounceEnd="66000">
                                          <p:cBhvr additive="base">
                                            <p:cTn id="12" dur="12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14:presetBounceEnd="66000">
                                      <p:stCondLst>
                                        <p:cond delay="200"/>
                                      </p:stCondLst>
                                      <p:childTnLst>
                                        <p:set>
                                          <p:cBhvr>
                                            <p:cTn id="14" dur="1" fill="hold">
                                              <p:stCondLst>
                                                <p:cond delay="0"/>
                                              </p:stCondLst>
                                            </p:cTn>
                                            <p:tgtEl>
                                              <p:spTgt spid="8"/>
                                            </p:tgtEl>
                                            <p:attrNameLst>
                                              <p:attrName>style.visibility</p:attrName>
                                            </p:attrNameLst>
                                          </p:cBhvr>
                                          <p:to>
                                            <p:strVal val="visible"/>
                                          </p:to>
                                        </p:set>
                                        <p:anim calcmode="lin" valueType="num" p14:bounceEnd="66000">
                                          <p:cBhvr additive="base">
                                            <p:cTn id="15" dur="1500" fill="hold"/>
                                            <p:tgtEl>
                                              <p:spTgt spid="8"/>
                                            </p:tgtEl>
                                            <p:attrNameLst>
                                              <p:attrName>ppt_x</p:attrName>
                                            </p:attrNameLst>
                                          </p:cBhvr>
                                          <p:tavLst>
                                            <p:tav tm="0">
                                              <p:val>
                                                <p:strVal val="0-#ppt_w/2"/>
                                              </p:val>
                                            </p:tav>
                                            <p:tav tm="100000">
                                              <p:val>
                                                <p:strVal val="#ppt_x"/>
                                              </p:val>
                                            </p:tav>
                                          </p:tavLst>
                                        </p:anim>
                                        <p:anim calcmode="lin" valueType="num" p14:bounceEnd="66000">
                                          <p:cBhvr additive="base">
                                            <p:cTn id="16" dur="1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14:presetBounceEnd="66000">
                                      <p:stCondLst>
                                        <p:cond delay="300"/>
                                      </p:stCondLst>
                                      <p:childTnLst>
                                        <p:set>
                                          <p:cBhvr>
                                            <p:cTn id="18" dur="1" fill="hold">
                                              <p:stCondLst>
                                                <p:cond delay="0"/>
                                              </p:stCondLst>
                                            </p:cTn>
                                            <p:tgtEl>
                                              <p:spTgt spid="9"/>
                                            </p:tgtEl>
                                            <p:attrNameLst>
                                              <p:attrName>style.visibility</p:attrName>
                                            </p:attrNameLst>
                                          </p:cBhvr>
                                          <p:to>
                                            <p:strVal val="visible"/>
                                          </p:to>
                                        </p:set>
                                        <p:anim calcmode="lin" valueType="num" p14:bounceEnd="66000">
                                          <p:cBhvr additive="base">
                                            <p:cTn id="19" dur="1800" fill="hold"/>
                                            <p:tgtEl>
                                              <p:spTgt spid="9"/>
                                            </p:tgtEl>
                                            <p:attrNameLst>
                                              <p:attrName>ppt_x</p:attrName>
                                            </p:attrNameLst>
                                          </p:cBhvr>
                                          <p:tavLst>
                                            <p:tav tm="0">
                                              <p:val>
                                                <p:strVal val="0-#ppt_w/2"/>
                                              </p:val>
                                            </p:tav>
                                            <p:tav tm="100000">
                                              <p:val>
                                                <p:strVal val="#ppt_x"/>
                                              </p:val>
                                            </p:tav>
                                          </p:tavLst>
                                        </p:anim>
                                        <p:anim calcmode="lin" valueType="num" p14:bounceEnd="66000">
                                          <p:cBhvr additive="base">
                                            <p:cTn id="20" dur="18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bldLvl="0" animBg="1"/>
          <p:bldP spid="9" grpId="0" bldLvl="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900" fill="hold"/>
                                            <p:tgtEl>
                                              <p:spTgt spid="6"/>
                                            </p:tgtEl>
                                            <p:attrNameLst>
                                              <p:attrName>ppt_x</p:attrName>
                                            </p:attrNameLst>
                                          </p:cBhvr>
                                          <p:tavLst>
                                            <p:tav tm="0">
                                              <p:val>
                                                <p:strVal val="0-#ppt_w/2"/>
                                              </p:val>
                                            </p:tav>
                                            <p:tav tm="100000">
                                              <p:val>
                                                <p:strVal val="#ppt_x"/>
                                              </p:val>
                                            </p:tav>
                                          </p:tavLst>
                                        </p:anim>
                                        <p:anim calcmode="lin" valueType="num">
                                          <p:cBhvr additive="base">
                                            <p:cTn id="8" dur="9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1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200" fill="hold"/>
                                            <p:tgtEl>
                                              <p:spTgt spid="7"/>
                                            </p:tgtEl>
                                            <p:attrNameLst>
                                              <p:attrName>ppt_x</p:attrName>
                                            </p:attrNameLst>
                                          </p:cBhvr>
                                          <p:tavLst>
                                            <p:tav tm="0">
                                              <p:val>
                                                <p:strVal val="0-#ppt_w/2"/>
                                              </p:val>
                                            </p:tav>
                                            <p:tav tm="100000">
                                              <p:val>
                                                <p:strVal val="#ppt_x"/>
                                              </p:val>
                                            </p:tav>
                                          </p:tavLst>
                                        </p:anim>
                                        <p:anim calcmode="lin" valueType="num">
                                          <p:cBhvr additive="base">
                                            <p:cTn id="12" dur="12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2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500" fill="hold"/>
                                            <p:tgtEl>
                                              <p:spTgt spid="8"/>
                                            </p:tgtEl>
                                            <p:attrNameLst>
                                              <p:attrName>ppt_x</p:attrName>
                                            </p:attrNameLst>
                                          </p:cBhvr>
                                          <p:tavLst>
                                            <p:tav tm="0">
                                              <p:val>
                                                <p:strVal val="0-#ppt_w/2"/>
                                              </p:val>
                                            </p:tav>
                                            <p:tav tm="100000">
                                              <p:val>
                                                <p:strVal val="#ppt_x"/>
                                              </p:val>
                                            </p:tav>
                                          </p:tavLst>
                                        </p:anim>
                                        <p:anim calcmode="lin" valueType="num">
                                          <p:cBhvr additive="base">
                                            <p:cTn id="16" dur="1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3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800" fill="hold"/>
                                            <p:tgtEl>
                                              <p:spTgt spid="9"/>
                                            </p:tgtEl>
                                            <p:attrNameLst>
                                              <p:attrName>ppt_x</p:attrName>
                                            </p:attrNameLst>
                                          </p:cBhvr>
                                          <p:tavLst>
                                            <p:tav tm="0">
                                              <p:val>
                                                <p:strVal val="0-#ppt_w/2"/>
                                              </p:val>
                                            </p:tav>
                                            <p:tav tm="100000">
                                              <p:val>
                                                <p:strVal val="#ppt_x"/>
                                              </p:val>
                                            </p:tav>
                                          </p:tavLst>
                                        </p:anim>
                                        <p:anim calcmode="lin" valueType="num">
                                          <p:cBhvr additive="base">
                                            <p:cTn id="20" dur="1800" fill="hold"/>
                                            <p:tgtEl>
                                              <p:spTgt spid="9"/>
                                            </p:tgtEl>
                                            <p:attrNameLst>
                                              <p:attrName>ppt_y</p:attrName>
                                            </p:attrNameLst>
                                          </p:cBhvr>
                                          <p:tavLst>
                                            <p:tav tm="0">
                                              <p:val>
                                                <p:strVal val="#ppt_y"/>
                                              </p:val>
                                            </p:tav>
                                            <p:tav tm="100000">
                                              <p:val>
                                                <p:strVal val="#ppt_y"/>
                                              </p:val>
                                            </p:tav>
                                          </p:tavLst>
                                        </p:anim>
                                      </p:childTnLst>
                                    </p:cTn>
                                  </p:par>
                                </p:childTnLst>
                              </p:cTn>
                            </p:par>
                            <p:par>
                              <p:cTn id="21" fill="hold">
                                <p:stCondLst>
                                  <p:cond delay="1000"/>
                                </p:stCondLst>
                                <p:childTnLst>
                                  <p:par>
                                    <p:cTn id="22" presetID="2" presetClass="entr" presetSubtype="4"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1250" fill="hold"/>
                                            <p:tgtEl>
                                              <p:spTgt spid="10"/>
                                            </p:tgtEl>
                                            <p:attrNameLst>
                                              <p:attrName>ppt_x</p:attrName>
                                            </p:attrNameLst>
                                          </p:cBhvr>
                                          <p:tavLst>
                                            <p:tav tm="0">
                                              <p:val>
                                                <p:strVal val="#ppt_x"/>
                                              </p:val>
                                            </p:tav>
                                            <p:tav tm="100000">
                                              <p:val>
                                                <p:strVal val="#ppt_x"/>
                                              </p:val>
                                            </p:tav>
                                          </p:tavLst>
                                        </p:anim>
                                        <p:anim calcmode="lin" valueType="num">
                                          <p:cBhvr additive="base">
                                            <p:cTn id="25" dur="1250" fill="hold"/>
                                            <p:tgtEl>
                                              <p:spTgt spid="10"/>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2" presetClass="entr" presetSubtype="4"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1250" fill="hold"/>
                                            <p:tgtEl>
                                              <p:spTgt spid="22"/>
                                            </p:tgtEl>
                                            <p:attrNameLst>
                                              <p:attrName>ppt_x</p:attrName>
                                            </p:attrNameLst>
                                          </p:cBhvr>
                                          <p:tavLst>
                                            <p:tav tm="0">
                                              <p:val>
                                                <p:strVal val="#ppt_x"/>
                                              </p:val>
                                            </p:tav>
                                            <p:tav tm="100000">
                                              <p:val>
                                                <p:strVal val="#ppt_x"/>
                                              </p:val>
                                            </p:tav>
                                          </p:tavLst>
                                        </p:anim>
                                        <p:anim calcmode="lin" valueType="num">
                                          <p:cBhvr additive="base">
                                            <p:cTn id="30" dur="125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6" grpId="0" bldLvl="0" animBg="1"/>
          <p:bldP spid="7" grpId="0" bldLvl="0" animBg="1"/>
          <p:bldP spid="8" grpId="0" bldLvl="0" animBg="1"/>
          <p:bldP spid="9" grpId="0" bldLvl="0" animBg="1"/>
          <p:bldP spid="10" grpId="0"/>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16255" y="347345"/>
            <a:ext cx="4429125" cy="604520"/>
            <a:chOff x="813" y="547"/>
            <a:chExt cx="6975" cy="952"/>
          </a:xfrm>
        </p:grpSpPr>
        <p:sp>
          <p:nvSpPr>
            <p:cNvPr id="5" name="文本框 4"/>
            <p:cNvSpPr txBox="1"/>
            <p:nvPr/>
          </p:nvSpPr>
          <p:spPr>
            <a:xfrm>
              <a:off x="2309" y="547"/>
              <a:ext cx="5479" cy="921"/>
            </a:xfrm>
            <a:prstGeom prst="rect">
              <a:avLst/>
            </a:prstGeom>
            <a:noFill/>
          </p:spPr>
          <p:txBody>
            <a:bodyPr wrap="square" rtlCol="0">
              <a:spAutoFit/>
            </a:bodyPr>
            <a:lstStyle/>
            <a:p>
              <a:pPr algn="ctr"/>
              <a:r>
                <a:rPr lang="zh-CN" altLang="en-US" sz="3200" b="1" dirty="0">
                  <a:solidFill>
                    <a:schemeClr val="bg2">
                      <a:lumMod val="25000"/>
                    </a:schemeClr>
                  </a:solidFill>
                  <a:latin typeface="华文细黑" panose="02010600040101010101" pitchFamily="2" charset="-122"/>
                  <a:ea typeface="华文细黑" panose="02010600040101010101" pitchFamily="2" charset="-122"/>
                </a:rPr>
                <a:t>学生籍贯</a:t>
              </a:r>
            </a:p>
          </p:txBody>
        </p:sp>
        <p:sp>
          <p:nvSpPr>
            <p:cNvPr id="2" name="椭圆 1"/>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片 11"/>
          <p:cNvPicPr>
            <a:picLocks noChangeAspect="1"/>
          </p:cNvPicPr>
          <p:nvPr/>
        </p:nvPicPr>
        <p:blipFill>
          <a:blip r:embed="rId3"/>
          <a:stretch>
            <a:fillRect/>
          </a:stretch>
        </p:blipFill>
        <p:spPr>
          <a:xfrm>
            <a:off x="510726" y="1074732"/>
            <a:ext cx="11170548" cy="5783268"/>
          </a:xfrm>
          <a:prstGeom prst="rect">
            <a:avLst/>
          </a:prstGeom>
        </p:spPr>
      </p:pic>
      <p:sp>
        <p:nvSpPr>
          <p:cNvPr id="13" name="矩形 12"/>
          <p:cNvSpPr/>
          <p:nvPr/>
        </p:nvSpPr>
        <p:spPr>
          <a:xfrm>
            <a:off x="646043" y="1928191"/>
            <a:ext cx="820172" cy="149087"/>
          </a:xfrm>
          <a:prstGeom prst="rect">
            <a:avLst/>
          </a:prstGeom>
          <a:solidFill>
            <a:srgbClr val="B0DCE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59297" y="2140225"/>
            <a:ext cx="593033" cy="149087"/>
          </a:xfrm>
          <a:prstGeom prst="rect">
            <a:avLst/>
          </a:prstGeom>
          <a:solidFill>
            <a:srgbClr val="D1E2F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58112" y="2335695"/>
            <a:ext cx="539749" cy="149087"/>
          </a:xfrm>
          <a:prstGeom prst="rect">
            <a:avLst/>
          </a:prstGeom>
          <a:solidFill>
            <a:srgbClr val="D1E2F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形 17" descr="标记"/>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22655" y="140222"/>
            <a:ext cx="604520" cy="604520"/>
          </a:xfrm>
          <a:prstGeom prst="rect">
            <a:avLst/>
          </a:prstGeom>
        </p:spPr>
      </p:pic>
      <p:cxnSp>
        <p:nvCxnSpPr>
          <p:cNvPr id="25" name="直接连接符 24"/>
          <p:cNvCxnSpPr/>
          <p:nvPr/>
        </p:nvCxnSpPr>
        <p:spPr>
          <a:xfrm>
            <a:off x="7911914" y="669172"/>
            <a:ext cx="228234" cy="0"/>
          </a:xfrm>
          <a:prstGeom prst="line">
            <a:avLst/>
          </a:prstGeom>
          <a:ln w="28575"/>
        </p:spPr>
        <p:style>
          <a:lnRef idx="1">
            <a:schemeClr val="accent5"/>
          </a:lnRef>
          <a:fillRef idx="0">
            <a:schemeClr val="accent5"/>
          </a:fillRef>
          <a:effectRef idx="0">
            <a:schemeClr val="accent5"/>
          </a:effectRef>
          <a:fontRef idx="minor">
            <a:schemeClr val="tx1"/>
          </a:fontRef>
        </p:style>
      </p:cxnSp>
      <p:sp>
        <p:nvSpPr>
          <p:cNvPr id="6" name="文本框 5">
            <a:extLst>
              <a:ext uri="{FF2B5EF4-FFF2-40B4-BE49-F238E27FC236}">
                <a16:creationId xmlns:a16="http://schemas.microsoft.com/office/drawing/2014/main" id="{E2B560DF-DB78-4E75-B332-0255EFA47704}"/>
              </a:ext>
            </a:extLst>
          </p:cNvPr>
          <p:cNvSpPr txBox="1"/>
          <p:nvPr/>
        </p:nvSpPr>
        <p:spPr>
          <a:xfrm>
            <a:off x="5909310" y="603429"/>
            <a:ext cx="704088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学生籍贯和家庭住址的比例大致相同</a:t>
            </a:r>
            <a:endParaRPr kumimoji="0" lang="en-US" altLang="zh-CN" sz="24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4" name="文本框 13">
            <a:extLst>
              <a:ext uri="{FF2B5EF4-FFF2-40B4-BE49-F238E27FC236}">
                <a16:creationId xmlns:a16="http://schemas.microsoft.com/office/drawing/2014/main" id="{D5F7A1B4-9844-4AEA-8DD8-217D23C86E98}"/>
              </a:ext>
            </a:extLst>
          </p:cNvPr>
          <p:cNvSpPr txBox="1"/>
          <p:nvPr/>
        </p:nvSpPr>
        <p:spPr>
          <a:xfrm>
            <a:off x="8712518" y="6254571"/>
            <a:ext cx="6475094"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2800" b="1" i="0" u="none" strike="noStrike" kern="1200" cap="none" spc="0" normalizeH="0" baseline="0" noProof="0" smtClean="0">
                <a:ln>
                  <a:noFill/>
                </a:ln>
                <a:solidFill>
                  <a:srgbClr val="5B9BD5">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tabLst/>
                <a:defRPr/>
              </a:pPr>
              <a:t>28</a:t>
            </a:fld>
            <a:endParaRPr kumimoji="0" lang="zh-CN" altLang="en-US" sz="2800" b="1" i="0" u="none" strike="noStrike" kern="1200" cap="none" spc="0" normalizeH="0" baseline="0" noProof="0" dirty="0">
              <a:ln>
                <a:noFill/>
              </a:ln>
              <a:solidFill>
                <a:srgbClr val="5B9BD5">
                  <a:lumMod val="50000"/>
                </a:srgbClr>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16255" y="347345"/>
            <a:ext cx="4429125" cy="604520"/>
            <a:chOff x="813" y="547"/>
            <a:chExt cx="6975" cy="952"/>
          </a:xfrm>
        </p:grpSpPr>
        <p:sp>
          <p:nvSpPr>
            <p:cNvPr id="5" name="文本框 4"/>
            <p:cNvSpPr txBox="1"/>
            <p:nvPr/>
          </p:nvSpPr>
          <p:spPr>
            <a:xfrm>
              <a:off x="2309" y="547"/>
              <a:ext cx="5479" cy="921"/>
            </a:xfrm>
            <a:prstGeom prst="rect">
              <a:avLst/>
            </a:prstGeom>
            <a:noFill/>
          </p:spPr>
          <p:txBody>
            <a:bodyPr wrap="square" rtlCol="0">
              <a:spAutoFit/>
            </a:bodyPr>
            <a:lstStyle/>
            <a:p>
              <a:pPr algn="ctr"/>
              <a:r>
                <a:rPr lang="zh-CN" altLang="en-US" sz="3200" b="1" dirty="0">
                  <a:solidFill>
                    <a:schemeClr val="bg2">
                      <a:lumMod val="25000"/>
                    </a:schemeClr>
                  </a:solidFill>
                  <a:latin typeface="华文细黑" panose="02010600040101010101" pitchFamily="2" charset="-122"/>
                  <a:ea typeface="华文细黑" panose="02010600040101010101" pitchFamily="2" charset="-122"/>
                </a:rPr>
                <a:t>教授籍贯</a:t>
              </a:r>
            </a:p>
          </p:txBody>
        </p:sp>
        <p:sp>
          <p:nvSpPr>
            <p:cNvPr id="2" name="椭圆 1"/>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p:cNvPicPr>
            <a:picLocks noChangeAspect="1"/>
          </p:cNvPicPr>
          <p:nvPr/>
        </p:nvPicPr>
        <p:blipFill>
          <a:blip r:embed="rId3"/>
          <a:stretch>
            <a:fillRect/>
          </a:stretch>
        </p:blipFill>
        <p:spPr>
          <a:xfrm>
            <a:off x="2609850" y="1233805"/>
            <a:ext cx="6972300" cy="5276850"/>
          </a:xfrm>
          <a:prstGeom prst="rect">
            <a:avLst/>
          </a:prstGeom>
        </p:spPr>
      </p:pic>
      <p:sp>
        <p:nvSpPr>
          <p:cNvPr id="6" name="文本框 5">
            <a:extLst>
              <a:ext uri="{FF2B5EF4-FFF2-40B4-BE49-F238E27FC236}">
                <a16:creationId xmlns:a16="http://schemas.microsoft.com/office/drawing/2014/main" id="{5AF6E43C-FD65-4E36-B051-E448416BABA3}"/>
              </a:ext>
            </a:extLst>
          </p:cNvPr>
          <p:cNvSpPr txBox="1"/>
          <p:nvPr/>
        </p:nvSpPr>
        <p:spPr>
          <a:xfrm>
            <a:off x="409257" y="2302570"/>
            <a:ext cx="2113915"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浙江、江苏、广东籍的教授也占据大多数的比例</a:t>
            </a:r>
            <a:endParaRPr kumimoji="0" lang="en-US" altLang="zh-CN"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9" name="文本框 8">
            <a:extLst>
              <a:ext uri="{FF2B5EF4-FFF2-40B4-BE49-F238E27FC236}">
                <a16:creationId xmlns:a16="http://schemas.microsoft.com/office/drawing/2014/main" id="{4E16D016-1F53-40B3-88B0-D8065B803EBC}"/>
              </a:ext>
            </a:extLst>
          </p:cNvPr>
          <p:cNvSpPr txBox="1"/>
          <p:nvPr/>
        </p:nvSpPr>
        <p:spPr>
          <a:xfrm>
            <a:off x="8638223" y="6082040"/>
            <a:ext cx="6097904"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2800" b="1" i="0" u="none" strike="noStrike" kern="1200" cap="none" spc="0" normalizeH="0" baseline="0" noProof="0" smtClean="0">
                <a:ln>
                  <a:noFill/>
                </a:ln>
                <a:solidFill>
                  <a:srgbClr val="5B9BD5">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tabLst/>
                <a:defRPr/>
              </a:pPr>
              <a:t>29</a:t>
            </a:fld>
            <a:endParaRPr kumimoji="0" lang="zh-CN" altLang="en-US" sz="2800" b="1" i="0" u="none" strike="noStrike" kern="1200" cap="none" spc="0" normalizeH="0" baseline="0" noProof="0" dirty="0">
              <a:ln>
                <a:noFill/>
              </a:ln>
              <a:solidFill>
                <a:srgbClr val="5B9BD5">
                  <a:lumMod val="50000"/>
                </a:srgbClr>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b"/>
          <p:cNvPicPr>
            <a:picLocks noChangeAspect="1"/>
          </p:cNvPicPr>
          <p:nvPr/>
        </p:nvPicPr>
        <p:blipFill>
          <a:blip r:embed="rId3"/>
          <a:stretch>
            <a:fillRect/>
          </a:stretch>
        </p:blipFill>
        <p:spPr>
          <a:xfrm rot="10800000" flipH="1" flipV="1">
            <a:off x="15240" y="0"/>
            <a:ext cx="12162155" cy="6858000"/>
          </a:xfrm>
          <a:prstGeom prst="rect">
            <a:avLst/>
          </a:prstGeom>
        </p:spPr>
      </p:pic>
      <p:grpSp>
        <p:nvGrpSpPr>
          <p:cNvPr id="35" name="组合 34"/>
          <p:cNvGrpSpPr>
            <a:grpSpLocks noChangeAspect="1"/>
          </p:cNvGrpSpPr>
          <p:nvPr/>
        </p:nvGrpSpPr>
        <p:grpSpPr>
          <a:xfrm>
            <a:off x="1155032" y="830283"/>
            <a:ext cx="9473550" cy="1569721"/>
            <a:chOff x="2786" y="1821"/>
            <a:chExt cx="13628" cy="7254"/>
          </a:xfrm>
          <a:effectLst>
            <a:outerShdw blurRad="63500" sx="102000" sy="102000" algn="ctr" rotWithShape="0">
              <a:prstClr val="black">
                <a:alpha val="40000"/>
              </a:prstClr>
            </a:outerShdw>
          </a:effectLst>
        </p:grpSpPr>
        <p:pic>
          <p:nvPicPr>
            <p:cNvPr id="36" name="图片 35" descr="zzzzz_0000s_0003_矩形-1"/>
            <p:cNvPicPr>
              <a:picLocks noChangeAspect="1"/>
            </p:cNvPicPr>
            <p:nvPr/>
          </p:nvPicPr>
          <p:blipFill>
            <a:blip r:embed="rId4"/>
            <a:stretch>
              <a:fillRect/>
            </a:stretch>
          </p:blipFill>
          <p:spPr>
            <a:xfrm rot="5400000">
              <a:off x="5973" y="-1366"/>
              <a:ext cx="7254" cy="13628"/>
            </a:xfrm>
            <a:prstGeom prst="rect">
              <a:avLst/>
            </a:prstGeom>
          </p:spPr>
        </p:pic>
        <p:sp>
          <p:nvSpPr>
            <p:cNvPr id="37" name="矩形 36"/>
            <p:cNvSpPr/>
            <p:nvPr/>
          </p:nvSpPr>
          <p:spPr>
            <a:xfrm>
              <a:off x="4344" y="3262"/>
              <a:ext cx="10344" cy="4272"/>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1110381" y="3037847"/>
            <a:ext cx="11158220" cy="3422015"/>
            <a:chOff x="2264" y="3915"/>
            <a:chExt cx="17572" cy="5389"/>
          </a:xfrm>
        </p:grpSpPr>
        <p:grpSp>
          <p:nvGrpSpPr>
            <p:cNvPr id="21" name="组合 20"/>
            <p:cNvGrpSpPr/>
            <p:nvPr/>
          </p:nvGrpSpPr>
          <p:grpSpPr>
            <a:xfrm>
              <a:off x="10779" y="6535"/>
              <a:ext cx="1442" cy="1442"/>
              <a:chOff x="9402813" y="3190802"/>
              <a:chExt cx="915360" cy="915360"/>
            </a:xfrm>
          </p:grpSpPr>
          <p:sp>
            <p:nvSpPr>
              <p:cNvPr id="9" name="椭圆 8"/>
              <p:cNvSpPr/>
              <p:nvPr/>
            </p:nvSpPr>
            <p:spPr>
              <a:xfrm>
                <a:off x="9402813" y="3190802"/>
                <a:ext cx="915360" cy="915360"/>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Group 12"/>
              <p:cNvGrpSpPr>
                <a:grpSpLocks noChangeAspect="1"/>
              </p:cNvGrpSpPr>
              <p:nvPr/>
            </p:nvGrpSpPr>
            <p:grpSpPr bwMode="auto">
              <a:xfrm>
                <a:off x="9701221" y="3471537"/>
                <a:ext cx="318542" cy="400028"/>
                <a:chOff x="4430" y="1945"/>
                <a:chExt cx="344" cy="432"/>
              </a:xfrm>
            </p:grpSpPr>
            <p:sp>
              <p:nvSpPr>
                <p:cNvPr id="27" name="AutoShape 11"/>
                <p:cNvSpPr>
                  <a:spLocks noChangeAspect="1" noChangeArrowheads="1" noTextEdit="1"/>
                </p:cNvSpPr>
                <p:nvPr/>
              </p:nvSpPr>
              <p:spPr bwMode="auto">
                <a:xfrm>
                  <a:off x="4430" y="1945"/>
                  <a:ext cx="344"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 name="Freeform 13"/>
                <p:cNvSpPr>
                  <a:spLocks noEditPoints="1"/>
                </p:cNvSpPr>
                <p:nvPr/>
              </p:nvSpPr>
              <p:spPr bwMode="auto">
                <a:xfrm>
                  <a:off x="4424" y="1945"/>
                  <a:ext cx="350" cy="432"/>
                </a:xfrm>
                <a:custGeom>
                  <a:avLst/>
                  <a:gdLst>
                    <a:gd name="T0" fmla="*/ 61 w 128"/>
                    <a:gd name="T1" fmla="*/ 18 h 159"/>
                    <a:gd name="T2" fmla="*/ 64 w 128"/>
                    <a:gd name="T3" fmla="*/ 68 h 159"/>
                    <a:gd name="T4" fmla="*/ 68 w 128"/>
                    <a:gd name="T5" fmla="*/ 53 h 159"/>
                    <a:gd name="T6" fmla="*/ 77 w 128"/>
                    <a:gd name="T7" fmla="*/ 47 h 159"/>
                    <a:gd name="T8" fmla="*/ 84 w 128"/>
                    <a:gd name="T9" fmla="*/ 61 h 159"/>
                    <a:gd name="T10" fmla="*/ 89 w 128"/>
                    <a:gd name="T11" fmla="*/ 62 h 159"/>
                    <a:gd name="T12" fmla="*/ 95 w 128"/>
                    <a:gd name="T13" fmla="*/ 54 h 159"/>
                    <a:gd name="T14" fmla="*/ 105 w 128"/>
                    <a:gd name="T15" fmla="*/ 61 h 159"/>
                    <a:gd name="T16" fmla="*/ 104 w 128"/>
                    <a:gd name="T17" fmla="*/ 64 h 159"/>
                    <a:gd name="T18" fmla="*/ 105 w 128"/>
                    <a:gd name="T19" fmla="*/ 72 h 159"/>
                    <a:gd name="T20" fmla="*/ 107 w 128"/>
                    <a:gd name="T21" fmla="*/ 69 h 159"/>
                    <a:gd name="T22" fmla="*/ 116 w 128"/>
                    <a:gd name="T23" fmla="*/ 69 h 159"/>
                    <a:gd name="T24" fmla="*/ 101 w 128"/>
                    <a:gd name="T25" fmla="*/ 131 h 159"/>
                    <a:gd name="T26" fmla="*/ 56 w 128"/>
                    <a:gd name="T27" fmla="*/ 149 h 159"/>
                    <a:gd name="T28" fmla="*/ 40 w 128"/>
                    <a:gd name="T29" fmla="*/ 112 h 159"/>
                    <a:gd name="T30" fmla="*/ 14 w 128"/>
                    <a:gd name="T31" fmla="*/ 80 h 159"/>
                    <a:gd name="T32" fmla="*/ 25 w 128"/>
                    <a:gd name="T33" fmla="*/ 79 h 159"/>
                    <a:gd name="T34" fmla="*/ 42 w 128"/>
                    <a:gd name="T35" fmla="*/ 92 h 159"/>
                    <a:gd name="T36" fmla="*/ 46 w 128"/>
                    <a:gd name="T37" fmla="*/ 18 h 159"/>
                    <a:gd name="T38" fmla="*/ 53 w 128"/>
                    <a:gd name="T39" fmla="*/ 10 h 159"/>
                    <a:gd name="T40" fmla="*/ 53 w 128"/>
                    <a:gd name="T41" fmla="*/ 0 h 159"/>
                    <a:gd name="T42" fmla="*/ 36 w 128"/>
                    <a:gd name="T43" fmla="*/ 18 h 159"/>
                    <a:gd name="T44" fmla="*/ 36 w 128"/>
                    <a:gd name="T45" fmla="*/ 75 h 159"/>
                    <a:gd name="T46" fmla="*/ 20 w 128"/>
                    <a:gd name="T47" fmla="*/ 67 h 159"/>
                    <a:gd name="T48" fmla="*/ 8 w 128"/>
                    <a:gd name="T49" fmla="*/ 98 h 159"/>
                    <a:gd name="T50" fmla="*/ 46 w 128"/>
                    <a:gd name="T51" fmla="*/ 135 h 159"/>
                    <a:gd name="T52" fmla="*/ 46 w 128"/>
                    <a:gd name="T53" fmla="*/ 159 h 159"/>
                    <a:gd name="T54" fmla="*/ 101 w 128"/>
                    <a:gd name="T55" fmla="*/ 159 h 159"/>
                    <a:gd name="T56" fmla="*/ 111 w 128"/>
                    <a:gd name="T57" fmla="*/ 149 h 159"/>
                    <a:gd name="T58" fmla="*/ 125 w 128"/>
                    <a:gd name="T59" fmla="*/ 87 h 159"/>
                    <a:gd name="T60" fmla="*/ 126 w 128"/>
                    <a:gd name="T61" fmla="*/ 86 h 159"/>
                    <a:gd name="T62" fmla="*/ 128 w 128"/>
                    <a:gd name="T63" fmla="*/ 74 h 159"/>
                    <a:gd name="T64" fmla="*/ 115 w 128"/>
                    <a:gd name="T65" fmla="*/ 58 h 159"/>
                    <a:gd name="T66" fmla="*/ 95 w 128"/>
                    <a:gd name="T67" fmla="*/ 44 h 159"/>
                    <a:gd name="T68" fmla="*/ 77 w 128"/>
                    <a:gd name="T69" fmla="*/ 37 h 159"/>
                    <a:gd name="T70" fmla="*/ 71 w 128"/>
                    <a:gd name="T71" fmla="*/ 38 h 159"/>
                    <a:gd name="T72" fmla="*/ 71 w 128"/>
                    <a:gd name="T73" fmla="*/ 18 h 159"/>
                    <a:gd name="T74" fmla="*/ 53 w 128"/>
                    <a:gd name="T75"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159">
                      <a:moveTo>
                        <a:pt x="53" y="10"/>
                      </a:moveTo>
                      <a:cubicBezTo>
                        <a:pt x="57" y="10"/>
                        <a:pt x="61" y="14"/>
                        <a:pt x="61" y="18"/>
                      </a:cubicBezTo>
                      <a:cubicBezTo>
                        <a:pt x="61" y="18"/>
                        <a:pt x="61" y="64"/>
                        <a:pt x="61" y="64"/>
                      </a:cubicBezTo>
                      <a:cubicBezTo>
                        <a:pt x="61" y="66"/>
                        <a:pt x="62" y="68"/>
                        <a:pt x="64" y="68"/>
                      </a:cubicBezTo>
                      <a:cubicBezTo>
                        <a:pt x="66" y="68"/>
                        <a:pt x="68" y="65"/>
                        <a:pt x="68" y="61"/>
                      </a:cubicBezTo>
                      <a:cubicBezTo>
                        <a:pt x="68" y="53"/>
                        <a:pt x="68" y="53"/>
                        <a:pt x="68" y="53"/>
                      </a:cubicBezTo>
                      <a:cubicBezTo>
                        <a:pt x="68" y="49"/>
                        <a:pt x="71" y="48"/>
                        <a:pt x="75" y="47"/>
                      </a:cubicBezTo>
                      <a:cubicBezTo>
                        <a:pt x="76" y="47"/>
                        <a:pt x="77" y="47"/>
                        <a:pt x="77" y="47"/>
                      </a:cubicBezTo>
                      <a:cubicBezTo>
                        <a:pt x="81" y="47"/>
                        <a:pt x="83" y="48"/>
                        <a:pt x="83" y="52"/>
                      </a:cubicBezTo>
                      <a:cubicBezTo>
                        <a:pt x="84" y="61"/>
                        <a:pt x="84" y="61"/>
                        <a:pt x="84" y="61"/>
                      </a:cubicBezTo>
                      <a:cubicBezTo>
                        <a:pt x="84" y="63"/>
                        <a:pt x="85" y="64"/>
                        <a:pt x="86" y="64"/>
                      </a:cubicBezTo>
                      <a:cubicBezTo>
                        <a:pt x="87" y="64"/>
                        <a:pt x="89" y="62"/>
                        <a:pt x="89" y="62"/>
                      </a:cubicBezTo>
                      <a:cubicBezTo>
                        <a:pt x="90" y="58"/>
                        <a:pt x="90" y="58"/>
                        <a:pt x="90" y="58"/>
                      </a:cubicBezTo>
                      <a:cubicBezTo>
                        <a:pt x="90" y="55"/>
                        <a:pt x="92" y="54"/>
                        <a:pt x="95" y="54"/>
                      </a:cubicBezTo>
                      <a:cubicBezTo>
                        <a:pt x="95" y="54"/>
                        <a:pt x="96" y="54"/>
                        <a:pt x="97" y="54"/>
                      </a:cubicBezTo>
                      <a:cubicBezTo>
                        <a:pt x="101" y="55"/>
                        <a:pt x="105" y="57"/>
                        <a:pt x="105" y="61"/>
                      </a:cubicBezTo>
                      <a:cubicBezTo>
                        <a:pt x="104" y="64"/>
                        <a:pt x="104" y="64"/>
                        <a:pt x="104" y="64"/>
                      </a:cubicBezTo>
                      <a:cubicBezTo>
                        <a:pt x="104" y="64"/>
                        <a:pt x="104" y="64"/>
                        <a:pt x="104" y="64"/>
                      </a:cubicBezTo>
                      <a:cubicBezTo>
                        <a:pt x="104" y="64"/>
                        <a:pt x="101" y="72"/>
                        <a:pt x="103" y="72"/>
                      </a:cubicBezTo>
                      <a:cubicBezTo>
                        <a:pt x="104" y="72"/>
                        <a:pt x="104" y="72"/>
                        <a:pt x="105" y="72"/>
                      </a:cubicBezTo>
                      <a:cubicBezTo>
                        <a:pt x="105" y="72"/>
                        <a:pt x="105" y="72"/>
                        <a:pt x="105" y="72"/>
                      </a:cubicBezTo>
                      <a:cubicBezTo>
                        <a:pt x="107" y="69"/>
                        <a:pt x="107" y="69"/>
                        <a:pt x="107" y="69"/>
                      </a:cubicBezTo>
                      <a:cubicBezTo>
                        <a:pt x="108" y="68"/>
                        <a:pt x="109" y="67"/>
                        <a:pt x="110" y="67"/>
                      </a:cubicBezTo>
                      <a:cubicBezTo>
                        <a:pt x="112" y="67"/>
                        <a:pt x="114" y="68"/>
                        <a:pt x="116" y="69"/>
                      </a:cubicBezTo>
                      <a:cubicBezTo>
                        <a:pt x="119" y="72"/>
                        <a:pt x="118" y="76"/>
                        <a:pt x="116" y="84"/>
                      </a:cubicBezTo>
                      <a:cubicBezTo>
                        <a:pt x="101" y="131"/>
                        <a:pt x="101" y="131"/>
                        <a:pt x="101" y="131"/>
                      </a:cubicBezTo>
                      <a:cubicBezTo>
                        <a:pt x="101" y="149"/>
                        <a:pt x="101" y="149"/>
                        <a:pt x="101" y="149"/>
                      </a:cubicBezTo>
                      <a:cubicBezTo>
                        <a:pt x="56" y="149"/>
                        <a:pt x="56" y="149"/>
                        <a:pt x="56" y="149"/>
                      </a:cubicBezTo>
                      <a:cubicBezTo>
                        <a:pt x="56" y="130"/>
                        <a:pt x="56" y="130"/>
                        <a:pt x="56" y="130"/>
                      </a:cubicBezTo>
                      <a:cubicBezTo>
                        <a:pt x="56" y="130"/>
                        <a:pt x="48" y="126"/>
                        <a:pt x="40" y="112"/>
                      </a:cubicBezTo>
                      <a:cubicBezTo>
                        <a:pt x="15" y="91"/>
                        <a:pt x="15" y="91"/>
                        <a:pt x="15" y="91"/>
                      </a:cubicBezTo>
                      <a:cubicBezTo>
                        <a:pt x="12" y="88"/>
                        <a:pt x="11" y="83"/>
                        <a:pt x="14" y="80"/>
                      </a:cubicBezTo>
                      <a:cubicBezTo>
                        <a:pt x="16" y="78"/>
                        <a:pt x="18" y="77"/>
                        <a:pt x="20" y="77"/>
                      </a:cubicBezTo>
                      <a:cubicBezTo>
                        <a:pt x="22" y="77"/>
                        <a:pt x="23" y="78"/>
                        <a:pt x="25" y="79"/>
                      </a:cubicBezTo>
                      <a:cubicBezTo>
                        <a:pt x="39" y="91"/>
                        <a:pt x="39" y="91"/>
                        <a:pt x="39" y="91"/>
                      </a:cubicBezTo>
                      <a:cubicBezTo>
                        <a:pt x="40" y="91"/>
                        <a:pt x="41" y="92"/>
                        <a:pt x="42" y="92"/>
                      </a:cubicBezTo>
                      <a:cubicBezTo>
                        <a:pt x="45" y="92"/>
                        <a:pt x="46" y="85"/>
                        <a:pt x="46" y="67"/>
                      </a:cubicBezTo>
                      <a:cubicBezTo>
                        <a:pt x="46" y="18"/>
                        <a:pt x="46" y="18"/>
                        <a:pt x="46" y="18"/>
                      </a:cubicBezTo>
                      <a:cubicBezTo>
                        <a:pt x="46" y="14"/>
                        <a:pt x="49" y="11"/>
                        <a:pt x="53" y="10"/>
                      </a:cubicBezTo>
                      <a:cubicBezTo>
                        <a:pt x="53" y="10"/>
                        <a:pt x="53" y="10"/>
                        <a:pt x="53" y="10"/>
                      </a:cubicBezTo>
                      <a:moveTo>
                        <a:pt x="53" y="0"/>
                      </a:moveTo>
                      <a:cubicBezTo>
                        <a:pt x="53" y="0"/>
                        <a:pt x="53" y="0"/>
                        <a:pt x="53" y="0"/>
                      </a:cubicBezTo>
                      <a:cubicBezTo>
                        <a:pt x="48" y="1"/>
                        <a:pt x="44" y="3"/>
                        <a:pt x="40" y="6"/>
                      </a:cubicBezTo>
                      <a:cubicBezTo>
                        <a:pt x="37" y="9"/>
                        <a:pt x="36" y="14"/>
                        <a:pt x="36" y="18"/>
                      </a:cubicBezTo>
                      <a:cubicBezTo>
                        <a:pt x="36" y="67"/>
                        <a:pt x="36" y="67"/>
                        <a:pt x="36" y="67"/>
                      </a:cubicBezTo>
                      <a:cubicBezTo>
                        <a:pt x="36" y="70"/>
                        <a:pt x="36" y="73"/>
                        <a:pt x="36" y="75"/>
                      </a:cubicBezTo>
                      <a:cubicBezTo>
                        <a:pt x="31" y="71"/>
                        <a:pt x="31" y="71"/>
                        <a:pt x="31" y="71"/>
                      </a:cubicBezTo>
                      <a:cubicBezTo>
                        <a:pt x="28" y="69"/>
                        <a:pt x="24" y="67"/>
                        <a:pt x="20" y="67"/>
                      </a:cubicBezTo>
                      <a:cubicBezTo>
                        <a:pt x="15" y="67"/>
                        <a:pt x="10" y="70"/>
                        <a:pt x="6" y="74"/>
                      </a:cubicBezTo>
                      <a:cubicBezTo>
                        <a:pt x="0" y="81"/>
                        <a:pt x="1" y="92"/>
                        <a:pt x="8" y="98"/>
                      </a:cubicBezTo>
                      <a:cubicBezTo>
                        <a:pt x="33" y="119"/>
                        <a:pt x="33" y="119"/>
                        <a:pt x="33" y="119"/>
                      </a:cubicBezTo>
                      <a:cubicBezTo>
                        <a:pt x="37" y="127"/>
                        <a:pt x="43" y="132"/>
                        <a:pt x="46" y="135"/>
                      </a:cubicBezTo>
                      <a:cubicBezTo>
                        <a:pt x="46" y="149"/>
                        <a:pt x="46" y="149"/>
                        <a:pt x="46" y="149"/>
                      </a:cubicBezTo>
                      <a:cubicBezTo>
                        <a:pt x="46" y="159"/>
                        <a:pt x="46" y="159"/>
                        <a:pt x="46" y="159"/>
                      </a:cubicBezTo>
                      <a:cubicBezTo>
                        <a:pt x="56" y="159"/>
                        <a:pt x="56" y="159"/>
                        <a:pt x="56" y="159"/>
                      </a:cubicBezTo>
                      <a:cubicBezTo>
                        <a:pt x="101" y="159"/>
                        <a:pt x="101" y="159"/>
                        <a:pt x="101" y="159"/>
                      </a:cubicBezTo>
                      <a:cubicBezTo>
                        <a:pt x="111" y="159"/>
                        <a:pt x="111" y="159"/>
                        <a:pt x="111" y="159"/>
                      </a:cubicBezTo>
                      <a:cubicBezTo>
                        <a:pt x="111" y="149"/>
                        <a:pt x="111" y="149"/>
                        <a:pt x="111" y="149"/>
                      </a:cubicBezTo>
                      <a:cubicBezTo>
                        <a:pt x="111" y="133"/>
                        <a:pt x="111" y="133"/>
                        <a:pt x="111" y="133"/>
                      </a:cubicBezTo>
                      <a:cubicBezTo>
                        <a:pt x="125" y="87"/>
                        <a:pt x="125" y="87"/>
                        <a:pt x="125" y="87"/>
                      </a:cubicBezTo>
                      <a:cubicBezTo>
                        <a:pt x="125" y="87"/>
                        <a:pt x="125" y="87"/>
                        <a:pt x="125" y="87"/>
                      </a:cubicBezTo>
                      <a:cubicBezTo>
                        <a:pt x="126" y="86"/>
                        <a:pt x="126" y="86"/>
                        <a:pt x="126" y="86"/>
                      </a:cubicBezTo>
                      <a:cubicBezTo>
                        <a:pt x="126" y="85"/>
                        <a:pt x="126" y="85"/>
                        <a:pt x="126" y="85"/>
                      </a:cubicBezTo>
                      <a:cubicBezTo>
                        <a:pt x="127" y="81"/>
                        <a:pt x="128" y="78"/>
                        <a:pt x="128" y="74"/>
                      </a:cubicBezTo>
                      <a:cubicBezTo>
                        <a:pt x="128" y="67"/>
                        <a:pt x="124" y="63"/>
                        <a:pt x="121" y="61"/>
                      </a:cubicBezTo>
                      <a:cubicBezTo>
                        <a:pt x="119" y="60"/>
                        <a:pt x="117" y="59"/>
                        <a:pt x="115" y="58"/>
                      </a:cubicBezTo>
                      <a:cubicBezTo>
                        <a:pt x="114" y="52"/>
                        <a:pt x="110" y="46"/>
                        <a:pt x="99" y="44"/>
                      </a:cubicBezTo>
                      <a:cubicBezTo>
                        <a:pt x="97" y="44"/>
                        <a:pt x="96" y="44"/>
                        <a:pt x="95" y="44"/>
                      </a:cubicBezTo>
                      <a:cubicBezTo>
                        <a:pt x="93" y="44"/>
                        <a:pt x="92" y="44"/>
                        <a:pt x="91" y="44"/>
                      </a:cubicBezTo>
                      <a:cubicBezTo>
                        <a:pt x="88" y="40"/>
                        <a:pt x="84" y="37"/>
                        <a:pt x="77" y="37"/>
                      </a:cubicBezTo>
                      <a:cubicBezTo>
                        <a:pt x="76" y="37"/>
                        <a:pt x="75" y="37"/>
                        <a:pt x="75" y="37"/>
                      </a:cubicBezTo>
                      <a:cubicBezTo>
                        <a:pt x="73" y="38"/>
                        <a:pt x="72" y="38"/>
                        <a:pt x="71" y="38"/>
                      </a:cubicBezTo>
                      <a:cubicBezTo>
                        <a:pt x="71" y="29"/>
                        <a:pt x="71" y="20"/>
                        <a:pt x="71" y="18"/>
                      </a:cubicBezTo>
                      <a:cubicBezTo>
                        <a:pt x="71" y="18"/>
                        <a:pt x="71" y="18"/>
                        <a:pt x="71" y="18"/>
                      </a:cubicBezTo>
                      <a:cubicBezTo>
                        <a:pt x="71" y="17"/>
                        <a:pt x="71" y="17"/>
                        <a:pt x="71" y="17"/>
                      </a:cubicBezTo>
                      <a:cubicBezTo>
                        <a:pt x="71" y="8"/>
                        <a:pt x="63" y="0"/>
                        <a:pt x="53" y="0"/>
                      </a:cubicBezTo>
                      <a:close/>
                    </a:path>
                  </a:pathLst>
                </a:custGeom>
                <a:solidFill>
                  <a:schemeClr val="bg1"/>
                </a:solidFill>
                <a:ln w="22225">
                  <a:noFill/>
                  <a:round/>
                </a:ln>
              </p:spPr>
              <p:txBody>
                <a:bodyPr vert="horz" wrap="square" lIns="91440" tIns="45720" rIns="91440" bIns="45720" numCol="1" anchor="t" anchorCtr="0" compatLnSpc="1"/>
                <a:lstStyle/>
                <a:p>
                  <a:endParaRPr lang="zh-CN" altLang="en-US"/>
                </a:p>
              </p:txBody>
            </p:sp>
          </p:grpSp>
        </p:grpSp>
        <p:grpSp>
          <p:nvGrpSpPr>
            <p:cNvPr id="6" name="组合 5"/>
            <p:cNvGrpSpPr/>
            <p:nvPr/>
          </p:nvGrpSpPr>
          <p:grpSpPr>
            <a:xfrm>
              <a:off x="2276" y="6535"/>
              <a:ext cx="1442" cy="1442"/>
              <a:chOff x="3978759" y="3190802"/>
              <a:chExt cx="915360" cy="915360"/>
            </a:xfrm>
          </p:grpSpPr>
          <p:sp>
            <p:nvSpPr>
              <p:cNvPr id="4" name="椭圆 3"/>
              <p:cNvSpPr/>
              <p:nvPr/>
            </p:nvSpPr>
            <p:spPr>
              <a:xfrm>
                <a:off x="3978759" y="3190802"/>
                <a:ext cx="915360" cy="915360"/>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29"/>
              <p:cNvSpPr>
                <a:spLocks noChangeArrowheads="1"/>
              </p:cNvSpPr>
              <p:nvPr/>
            </p:nvSpPr>
            <p:spPr bwMode="auto">
              <a:xfrm>
                <a:off x="4275120" y="3505112"/>
                <a:ext cx="322638" cy="332880"/>
              </a:xfrm>
              <a:custGeom>
                <a:avLst/>
                <a:gdLst>
                  <a:gd name="T0" fmla="*/ 111726 w 444"/>
                  <a:gd name="T1" fmla="*/ 150538 h 462"/>
                  <a:gd name="T2" fmla="*/ 111726 w 444"/>
                  <a:gd name="T3" fmla="*/ 150538 h 462"/>
                  <a:gd name="T4" fmla="*/ 144162 w 444"/>
                  <a:gd name="T5" fmla="*/ 114802 h 462"/>
                  <a:gd name="T6" fmla="*/ 199574 w 444"/>
                  <a:gd name="T7" fmla="*/ 31716 h 462"/>
                  <a:gd name="T8" fmla="*/ 191916 w 444"/>
                  <a:gd name="T9" fmla="*/ 23675 h 462"/>
                  <a:gd name="T10" fmla="*/ 155875 w 444"/>
                  <a:gd name="T11" fmla="*/ 23675 h 462"/>
                  <a:gd name="T12" fmla="*/ 100013 w 444"/>
                  <a:gd name="T13" fmla="*/ 0 h 462"/>
                  <a:gd name="T14" fmla="*/ 44150 w 444"/>
                  <a:gd name="T15" fmla="*/ 23675 h 462"/>
                  <a:gd name="T16" fmla="*/ 8109 w 444"/>
                  <a:gd name="T17" fmla="*/ 23675 h 462"/>
                  <a:gd name="T18" fmla="*/ 0 w 444"/>
                  <a:gd name="T19" fmla="*/ 31716 h 462"/>
                  <a:gd name="T20" fmla="*/ 55863 w 444"/>
                  <a:gd name="T21" fmla="*/ 114802 h 462"/>
                  <a:gd name="T22" fmla="*/ 87849 w 444"/>
                  <a:gd name="T23" fmla="*/ 150538 h 462"/>
                  <a:gd name="T24" fmla="*/ 87849 w 444"/>
                  <a:gd name="T25" fmla="*/ 166172 h 462"/>
                  <a:gd name="T26" fmla="*/ 48204 w 444"/>
                  <a:gd name="T27" fmla="*/ 185827 h 462"/>
                  <a:gd name="T28" fmla="*/ 100013 w 444"/>
                  <a:gd name="T29" fmla="*/ 205928 h 462"/>
                  <a:gd name="T30" fmla="*/ 147766 w 444"/>
                  <a:gd name="T31" fmla="*/ 185827 h 462"/>
                  <a:gd name="T32" fmla="*/ 111726 w 444"/>
                  <a:gd name="T33" fmla="*/ 166172 h 462"/>
                  <a:gd name="T34" fmla="*/ 111726 w 444"/>
                  <a:gd name="T35" fmla="*/ 150538 h 462"/>
                  <a:gd name="T36" fmla="*/ 144162 w 444"/>
                  <a:gd name="T37" fmla="*/ 94700 h 462"/>
                  <a:gd name="T38" fmla="*/ 144162 w 444"/>
                  <a:gd name="T39" fmla="*/ 94700 h 462"/>
                  <a:gd name="T40" fmla="*/ 155875 w 444"/>
                  <a:gd name="T41" fmla="*/ 39756 h 462"/>
                  <a:gd name="T42" fmla="*/ 183807 w 444"/>
                  <a:gd name="T43" fmla="*/ 39756 h 462"/>
                  <a:gd name="T44" fmla="*/ 144162 w 444"/>
                  <a:gd name="T45" fmla="*/ 94700 h 462"/>
                  <a:gd name="T46" fmla="*/ 100013 w 444"/>
                  <a:gd name="T47" fmla="*/ 16081 h 462"/>
                  <a:gd name="T48" fmla="*/ 100013 w 444"/>
                  <a:gd name="T49" fmla="*/ 16081 h 462"/>
                  <a:gd name="T50" fmla="*/ 144162 w 444"/>
                  <a:gd name="T51" fmla="*/ 31716 h 462"/>
                  <a:gd name="T52" fmla="*/ 100013 w 444"/>
                  <a:gd name="T53" fmla="*/ 51370 h 462"/>
                  <a:gd name="T54" fmla="*/ 55863 w 444"/>
                  <a:gd name="T55" fmla="*/ 31716 h 462"/>
                  <a:gd name="T56" fmla="*/ 100013 w 444"/>
                  <a:gd name="T57" fmla="*/ 16081 h 462"/>
                  <a:gd name="T58" fmla="*/ 16218 w 444"/>
                  <a:gd name="T59" fmla="*/ 39756 h 462"/>
                  <a:gd name="T60" fmla="*/ 16218 w 444"/>
                  <a:gd name="T61" fmla="*/ 39756 h 462"/>
                  <a:gd name="T62" fmla="*/ 44150 w 444"/>
                  <a:gd name="T63" fmla="*/ 39756 h 462"/>
                  <a:gd name="T64" fmla="*/ 55863 w 444"/>
                  <a:gd name="T65" fmla="*/ 94700 h 462"/>
                  <a:gd name="T66" fmla="*/ 16218 w 444"/>
                  <a:gd name="T67" fmla="*/ 39756 h 46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44" h="462">
                    <a:moveTo>
                      <a:pt x="248" y="337"/>
                    </a:moveTo>
                    <a:lnTo>
                      <a:pt x="248" y="337"/>
                    </a:lnTo>
                    <a:cubicBezTo>
                      <a:pt x="248" y="302"/>
                      <a:pt x="275" y="283"/>
                      <a:pt x="320" y="257"/>
                    </a:cubicBezTo>
                    <a:cubicBezTo>
                      <a:pt x="373" y="221"/>
                      <a:pt x="443" y="177"/>
                      <a:pt x="443" y="71"/>
                    </a:cubicBezTo>
                    <a:cubicBezTo>
                      <a:pt x="443" y="62"/>
                      <a:pt x="434" y="53"/>
                      <a:pt x="426" y="53"/>
                    </a:cubicBezTo>
                    <a:cubicBezTo>
                      <a:pt x="346" y="53"/>
                      <a:pt x="346" y="53"/>
                      <a:pt x="346" y="53"/>
                    </a:cubicBezTo>
                    <a:cubicBezTo>
                      <a:pt x="328" y="27"/>
                      <a:pt x="293" y="0"/>
                      <a:pt x="222" y="0"/>
                    </a:cubicBezTo>
                    <a:cubicBezTo>
                      <a:pt x="151" y="0"/>
                      <a:pt x="116" y="27"/>
                      <a:pt x="98" y="53"/>
                    </a:cubicBezTo>
                    <a:cubicBezTo>
                      <a:pt x="18" y="53"/>
                      <a:pt x="18" y="53"/>
                      <a:pt x="18" y="53"/>
                    </a:cubicBezTo>
                    <a:cubicBezTo>
                      <a:pt x="9" y="53"/>
                      <a:pt x="0" y="62"/>
                      <a:pt x="0" y="71"/>
                    </a:cubicBezTo>
                    <a:cubicBezTo>
                      <a:pt x="0" y="177"/>
                      <a:pt x="62" y="221"/>
                      <a:pt x="124" y="257"/>
                    </a:cubicBezTo>
                    <a:cubicBezTo>
                      <a:pt x="169" y="283"/>
                      <a:pt x="195" y="302"/>
                      <a:pt x="195" y="337"/>
                    </a:cubicBezTo>
                    <a:cubicBezTo>
                      <a:pt x="195" y="372"/>
                      <a:pt x="195" y="372"/>
                      <a:pt x="195" y="372"/>
                    </a:cubicBezTo>
                    <a:cubicBezTo>
                      <a:pt x="142" y="381"/>
                      <a:pt x="107" y="399"/>
                      <a:pt x="107" y="416"/>
                    </a:cubicBezTo>
                    <a:cubicBezTo>
                      <a:pt x="107" y="443"/>
                      <a:pt x="160" y="461"/>
                      <a:pt x="222" y="461"/>
                    </a:cubicBezTo>
                    <a:cubicBezTo>
                      <a:pt x="283" y="461"/>
                      <a:pt x="328" y="443"/>
                      <a:pt x="328" y="416"/>
                    </a:cubicBezTo>
                    <a:cubicBezTo>
                      <a:pt x="328" y="399"/>
                      <a:pt x="302" y="381"/>
                      <a:pt x="248" y="372"/>
                    </a:cubicBezTo>
                    <a:lnTo>
                      <a:pt x="248" y="337"/>
                    </a:lnTo>
                    <a:close/>
                    <a:moveTo>
                      <a:pt x="320" y="212"/>
                    </a:moveTo>
                    <a:lnTo>
                      <a:pt x="320" y="212"/>
                    </a:lnTo>
                    <a:cubicBezTo>
                      <a:pt x="337" y="186"/>
                      <a:pt x="346" y="142"/>
                      <a:pt x="346" y="89"/>
                    </a:cubicBezTo>
                    <a:cubicBezTo>
                      <a:pt x="408" y="89"/>
                      <a:pt x="408" y="89"/>
                      <a:pt x="408" y="89"/>
                    </a:cubicBezTo>
                    <a:cubicBezTo>
                      <a:pt x="399" y="151"/>
                      <a:pt x="364" y="186"/>
                      <a:pt x="320" y="212"/>
                    </a:cubicBezTo>
                    <a:close/>
                    <a:moveTo>
                      <a:pt x="222" y="36"/>
                    </a:moveTo>
                    <a:lnTo>
                      <a:pt x="222" y="36"/>
                    </a:lnTo>
                    <a:cubicBezTo>
                      <a:pt x="293" y="36"/>
                      <a:pt x="320" y="62"/>
                      <a:pt x="320" y="71"/>
                    </a:cubicBezTo>
                    <a:cubicBezTo>
                      <a:pt x="320" y="80"/>
                      <a:pt x="293" y="106"/>
                      <a:pt x="222" y="115"/>
                    </a:cubicBezTo>
                    <a:cubicBezTo>
                      <a:pt x="151" y="106"/>
                      <a:pt x="124" y="80"/>
                      <a:pt x="124" y="71"/>
                    </a:cubicBezTo>
                    <a:cubicBezTo>
                      <a:pt x="124" y="62"/>
                      <a:pt x="151" y="36"/>
                      <a:pt x="222" y="36"/>
                    </a:cubicBezTo>
                    <a:close/>
                    <a:moveTo>
                      <a:pt x="36" y="89"/>
                    </a:moveTo>
                    <a:lnTo>
                      <a:pt x="36" y="89"/>
                    </a:lnTo>
                    <a:cubicBezTo>
                      <a:pt x="98" y="89"/>
                      <a:pt x="98" y="89"/>
                      <a:pt x="98" y="89"/>
                    </a:cubicBezTo>
                    <a:cubicBezTo>
                      <a:pt x="98" y="142"/>
                      <a:pt x="107" y="186"/>
                      <a:pt x="124" y="212"/>
                    </a:cubicBezTo>
                    <a:cubicBezTo>
                      <a:pt x="80" y="186"/>
                      <a:pt x="36" y="151"/>
                      <a:pt x="36" y="89"/>
                    </a:cubicBezTo>
                    <a:close/>
                  </a:path>
                </a:pathLst>
              </a:custGeom>
              <a:solidFill>
                <a:schemeClr val="bg1"/>
              </a:solidFill>
              <a:ln>
                <a:noFill/>
              </a:ln>
              <a:effectLst/>
            </p:spPr>
            <p:txBody>
              <a:bodyPr wrap="none" lIns="34290" tIns="17145" rIns="34290" bIns="17145" anchor="ctr"/>
              <a:lstStyle/>
              <a:p>
                <a:endParaRPr lang="en-US"/>
              </a:p>
            </p:txBody>
          </p:sp>
        </p:grpSp>
        <p:grpSp>
          <p:nvGrpSpPr>
            <p:cNvPr id="20" name="组合 19"/>
            <p:cNvGrpSpPr/>
            <p:nvPr/>
          </p:nvGrpSpPr>
          <p:grpSpPr>
            <a:xfrm>
              <a:off x="10708" y="3963"/>
              <a:ext cx="1442" cy="1442"/>
              <a:chOff x="6690786" y="3190802"/>
              <a:chExt cx="915360" cy="915360"/>
            </a:xfrm>
          </p:grpSpPr>
          <p:sp>
            <p:nvSpPr>
              <p:cNvPr id="7" name="椭圆 6"/>
              <p:cNvSpPr/>
              <p:nvPr/>
            </p:nvSpPr>
            <p:spPr>
              <a:xfrm>
                <a:off x="6690786" y="3190802"/>
                <a:ext cx="915360" cy="915360"/>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AutoShape 117"/>
              <p:cNvSpPr/>
              <p:nvPr/>
            </p:nvSpPr>
            <p:spPr bwMode="auto">
              <a:xfrm>
                <a:off x="6975290" y="3518709"/>
                <a:ext cx="346350" cy="259908"/>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p:spPr>
            <p:txBody>
              <a:bodyPr lIns="9525" tIns="9525" rIns="9525" bIns="9525" anchor="ctr"/>
              <a:lstStyle/>
              <a:p>
                <a:pPr algn="ctr" defTabSz="114300" fontAlgn="base" hangingPunct="0">
                  <a:spcBef>
                    <a:spcPct val="0"/>
                  </a:spcBef>
                  <a:spcAft>
                    <a:spcPct val="0"/>
                  </a:spcAft>
                </a:pPr>
                <a:endParaRPr lang="en-US" sz="750" dirty="0">
                  <a:solidFill>
                    <a:srgbClr val="FFFFFF"/>
                  </a:solidFill>
                  <a:effectLst>
                    <a:outerShdw blurRad="38100" dist="38100" dir="2700000" algn="tl">
                      <a:srgbClr val="000000"/>
                    </a:outerShdw>
                  </a:effectLst>
                  <a:latin typeface="Gill Sans" charset="0"/>
                  <a:sym typeface="Gill Sans" charset="0"/>
                </a:endParaRPr>
              </a:p>
            </p:txBody>
          </p:sp>
        </p:grpSp>
        <p:sp>
          <p:nvSpPr>
            <p:cNvPr id="23" name="文本框 22"/>
            <p:cNvSpPr txBox="1"/>
            <p:nvPr/>
          </p:nvSpPr>
          <p:spPr>
            <a:xfrm>
              <a:off x="2300" y="3915"/>
              <a:ext cx="8742" cy="2472"/>
            </a:xfrm>
            <a:prstGeom prst="rect">
              <a:avLst/>
            </a:prstGeom>
            <a:noFill/>
          </p:spPr>
          <p:txBody>
            <a:bodyPr wrap="square" rtlCol="0">
              <a:spAutoFit/>
            </a:bodyPr>
            <a:lstStyle/>
            <a:p>
              <a:pPr algn="ctr"/>
              <a:r>
                <a:rPr lang="en-US" altLang="zh-CN" sz="3200" b="1" dirty="0">
                  <a:solidFill>
                    <a:schemeClr val="bg2">
                      <a:lumMod val="25000"/>
                    </a:schemeClr>
                  </a:solidFill>
                  <a:latin typeface="华文细黑" panose="02010600040101010101" pitchFamily="2" charset="-122"/>
                  <a:ea typeface="华文细黑" panose="02010600040101010101" pitchFamily="2" charset="-122"/>
                </a:rPr>
                <a:t>01/</a:t>
              </a:r>
              <a:r>
                <a:rPr lang="zh-CN" altLang="en-US" sz="3200" b="1" dirty="0">
                  <a:solidFill>
                    <a:schemeClr val="bg2">
                      <a:lumMod val="25000"/>
                    </a:schemeClr>
                  </a:solidFill>
                  <a:latin typeface="华文细黑" panose="02010600040101010101" pitchFamily="2" charset="-122"/>
                  <a:ea typeface="华文细黑" panose="02010600040101010101" pitchFamily="2" charset="-122"/>
                </a:rPr>
                <a:t>民国教育的特点</a:t>
              </a:r>
              <a:endParaRPr lang="en-US" altLang="zh-CN" sz="3200" b="1" dirty="0">
                <a:solidFill>
                  <a:schemeClr val="bg2">
                    <a:lumMod val="25000"/>
                  </a:schemeClr>
                </a:solidFill>
                <a:latin typeface="华文细黑" panose="02010600040101010101" pitchFamily="2" charset="-122"/>
                <a:ea typeface="华文细黑" panose="02010600040101010101" pitchFamily="2" charset="-122"/>
              </a:endParaRPr>
            </a:p>
            <a:p>
              <a:pPr algn="ctr"/>
              <a:r>
                <a:rPr lang="en-US" altLang="zh-CN" sz="3200" dirty="0"/>
                <a:t>the characteristic of </a:t>
              </a:r>
            </a:p>
            <a:p>
              <a:pPr algn="ctr"/>
              <a:r>
                <a:rPr lang="en-US" altLang="zh-CN" sz="3200" dirty="0"/>
                <a:t>education in ROC</a:t>
              </a:r>
              <a:endParaRPr lang="zh-CN" altLang="en-US" sz="3200" b="1" dirty="0">
                <a:solidFill>
                  <a:schemeClr val="bg2">
                    <a:lumMod val="25000"/>
                  </a:schemeClr>
                </a:solidFill>
                <a:latin typeface="华文细黑" panose="02010600040101010101" pitchFamily="2" charset="-122"/>
                <a:ea typeface="华文细黑" panose="02010600040101010101" pitchFamily="2" charset="-122"/>
              </a:endParaRPr>
            </a:p>
          </p:txBody>
        </p:sp>
        <p:grpSp>
          <p:nvGrpSpPr>
            <p:cNvPr id="5" name="组合 4"/>
            <p:cNvGrpSpPr/>
            <p:nvPr/>
          </p:nvGrpSpPr>
          <p:grpSpPr>
            <a:xfrm>
              <a:off x="2350" y="3915"/>
              <a:ext cx="1442" cy="1442"/>
              <a:chOff x="1266732" y="3132847"/>
              <a:chExt cx="915054" cy="915183"/>
            </a:xfrm>
          </p:grpSpPr>
          <p:sp>
            <p:nvSpPr>
              <p:cNvPr id="3" name="椭圆 2"/>
              <p:cNvSpPr/>
              <p:nvPr/>
            </p:nvSpPr>
            <p:spPr>
              <a:xfrm>
                <a:off x="1266732" y="3132847"/>
                <a:ext cx="915054" cy="915183"/>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9"/>
              <p:cNvSpPr>
                <a:spLocks noEditPoints="1"/>
              </p:cNvSpPr>
              <p:nvPr/>
            </p:nvSpPr>
            <p:spPr bwMode="auto">
              <a:xfrm>
                <a:off x="1516948" y="3470185"/>
                <a:ext cx="414928" cy="245882"/>
              </a:xfrm>
              <a:custGeom>
                <a:avLst/>
                <a:gdLst>
                  <a:gd name="T0" fmla="*/ 53 w 392"/>
                  <a:gd name="T1" fmla="*/ 226 h 231"/>
                  <a:gd name="T2" fmla="*/ 53 w 392"/>
                  <a:gd name="T3" fmla="*/ 226 h 231"/>
                  <a:gd name="T4" fmla="*/ 181 w 392"/>
                  <a:gd name="T5" fmla="*/ 226 h 231"/>
                  <a:gd name="T6" fmla="*/ 182 w 392"/>
                  <a:gd name="T7" fmla="*/ 226 h 231"/>
                  <a:gd name="T8" fmla="*/ 194 w 392"/>
                  <a:gd name="T9" fmla="*/ 224 h 231"/>
                  <a:gd name="T10" fmla="*/ 194 w 392"/>
                  <a:gd name="T11" fmla="*/ 226 h 231"/>
                  <a:gd name="T12" fmla="*/ 201 w 392"/>
                  <a:gd name="T13" fmla="*/ 231 h 231"/>
                  <a:gd name="T14" fmla="*/ 319 w 392"/>
                  <a:gd name="T15" fmla="*/ 231 h 231"/>
                  <a:gd name="T16" fmla="*/ 392 w 392"/>
                  <a:gd name="T17" fmla="*/ 160 h 231"/>
                  <a:gd name="T18" fmla="*/ 319 w 392"/>
                  <a:gd name="T19" fmla="*/ 88 h 231"/>
                  <a:gd name="T20" fmla="*/ 229 w 392"/>
                  <a:gd name="T21" fmla="*/ 0 h 231"/>
                  <a:gd name="T22" fmla="*/ 141 w 392"/>
                  <a:gd name="T23" fmla="*/ 71 h 231"/>
                  <a:gd name="T24" fmla="*/ 118 w 392"/>
                  <a:gd name="T25" fmla="*/ 66 h 231"/>
                  <a:gd name="T26" fmla="*/ 76 w 392"/>
                  <a:gd name="T27" fmla="*/ 83 h 231"/>
                  <a:gd name="T28" fmla="*/ 57 w 392"/>
                  <a:gd name="T29" fmla="*/ 120 h 231"/>
                  <a:gd name="T30" fmla="*/ 0 w 392"/>
                  <a:gd name="T31" fmla="*/ 173 h 231"/>
                  <a:gd name="T32" fmla="*/ 53 w 392"/>
                  <a:gd name="T33" fmla="*/ 226 h 231"/>
                  <a:gd name="T34" fmla="*/ 229 w 392"/>
                  <a:gd name="T35" fmla="*/ 15 h 231"/>
                  <a:gd name="T36" fmla="*/ 304 w 392"/>
                  <a:gd name="T37" fmla="*/ 90 h 231"/>
                  <a:gd name="T38" fmla="*/ 304 w 392"/>
                  <a:gd name="T39" fmla="*/ 96 h 231"/>
                  <a:gd name="T40" fmla="*/ 306 w 392"/>
                  <a:gd name="T41" fmla="*/ 102 h 231"/>
                  <a:gd name="T42" fmla="*/ 312 w 392"/>
                  <a:gd name="T43" fmla="*/ 104 h 231"/>
                  <a:gd name="T44" fmla="*/ 319 w 392"/>
                  <a:gd name="T45" fmla="*/ 103 h 231"/>
                  <a:gd name="T46" fmla="*/ 378 w 392"/>
                  <a:gd name="T47" fmla="*/ 160 h 231"/>
                  <a:gd name="T48" fmla="*/ 319 w 392"/>
                  <a:gd name="T49" fmla="*/ 216 h 231"/>
                  <a:gd name="T50" fmla="*/ 220 w 392"/>
                  <a:gd name="T51" fmla="*/ 216 h 231"/>
                  <a:gd name="T52" fmla="*/ 231 w 392"/>
                  <a:gd name="T53" fmla="*/ 186 h 231"/>
                  <a:gd name="T54" fmla="*/ 232 w 392"/>
                  <a:gd name="T55" fmla="*/ 177 h 231"/>
                  <a:gd name="T56" fmla="*/ 204 w 392"/>
                  <a:gd name="T57" fmla="*/ 134 h 231"/>
                  <a:gd name="T58" fmla="*/ 179 w 392"/>
                  <a:gd name="T59" fmla="*/ 125 h 231"/>
                  <a:gd name="T60" fmla="*/ 155 w 392"/>
                  <a:gd name="T61" fmla="*/ 79 h 231"/>
                  <a:gd name="T62" fmla="*/ 229 w 392"/>
                  <a:gd name="T63" fmla="*/ 15 h 231"/>
                  <a:gd name="T64" fmla="*/ 53 w 392"/>
                  <a:gd name="T65" fmla="*/ 135 h 231"/>
                  <a:gd name="T66" fmla="*/ 58 w 392"/>
                  <a:gd name="T67" fmla="*/ 135 h 231"/>
                  <a:gd name="T68" fmla="*/ 63 w 392"/>
                  <a:gd name="T69" fmla="*/ 136 h 231"/>
                  <a:gd name="T70" fmla="*/ 68 w 392"/>
                  <a:gd name="T71" fmla="*/ 134 h 231"/>
                  <a:gd name="T72" fmla="*/ 71 w 392"/>
                  <a:gd name="T73" fmla="*/ 129 h 231"/>
                  <a:gd name="T74" fmla="*/ 71 w 392"/>
                  <a:gd name="T75" fmla="*/ 124 h 231"/>
                  <a:gd name="T76" fmla="*/ 86 w 392"/>
                  <a:gd name="T77" fmla="*/ 93 h 231"/>
                  <a:gd name="T78" fmla="*/ 118 w 392"/>
                  <a:gd name="T79" fmla="*/ 81 h 231"/>
                  <a:gd name="T80" fmla="*/ 165 w 392"/>
                  <a:gd name="T81" fmla="*/ 128 h 231"/>
                  <a:gd name="T82" fmla="*/ 165 w 392"/>
                  <a:gd name="T83" fmla="*/ 131 h 231"/>
                  <a:gd name="T84" fmla="*/ 164 w 392"/>
                  <a:gd name="T85" fmla="*/ 137 h 231"/>
                  <a:gd name="T86" fmla="*/ 166 w 392"/>
                  <a:gd name="T87" fmla="*/ 143 h 231"/>
                  <a:gd name="T88" fmla="*/ 172 w 392"/>
                  <a:gd name="T89" fmla="*/ 145 h 231"/>
                  <a:gd name="T90" fmla="*/ 178 w 392"/>
                  <a:gd name="T91" fmla="*/ 144 h 231"/>
                  <a:gd name="T92" fmla="*/ 182 w 392"/>
                  <a:gd name="T93" fmla="*/ 144 h 231"/>
                  <a:gd name="T94" fmla="*/ 217 w 392"/>
                  <a:gd name="T95" fmla="*/ 177 h 231"/>
                  <a:gd name="T96" fmla="*/ 182 w 392"/>
                  <a:gd name="T97" fmla="*/ 211 h 231"/>
                  <a:gd name="T98" fmla="*/ 54 w 392"/>
                  <a:gd name="T99" fmla="*/ 211 h 231"/>
                  <a:gd name="T100" fmla="*/ 53 w 392"/>
                  <a:gd name="T101" fmla="*/ 211 h 231"/>
                  <a:gd name="T102" fmla="*/ 15 w 392"/>
                  <a:gd name="T103" fmla="*/ 173 h 231"/>
                  <a:gd name="T104" fmla="*/ 53 w 392"/>
                  <a:gd name="T105" fmla="*/ 13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92" h="231">
                    <a:moveTo>
                      <a:pt x="53" y="226"/>
                    </a:moveTo>
                    <a:cubicBezTo>
                      <a:pt x="53" y="226"/>
                      <a:pt x="53" y="226"/>
                      <a:pt x="53" y="226"/>
                    </a:cubicBezTo>
                    <a:cubicBezTo>
                      <a:pt x="181" y="226"/>
                      <a:pt x="181" y="226"/>
                      <a:pt x="181" y="226"/>
                    </a:cubicBezTo>
                    <a:cubicBezTo>
                      <a:pt x="182" y="226"/>
                      <a:pt x="182" y="226"/>
                      <a:pt x="182" y="226"/>
                    </a:cubicBezTo>
                    <a:cubicBezTo>
                      <a:pt x="186" y="226"/>
                      <a:pt x="190" y="225"/>
                      <a:pt x="194" y="224"/>
                    </a:cubicBezTo>
                    <a:cubicBezTo>
                      <a:pt x="194" y="225"/>
                      <a:pt x="194" y="225"/>
                      <a:pt x="194" y="226"/>
                    </a:cubicBezTo>
                    <a:cubicBezTo>
                      <a:pt x="195" y="229"/>
                      <a:pt x="198" y="231"/>
                      <a:pt x="201" y="231"/>
                    </a:cubicBezTo>
                    <a:cubicBezTo>
                      <a:pt x="319" y="231"/>
                      <a:pt x="319" y="231"/>
                      <a:pt x="319" y="231"/>
                    </a:cubicBezTo>
                    <a:cubicBezTo>
                      <a:pt x="360" y="231"/>
                      <a:pt x="392" y="199"/>
                      <a:pt x="392" y="160"/>
                    </a:cubicBezTo>
                    <a:cubicBezTo>
                      <a:pt x="392" y="120"/>
                      <a:pt x="360" y="89"/>
                      <a:pt x="319" y="88"/>
                    </a:cubicBezTo>
                    <a:cubicBezTo>
                      <a:pt x="318" y="39"/>
                      <a:pt x="278" y="0"/>
                      <a:pt x="229" y="0"/>
                    </a:cubicBezTo>
                    <a:cubicBezTo>
                      <a:pt x="186" y="0"/>
                      <a:pt x="150" y="30"/>
                      <a:pt x="141" y="71"/>
                    </a:cubicBezTo>
                    <a:cubicBezTo>
                      <a:pt x="134" y="68"/>
                      <a:pt x="126" y="66"/>
                      <a:pt x="118" y="66"/>
                    </a:cubicBezTo>
                    <a:cubicBezTo>
                      <a:pt x="102" y="66"/>
                      <a:pt x="87" y="72"/>
                      <a:pt x="76" y="83"/>
                    </a:cubicBezTo>
                    <a:cubicBezTo>
                      <a:pt x="65" y="92"/>
                      <a:pt x="59" y="106"/>
                      <a:pt x="57" y="120"/>
                    </a:cubicBezTo>
                    <a:cubicBezTo>
                      <a:pt x="26" y="118"/>
                      <a:pt x="0" y="142"/>
                      <a:pt x="0" y="173"/>
                    </a:cubicBezTo>
                    <a:cubicBezTo>
                      <a:pt x="0" y="202"/>
                      <a:pt x="24" y="225"/>
                      <a:pt x="53" y="226"/>
                    </a:cubicBezTo>
                    <a:close/>
                    <a:moveTo>
                      <a:pt x="229" y="15"/>
                    </a:moveTo>
                    <a:cubicBezTo>
                      <a:pt x="270" y="15"/>
                      <a:pt x="304" y="49"/>
                      <a:pt x="304" y="90"/>
                    </a:cubicBezTo>
                    <a:cubicBezTo>
                      <a:pt x="304" y="92"/>
                      <a:pt x="304" y="94"/>
                      <a:pt x="304" y="96"/>
                    </a:cubicBezTo>
                    <a:cubicBezTo>
                      <a:pt x="304" y="98"/>
                      <a:pt x="305" y="100"/>
                      <a:pt x="306" y="102"/>
                    </a:cubicBezTo>
                    <a:cubicBezTo>
                      <a:pt x="308" y="103"/>
                      <a:pt x="310" y="104"/>
                      <a:pt x="312" y="104"/>
                    </a:cubicBezTo>
                    <a:cubicBezTo>
                      <a:pt x="314" y="103"/>
                      <a:pt x="317" y="103"/>
                      <a:pt x="319" y="103"/>
                    </a:cubicBezTo>
                    <a:cubicBezTo>
                      <a:pt x="351" y="103"/>
                      <a:pt x="378" y="128"/>
                      <a:pt x="378" y="160"/>
                    </a:cubicBezTo>
                    <a:cubicBezTo>
                      <a:pt x="378" y="191"/>
                      <a:pt x="351" y="216"/>
                      <a:pt x="319" y="216"/>
                    </a:cubicBezTo>
                    <a:cubicBezTo>
                      <a:pt x="220" y="216"/>
                      <a:pt x="220" y="216"/>
                      <a:pt x="220" y="216"/>
                    </a:cubicBezTo>
                    <a:cubicBezTo>
                      <a:pt x="226" y="207"/>
                      <a:pt x="230" y="197"/>
                      <a:pt x="231" y="186"/>
                    </a:cubicBezTo>
                    <a:cubicBezTo>
                      <a:pt x="231" y="183"/>
                      <a:pt x="232" y="180"/>
                      <a:pt x="232" y="177"/>
                    </a:cubicBezTo>
                    <a:cubicBezTo>
                      <a:pt x="232" y="158"/>
                      <a:pt x="220" y="142"/>
                      <a:pt x="204" y="134"/>
                    </a:cubicBezTo>
                    <a:cubicBezTo>
                      <a:pt x="197" y="129"/>
                      <a:pt x="188" y="126"/>
                      <a:pt x="179" y="125"/>
                    </a:cubicBezTo>
                    <a:cubicBezTo>
                      <a:pt x="179" y="106"/>
                      <a:pt x="169" y="89"/>
                      <a:pt x="155" y="79"/>
                    </a:cubicBezTo>
                    <a:cubicBezTo>
                      <a:pt x="161" y="42"/>
                      <a:pt x="192" y="15"/>
                      <a:pt x="229" y="15"/>
                    </a:cubicBezTo>
                    <a:close/>
                    <a:moveTo>
                      <a:pt x="53" y="135"/>
                    </a:moveTo>
                    <a:cubicBezTo>
                      <a:pt x="55" y="135"/>
                      <a:pt x="56" y="135"/>
                      <a:pt x="58" y="135"/>
                    </a:cubicBezTo>
                    <a:cubicBezTo>
                      <a:pt x="63" y="136"/>
                      <a:pt x="63" y="136"/>
                      <a:pt x="63" y="136"/>
                    </a:cubicBezTo>
                    <a:cubicBezTo>
                      <a:pt x="65" y="136"/>
                      <a:pt x="67" y="135"/>
                      <a:pt x="68" y="134"/>
                    </a:cubicBezTo>
                    <a:cubicBezTo>
                      <a:pt x="70" y="133"/>
                      <a:pt x="71" y="131"/>
                      <a:pt x="71" y="129"/>
                    </a:cubicBezTo>
                    <a:cubicBezTo>
                      <a:pt x="71" y="124"/>
                      <a:pt x="71" y="124"/>
                      <a:pt x="71" y="124"/>
                    </a:cubicBezTo>
                    <a:cubicBezTo>
                      <a:pt x="72" y="112"/>
                      <a:pt x="77" y="101"/>
                      <a:pt x="86" y="93"/>
                    </a:cubicBezTo>
                    <a:cubicBezTo>
                      <a:pt x="95" y="85"/>
                      <a:pt x="106" y="81"/>
                      <a:pt x="118" y="81"/>
                    </a:cubicBezTo>
                    <a:cubicBezTo>
                      <a:pt x="144" y="81"/>
                      <a:pt x="165" y="102"/>
                      <a:pt x="165" y="128"/>
                    </a:cubicBezTo>
                    <a:cubicBezTo>
                      <a:pt x="165" y="129"/>
                      <a:pt x="165" y="130"/>
                      <a:pt x="165" y="131"/>
                    </a:cubicBezTo>
                    <a:cubicBezTo>
                      <a:pt x="164" y="137"/>
                      <a:pt x="164" y="137"/>
                      <a:pt x="164" y="137"/>
                    </a:cubicBezTo>
                    <a:cubicBezTo>
                      <a:pt x="164" y="139"/>
                      <a:pt x="165" y="141"/>
                      <a:pt x="166" y="143"/>
                    </a:cubicBezTo>
                    <a:cubicBezTo>
                      <a:pt x="168" y="144"/>
                      <a:pt x="170" y="145"/>
                      <a:pt x="172" y="145"/>
                    </a:cubicBezTo>
                    <a:cubicBezTo>
                      <a:pt x="178" y="144"/>
                      <a:pt x="178" y="144"/>
                      <a:pt x="178" y="144"/>
                    </a:cubicBezTo>
                    <a:cubicBezTo>
                      <a:pt x="179" y="144"/>
                      <a:pt x="180" y="144"/>
                      <a:pt x="182" y="144"/>
                    </a:cubicBezTo>
                    <a:cubicBezTo>
                      <a:pt x="201" y="144"/>
                      <a:pt x="217" y="159"/>
                      <a:pt x="217" y="177"/>
                    </a:cubicBezTo>
                    <a:cubicBezTo>
                      <a:pt x="217" y="196"/>
                      <a:pt x="201" y="211"/>
                      <a:pt x="182" y="211"/>
                    </a:cubicBezTo>
                    <a:cubicBezTo>
                      <a:pt x="54" y="211"/>
                      <a:pt x="54" y="211"/>
                      <a:pt x="54" y="211"/>
                    </a:cubicBezTo>
                    <a:cubicBezTo>
                      <a:pt x="53" y="211"/>
                      <a:pt x="53" y="211"/>
                      <a:pt x="53" y="211"/>
                    </a:cubicBezTo>
                    <a:cubicBezTo>
                      <a:pt x="32" y="211"/>
                      <a:pt x="15" y="194"/>
                      <a:pt x="15" y="173"/>
                    </a:cubicBezTo>
                    <a:cubicBezTo>
                      <a:pt x="15" y="152"/>
                      <a:pt x="32" y="135"/>
                      <a:pt x="53" y="135"/>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32" name="文本框 31"/>
            <p:cNvSpPr txBox="1"/>
            <p:nvPr/>
          </p:nvSpPr>
          <p:spPr>
            <a:xfrm>
              <a:off x="10708" y="3915"/>
              <a:ext cx="8945" cy="2472"/>
            </a:xfrm>
            <a:prstGeom prst="rect">
              <a:avLst/>
            </a:prstGeom>
            <a:noFill/>
          </p:spPr>
          <p:txBody>
            <a:bodyPr wrap="square" rtlCol="0">
              <a:spAutoFit/>
            </a:bodyPr>
            <a:lstStyle/>
            <a:p>
              <a:pPr algn="ctr"/>
              <a:r>
                <a:rPr lang="en-US" altLang="zh-CN" sz="3200" b="1" dirty="0">
                  <a:solidFill>
                    <a:schemeClr val="bg2">
                      <a:lumMod val="25000"/>
                    </a:schemeClr>
                  </a:solidFill>
                  <a:latin typeface="华文细黑" panose="02010600040101010101" pitchFamily="2" charset="-122"/>
                  <a:ea typeface="华文细黑" panose="02010600040101010101" pitchFamily="2" charset="-122"/>
                </a:rPr>
                <a:t>02/</a:t>
              </a:r>
              <a:r>
                <a:rPr lang="zh-CN" altLang="en-US" sz="3200" b="1" dirty="0">
                  <a:solidFill>
                    <a:schemeClr val="bg2">
                      <a:lumMod val="25000"/>
                    </a:schemeClr>
                  </a:solidFill>
                  <a:latin typeface="华文细黑" panose="02010600040101010101" pitchFamily="2" charset="-122"/>
                  <a:ea typeface="华文细黑" panose="02010600040101010101" pitchFamily="2" charset="-122"/>
                </a:rPr>
                <a:t>社会分布</a:t>
              </a:r>
              <a:endParaRPr lang="en-US" altLang="zh-CN" sz="3200" b="1" dirty="0">
                <a:solidFill>
                  <a:schemeClr val="bg2">
                    <a:lumMod val="25000"/>
                  </a:schemeClr>
                </a:solidFill>
                <a:latin typeface="华文细黑" panose="02010600040101010101" pitchFamily="2" charset="-122"/>
                <a:ea typeface="华文细黑" panose="02010600040101010101" pitchFamily="2" charset="-122"/>
              </a:endParaRPr>
            </a:p>
            <a:p>
              <a:pPr algn="ctr"/>
              <a:r>
                <a:rPr lang="en-US" altLang="zh-CN" sz="3200" dirty="0">
                  <a:solidFill>
                    <a:schemeClr val="bg2">
                      <a:lumMod val="25000"/>
                    </a:schemeClr>
                  </a:solidFill>
                  <a:ea typeface="华文细黑" panose="02010600040101010101" pitchFamily="2" charset="-122"/>
                </a:rPr>
                <a:t>the uneven </a:t>
              </a:r>
            </a:p>
            <a:p>
              <a:pPr algn="ctr"/>
              <a:r>
                <a:rPr lang="en-US" altLang="zh-CN" sz="3200" dirty="0">
                  <a:solidFill>
                    <a:schemeClr val="bg2">
                      <a:lumMod val="25000"/>
                    </a:schemeClr>
                  </a:solidFill>
                  <a:ea typeface="华文细黑" panose="02010600040101010101" pitchFamily="2" charset="-122"/>
                </a:rPr>
                <a:t>social distribution</a:t>
              </a:r>
              <a:endParaRPr lang="zh-CN" altLang="en-US" sz="3200" dirty="0">
                <a:solidFill>
                  <a:schemeClr val="bg2">
                    <a:lumMod val="25000"/>
                  </a:schemeClr>
                </a:solidFill>
                <a:ea typeface="华文细黑" panose="02010600040101010101" pitchFamily="2" charset="-122"/>
              </a:endParaRPr>
            </a:p>
          </p:txBody>
        </p:sp>
        <p:sp>
          <p:nvSpPr>
            <p:cNvPr id="33" name="文本框 32"/>
            <p:cNvSpPr txBox="1"/>
            <p:nvPr/>
          </p:nvSpPr>
          <p:spPr>
            <a:xfrm>
              <a:off x="2264" y="6755"/>
              <a:ext cx="8945" cy="2472"/>
            </a:xfrm>
            <a:prstGeom prst="rect">
              <a:avLst/>
            </a:prstGeom>
            <a:noFill/>
          </p:spPr>
          <p:txBody>
            <a:bodyPr wrap="square" rtlCol="0">
              <a:spAutoFit/>
            </a:bodyPr>
            <a:lstStyle/>
            <a:p>
              <a:pPr algn="ctr"/>
              <a:r>
                <a:rPr lang="en-US" altLang="zh-CN" sz="3200" b="1" dirty="0">
                  <a:solidFill>
                    <a:schemeClr val="bg2">
                      <a:lumMod val="25000"/>
                    </a:schemeClr>
                  </a:solidFill>
                  <a:latin typeface="华文细黑" panose="02010600040101010101" pitchFamily="2" charset="-122"/>
                  <a:ea typeface="华文细黑" panose="02010600040101010101" pitchFamily="2" charset="-122"/>
                </a:rPr>
                <a:t>03/</a:t>
              </a:r>
              <a:r>
                <a:rPr lang="zh-CN" altLang="en-US" sz="3200" b="1" dirty="0">
                  <a:solidFill>
                    <a:schemeClr val="bg2">
                      <a:lumMod val="25000"/>
                    </a:schemeClr>
                  </a:solidFill>
                  <a:latin typeface="华文细黑" panose="02010600040101010101" pitchFamily="2" charset="-122"/>
                  <a:ea typeface="华文细黑" panose="02010600040101010101" pitchFamily="2" charset="-122"/>
                </a:rPr>
                <a:t>空间分布</a:t>
              </a:r>
              <a:endParaRPr lang="en-US" altLang="zh-CN" sz="3200" b="1" dirty="0">
                <a:solidFill>
                  <a:schemeClr val="bg2">
                    <a:lumMod val="25000"/>
                  </a:schemeClr>
                </a:solidFill>
                <a:latin typeface="华文细黑" panose="02010600040101010101" pitchFamily="2" charset="-122"/>
                <a:ea typeface="华文细黑" panose="02010600040101010101" pitchFamily="2" charset="-122"/>
              </a:endParaRPr>
            </a:p>
            <a:p>
              <a:pPr algn="ctr"/>
              <a:r>
                <a:rPr lang="en-US" altLang="zh-CN" sz="3200" dirty="0"/>
                <a:t>the uneven </a:t>
              </a:r>
            </a:p>
            <a:p>
              <a:pPr algn="ctr"/>
              <a:r>
                <a:rPr lang="en-US" altLang="zh-CN" sz="3200" dirty="0">
                  <a:latin typeface="Calibri" panose="020F0502020204030204" pitchFamily="34" charset="0"/>
                  <a:cs typeface="Calibri" panose="020F0502020204030204" pitchFamily="34" charset="0"/>
                </a:rPr>
                <a:t>spatial distribution</a:t>
              </a:r>
            </a:p>
          </p:txBody>
        </p:sp>
        <p:sp>
          <p:nvSpPr>
            <p:cNvPr id="34" name="文本框 33"/>
            <p:cNvSpPr txBox="1"/>
            <p:nvPr/>
          </p:nvSpPr>
          <p:spPr>
            <a:xfrm>
              <a:off x="10891" y="6832"/>
              <a:ext cx="8945" cy="2472"/>
            </a:xfrm>
            <a:prstGeom prst="rect">
              <a:avLst/>
            </a:prstGeom>
            <a:noFill/>
          </p:spPr>
          <p:txBody>
            <a:bodyPr wrap="square" rtlCol="0">
              <a:spAutoFit/>
            </a:bodyPr>
            <a:lstStyle/>
            <a:p>
              <a:pPr algn="ctr"/>
              <a:r>
                <a:rPr lang="en-US" altLang="zh-CN" sz="3200" b="1" dirty="0">
                  <a:solidFill>
                    <a:schemeClr val="bg2">
                      <a:lumMod val="25000"/>
                    </a:schemeClr>
                  </a:solidFill>
                  <a:latin typeface="华文细黑" panose="02010600040101010101" pitchFamily="2" charset="-122"/>
                  <a:ea typeface="华文细黑" panose="02010600040101010101" pitchFamily="2" charset="-122"/>
                </a:rPr>
                <a:t>04/</a:t>
              </a:r>
              <a:r>
                <a:rPr lang="zh-CN" altLang="en-US" sz="3200" b="1" dirty="0">
                  <a:solidFill>
                    <a:schemeClr val="bg2">
                      <a:lumMod val="25000"/>
                    </a:schemeClr>
                  </a:solidFill>
                  <a:latin typeface="华文细黑" panose="02010600040101010101" pitchFamily="2" charset="-122"/>
                  <a:ea typeface="华文细黑" panose="02010600040101010101" pitchFamily="2" charset="-122"/>
                </a:rPr>
                <a:t>大学的发展</a:t>
              </a:r>
              <a:endParaRPr lang="en-US" altLang="zh-CN" sz="3200" b="1" dirty="0">
                <a:solidFill>
                  <a:schemeClr val="bg2">
                    <a:lumMod val="25000"/>
                  </a:schemeClr>
                </a:solidFill>
                <a:latin typeface="华文细黑" panose="02010600040101010101" pitchFamily="2" charset="-122"/>
                <a:ea typeface="华文细黑" panose="02010600040101010101" pitchFamily="2" charset="-122"/>
              </a:endParaRPr>
            </a:p>
            <a:p>
              <a:pPr algn="ctr"/>
              <a:r>
                <a:rPr lang="en-US" altLang="zh-CN" sz="3200" dirty="0"/>
                <a:t>the development of </a:t>
              </a:r>
            </a:p>
            <a:p>
              <a:pPr algn="ctr"/>
              <a:r>
                <a:rPr lang="en-US" altLang="zh-CN" sz="3200" dirty="0"/>
                <a:t>China’s university</a:t>
              </a:r>
            </a:p>
          </p:txBody>
        </p:sp>
      </p:grpSp>
      <p:sp>
        <p:nvSpPr>
          <p:cNvPr id="2" name="文本框 1"/>
          <p:cNvSpPr txBox="1"/>
          <p:nvPr/>
        </p:nvSpPr>
        <p:spPr>
          <a:xfrm>
            <a:off x="2698003" y="1261200"/>
            <a:ext cx="6270821" cy="707886"/>
          </a:xfrm>
          <a:prstGeom prst="rect">
            <a:avLst/>
          </a:prstGeom>
          <a:noFill/>
        </p:spPr>
        <p:txBody>
          <a:bodyPr wrap="square" rtlCol="0">
            <a:spAutoFit/>
          </a:bodyPr>
          <a:lstStyle/>
          <a:p>
            <a:pPr algn="ctr"/>
            <a:r>
              <a:rPr lang="en-US" altLang="zh-CN" sz="4000" dirty="0">
                <a:solidFill>
                  <a:srgbClr val="4684BE"/>
                </a:solidFill>
                <a:latin typeface="Neutra Text Light SC" panose="02000000000000000000" pitchFamily="50" charset="0"/>
              </a:rPr>
              <a:t>CONTENT</a:t>
            </a:r>
          </a:p>
        </p:txBody>
      </p:sp>
      <p:sp>
        <p:nvSpPr>
          <p:cNvPr id="39" name="文本框 38">
            <a:extLst>
              <a:ext uri="{FF2B5EF4-FFF2-40B4-BE49-F238E27FC236}">
                <a16:creationId xmlns:a16="http://schemas.microsoft.com/office/drawing/2014/main" id="{3130D783-FAC6-4013-952A-E84E96B43F04}"/>
              </a:ext>
            </a:extLst>
          </p:cNvPr>
          <p:cNvSpPr txBox="1"/>
          <p:nvPr/>
        </p:nvSpPr>
        <p:spPr>
          <a:xfrm>
            <a:off x="8563928" y="6135712"/>
            <a:ext cx="6132194"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2800" b="1" i="0" u="none" strike="noStrike" kern="1200" cap="none" spc="0" normalizeH="0" baseline="0" noProof="0" smtClean="0">
                <a:ln>
                  <a:noFill/>
                </a:ln>
                <a:solidFill>
                  <a:srgbClr val="5B9BD5">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tabLst/>
                <a:defRPr/>
              </a:pPr>
              <a:t>3</a:t>
            </a:fld>
            <a:endParaRPr kumimoji="0" lang="zh-CN" altLang="en-US" sz="2800" b="1" i="0" u="none" strike="noStrike" kern="1200" cap="none" spc="0" normalizeH="0" baseline="0" noProof="0" dirty="0">
              <a:ln>
                <a:noFill/>
              </a:ln>
              <a:solidFill>
                <a:srgbClr val="5B9BD5">
                  <a:lumMod val="50000"/>
                </a:srgbClr>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circle(in)">
                                      <p:cBhvr>
                                        <p:cTn id="7" dur="20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down)">
                                      <p:cBhvr>
                                        <p:cTn id="1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4"/>
          <a:stretch>
            <a:fillRect/>
          </a:stretch>
        </p:blipFill>
        <p:spPr>
          <a:xfrm rot="10800000" flipH="1" flipV="1">
            <a:off x="75565" y="-1270"/>
            <a:ext cx="12101830" cy="6858000"/>
          </a:xfrm>
          <a:prstGeom prst="rect">
            <a:avLst/>
          </a:prstGeom>
        </p:spPr>
      </p:pic>
      <p:pic>
        <p:nvPicPr>
          <p:cNvPr id="6" name="图片 5" descr="a"/>
          <p:cNvPicPr>
            <a:picLocks noChangeAspect="1"/>
          </p:cNvPicPr>
          <p:nvPr/>
        </p:nvPicPr>
        <p:blipFill>
          <a:blip r:embed="rId5"/>
          <a:stretch>
            <a:fillRect/>
          </a:stretch>
        </p:blipFill>
        <p:spPr>
          <a:xfrm>
            <a:off x="-30480" y="0"/>
            <a:ext cx="7679055" cy="6917690"/>
          </a:xfrm>
          <a:prstGeom prst="rect">
            <a:avLst/>
          </a:prstGeom>
        </p:spPr>
      </p:pic>
      <p:grpSp>
        <p:nvGrpSpPr>
          <p:cNvPr id="9" name="组合 8"/>
          <p:cNvGrpSpPr/>
          <p:nvPr/>
        </p:nvGrpSpPr>
        <p:grpSpPr>
          <a:xfrm>
            <a:off x="2622676" y="1157605"/>
            <a:ext cx="7034545" cy="5405120"/>
            <a:chOff x="4435" y="1821"/>
            <a:chExt cx="13590" cy="8512"/>
          </a:xfrm>
          <a:effectLst>
            <a:outerShdw blurRad="63500" sx="102000" sy="102000" algn="ctr" rotWithShape="0">
              <a:prstClr val="black">
                <a:alpha val="40000"/>
              </a:prstClr>
            </a:outerShdw>
          </a:effectLst>
        </p:grpSpPr>
        <p:pic>
          <p:nvPicPr>
            <p:cNvPr id="7" name="图片 6" descr="zzzzz_0000s_0003_矩形-1"/>
            <p:cNvPicPr>
              <a:picLocks noChangeAspect="1"/>
            </p:cNvPicPr>
            <p:nvPr/>
          </p:nvPicPr>
          <p:blipFill>
            <a:blip r:embed="rId6"/>
            <a:stretch>
              <a:fillRect/>
            </a:stretch>
          </p:blipFill>
          <p:spPr>
            <a:xfrm rot="5400000">
              <a:off x="2503" y="3753"/>
              <a:ext cx="8512" cy="4648"/>
            </a:xfrm>
            <a:prstGeom prst="rect">
              <a:avLst/>
            </a:prstGeom>
          </p:spPr>
        </p:pic>
        <p:sp>
          <p:nvSpPr>
            <p:cNvPr id="8" name="矩形 7"/>
            <p:cNvSpPr/>
            <p:nvPr/>
          </p:nvSpPr>
          <p:spPr>
            <a:xfrm>
              <a:off x="7111" y="4414"/>
              <a:ext cx="10914" cy="4272"/>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等腰三角形 20"/>
          <p:cNvSpPr/>
          <p:nvPr/>
        </p:nvSpPr>
        <p:spPr>
          <a:xfrm flipV="1">
            <a:off x="10676432" y="6338273"/>
            <a:ext cx="440336" cy="224236"/>
          </a:xfrm>
          <a:prstGeom prst="triangle">
            <a:avLst/>
          </a:prstGeom>
          <a:solidFill>
            <a:srgbClr val="2757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3937534" y="3350445"/>
            <a:ext cx="5679904" cy="1482457"/>
          </a:xfrm>
          <a:prstGeom prst="rect">
            <a:avLst/>
          </a:prstGeom>
          <a:noFill/>
        </p:spPr>
        <p:txBody>
          <a:bodyPr wrap="square" rtlCol="0">
            <a:spAutoFit/>
          </a:bodyPr>
          <a:lstStyle/>
          <a:p>
            <a:pPr algn="ctr">
              <a:lnSpc>
                <a:spcPts val="7000"/>
              </a:lnSpc>
            </a:pPr>
            <a:r>
              <a:rPr lang="en-US" altLang="zh-CN" sz="9000" b="1" dirty="0">
                <a:solidFill>
                  <a:schemeClr val="bg2">
                    <a:lumMod val="25000"/>
                  </a:schemeClr>
                </a:solidFill>
                <a:latin typeface="华文细黑" panose="02010600040101010101" pitchFamily="2" charset="-122"/>
                <a:ea typeface="华文细黑" panose="02010600040101010101" pitchFamily="2" charset="-122"/>
              </a:rPr>
              <a:t>04</a:t>
            </a:r>
          </a:p>
          <a:p>
            <a:pPr algn="ctr"/>
            <a:r>
              <a:rPr lang="zh-CN" altLang="en-US" sz="3200" b="1" dirty="0">
                <a:solidFill>
                  <a:schemeClr val="bg2">
                    <a:lumMod val="25000"/>
                  </a:schemeClr>
                </a:solidFill>
                <a:latin typeface="华文细黑" panose="02010600040101010101" pitchFamily="2" charset="-122"/>
                <a:ea typeface="华文细黑" panose="02010600040101010101" pitchFamily="2" charset="-122"/>
              </a:rPr>
              <a:t>大学的发展差异</a:t>
            </a:r>
            <a:endParaRPr lang="en-US" altLang="zh-CN" sz="3200" b="1" dirty="0">
              <a:solidFill>
                <a:schemeClr val="bg2">
                  <a:lumMod val="25000"/>
                </a:schemeClr>
              </a:solidFill>
              <a:latin typeface="华文细黑" panose="02010600040101010101" pitchFamily="2" charset="-122"/>
              <a:ea typeface="华文细黑" panose="02010600040101010101" pitchFamily="2" charset="-122"/>
            </a:endParaRPr>
          </a:p>
        </p:txBody>
      </p:sp>
      <p:sp>
        <p:nvSpPr>
          <p:cNvPr id="10" name="文本框 9">
            <a:extLst>
              <a:ext uri="{FF2B5EF4-FFF2-40B4-BE49-F238E27FC236}">
                <a16:creationId xmlns:a16="http://schemas.microsoft.com/office/drawing/2014/main" id="{F10EA192-8326-47F9-99AC-F18055607EFF}"/>
              </a:ext>
            </a:extLst>
          </p:cNvPr>
          <p:cNvSpPr txBox="1"/>
          <p:nvPr/>
        </p:nvSpPr>
        <p:spPr>
          <a:xfrm>
            <a:off x="7839075" y="5754094"/>
            <a:ext cx="611505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2800" b="1" i="0" u="none" strike="noStrike" kern="1200" cap="none" spc="0" normalizeH="0" baseline="0" noProof="0" smtClean="0">
                <a:ln>
                  <a:noFill/>
                </a:ln>
                <a:solidFill>
                  <a:srgbClr val="5B9BD5">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tabLst/>
                <a:defRPr/>
              </a:pPr>
              <a:t>30</a:t>
            </a:fld>
            <a:endParaRPr kumimoji="0" lang="zh-CN" altLang="en-US" sz="2800" b="1" i="0" u="none" strike="noStrike" kern="1200" cap="none" spc="0" normalizeH="0" baseline="0" noProof="0" dirty="0">
              <a:ln>
                <a:noFill/>
              </a:ln>
              <a:solidFill>
                <a:srgbClr val="5B9BD5">
                  <a:lumMod val="50000"/>
                </a:srgbClr>
              </a:solidFill>
              <a:effectLst/>
              <a:uLnTx/>
              <a:uFillTx/>
              <a:latin typeface="黑体" panose="02010609060101010101" pitchFamily="49" charset="-122"/>
              <a:ea typeface="黑体" panose="02010609060101010101" pitchFamily="49" charset="-122"/>
              <a:cs typeface="+mn-cs"/>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29"/>
                                        </p:tgtEl>
                                        <p:attrNameLst>
                                          <p:attrName>style.visibility</p:attrName>
                                        </p:attrNameLst>
                                      </p:cBhvr>
                                      <p:to>
                                        <p:strVal val="visible"/>
                                      </p:to>
                                    </p:set>
                                    <p:anim calcmode="lin" valueType="num">
                                      <p:cBhvr>
                                        <p:cTn id="11"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29"/>
                                        </p:tgtEl>
                                        <p:attrNameLst>
                                          <p:attrName>ppt_y</p:attrName>
                                        </p:attrNameLst>
                                      </p:cBhvr>
                                      <p:tavLst>
                                        <p:tav tm="0">
                                          <p:val>
                                            <p:strVal val="#ppt_y"/>
                                          </p:val>
                                        </p:tav>
                                        <p:tav tm="100000">
                                          <p:val>
                                            <p:strVal val="#ppt_y"/>
                                          </p:val>
                                        </p:tav>
                                      </p:tavLst>
                                    </p:anim>
                                    <p:anim calcmode="lin" valueType="num">
                                      <p:cBhvr>
                                        <p:cTn id="13"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2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16524" y="1986806"/>
            <a:ext cx="11330324" cy="4112120"/>
            <a:chOff x="1029" y="3993"/>
            <a:chExt cx="17843" cy="6476"/>
          </a:xfrm>
        </p:grpSpPr>
        <p:sp>
          <p:nvSpPr>
            <p:cNvPr id="14" name="等腰三角形 13"/>
            <p:cNvSpPr/>
            <p:nvPr/>
          </p:nvSpPr>
          <p:spPr>
            <a:xfrm rot="5400000">
              <a:off x="4458" y="4784"/>
              <a:ext cx="342" cy="226"/>
            </a:xfrm>
            <a:prstGeom prst="triangle">
              <a:avLst/>
            </a:prstGeom>
            <a:solidFill>
              <a:srgbClr val="B0DC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5400000">
              <a:off x="13179" y="4801"/>
              <a:ext cx="342" cy="226"/>
            </a:xfrm>
            <a:prstGeom prst="triangle">
              <a:avLst/>
            </a:prstGeom>
            <a:solidFill>
              <a:srgbClr val="B0DC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16200000" flipH="1">
              <a:off x="14611" y="7912"/>
              <a:ext cx="342" cy="226"/>
            </a:xfrm>
            <a:prstGeom prst="triangle">
              <a:avLst/>
            </a:prstGeom>
            <a:solidFill>
              <a:srgbClr val="1E5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rot="16200000" flipH="1">
              <a:off x="5971" y="7912"/>
              <a:ext cx="342" cy="226"/>
            </a:xfrm>
            <a:prstGeom prst="triangle">
              <a:avLst/>
            </a:prstGeom>
            <a:solidFill>
              <a:srgbClr val="1E5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2346" y="4003"/>
              <a:ext cx="1571" cy="1822"/>
              <a:chOff x="1489808" y="2542103"/>
              <a:chExt cx="997360" cy="1156936"/>
            </a:xfrm>
          </p:grpSpPr>
          <p:sp>
            <p:nvSpPr>
              <p:cNvPr id="3" name="六边形 2"/>
              <p:cNvSpPr/>
              <p:nvPr/>
            </p:nvSpPr>
            <p:spPr>
              <a:xfrm rot="5400000">
                <a:off x="1410020" y="2621891"/>
                <a:ext cx="1156936" cy="997360"/>
              </a:xfrm>
              <a:prstGeom prst="hexagon">
                <a:avLst/>
              </a:prstGeom>
              <a:solidFill>
                <a:srgbClr val="B0DCEA"/>
              </a:solidFill>
              <a:ln>
                <a:noFill/>
              </a:ln>
              <a:effectLst>
                <a:outerShdw blurRad="254000" dist="38100" sx="106000" sy="106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Group 12"/>
              <p:cNvGrpSpPr>
                <a:grpSpLocks noChangeAspect="1"/>
              </p:cNvGrpSpPr>
              <p:nvPr/>
            </p:nvGrpSpPr>
            <p:grpSpPr bwMode="auto">
              <a:xfrm>
                <a:off x="1746069" y="2897567"/>
                <a:ext cx="484838" cy="446007"/>
                <a:chOff x="4483" y="2088"/>
                <a:chExt cx="437" cy="402"/>
              </a:xfrm>
            </p:grpSpPr>
            <p:sp>
              <p:nvSpPr>
                <p:cNvPr id="19" name="AutoShape 11"/>
                <p:cNvSpPr>
                  <a:spLocks noChangeAspect="1" noChangeArrowheads="1" noTextEdit="1"/>
                </p:cNvSpPr>
                <p:nvPr/>
              </p:nvSpPr>
              <p:spPr bwMode="auto">
                <a:xfrm>
                  <a:off x="4483" y="2088"/>
                  <a:ext cx="437"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 name="Freeform 13"/>
                <p:cNvSpPr/>
                <p:nvPr/>
              </p:nvSpPr>
              <p:spPr bwMode="auto">
                <a:xfrm>
                  <a:off x="4558" y="2181"/>
                  <a:ext cx="285" cy="311"/>
                </a:xfrm>
                <a:custGeom>
                  <a:avLst/>
                  <a:gdLst>
                    <a:gd name="T0" fmla="*/ 73 w 145"/>
                    <a:gd name="T1" fmla="*/ 0 h 158"/>
                    <a:gd name="T2" fmla="*/ 0 w 145"/>
                    <a:gd name="T3" fmla="*/ 52 h 158"/>
                    <a:gd name="T4" fmla="*/ 0 w 145"/>
                    <a:gd name="T5" fmla="*/ 138 h 158"/>
                    <a:gd name="T6" fmla="*/ 20 w 145"/>
                    <a:gd name="T7" fmla="*/ 158 h 158"/>
                    <a:gd name="T8" fmla="*/ 52 w 145"/>
                    <a:gd name="T9" fmla="*/ 158 h 158"/>
                    <a:gd name="T10" fmla="*/ 52 w 145"/>
                    <a:gd name="T11" fmla="*/ 106 h 158"/>
                    <a:gd name="T12" fmla="*/ 93 w 145"/>
                    <a:gd name="T13" fmla="*/ 106 h 158"/>
                    <a:gd name="T14" fmla="*/ 93 w 145"/>
                    <a:gd name="T15" fmla="*/ 158 h 158"/>
                    <a:gd name="T16" fmla="*/ 125 w 145"/>
                    <a:gd name="T17" fmla="*/ 158 h 158"/>
                    <a:gd name="T18" fmla="*/ 145 w 145"/>
                    <a:gd name="T19" fmla="*/ 138 h 158"/>
                    <a:gd name="T20" fmla="*/ 145 w 145"/>
                    <a:gd name="T21" fmla="*/ 52 h 158"/>
                    <a:gd name="T22" fmla="*/ 73 w 145"/>
                    <a:gd name="T23"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 h="158">
                      <a:moveTo>
                        <a:pt x="73" y="0"/>
                      </a:moveTo>
                      <a:cubicBezTo>
                        <a:pt x="0" y="52"/>
                        <a:pt x="0" y="52"/>
                        <a:pt x="0" y="52"/>
                      </a:cubicBezTo>
                      <a:cubicBezTo>
                        <a:pt x="0" y="138"/>
                        <a:pt x="0" y="138"/>
                        <a:pt x="0" y="138"/>
                      </a:cubicBezTo>
                      <a:cubicBezTo>
                        <a:pt x="0" y="149"/>
                        <a:pt x="9" y="158"/>
                        <a:pt x="20" y="158"/>
                      </a:cubicBezTo>
                      <a:cubicBezTo>
                        <a:pt x="52" y="158"/>
                        <a:pt x="52" y="158"/>
                        <a:pt x="52" y="158"/>
                      </a:cubicBezTo>
                      <a:cubicBezTo>
                        <a:pt x="52" y="106"/>
                        <a:pt x="52" y="106"/>
                        <a:pt x="52" y="106"/>
                      </a:cubicBezTo>
                      <a:cubicBezTo>
                        <a:pt x="93" y="106"/>
                        <a:pt x="93" y="106"/>
                        <a:pt x="93" y="106"/>
                      </a:cubicBezTo>
                      <a:cubicBezTo>
                        <a:pt x="93" y="158"/>
                        <a:pt x="93" y="158"/>
                        <a:pt x="93" y="158"/>
                      </a:cubicBezTo>
                      <a:cubicBezTo>
                        <a:pt x="125" y="158"/>
                        <a:pt x="125" y="158"/>
                        <a:pt x="125" y="158"/>
                      </a:cubicBezTo>
                      <a:cubicBezTo>
                        <a:pt x="136" y="158"/>
                        <a:pt x="145" y="149"/>
                        <a:pt x="145" y="138"/>
                      </a:cubicBezTo>
                      <a:cubicBezTo>
                        <a:pt x="145" y="52"/>
                        <a:pt x="145" y="52"/>
                        <a:pt x="145" y="52"/>
                      </a:cubicBezTo>
                      <a:lnTo>
                        <a:pt x="73"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4"/>
                <p:cNvSpPr/>
                <p:nvPr/>
              </p:nvSpPr>
              <p:spPr bwMode="auto">
                <a:xfrm>
                  <a:off x="4481" y="2086"/>
                  <a:ext cx="439" cy="197"/>
                </a:xfrm>
                <a:custGeom>
                  <a:avLst/>
                  <a:gdLst>
                    <a:gd name="T0" fmla="*/ 218 w 223"/>
                    <a:gd name="T1" fmla="*/ 77 h 100"/>
                    <a:gd name="T2" fmla="*/ 191 w 223"/>
                    <a:gd name="T3" fmla="*/ 58 h 100"/>
                    <a:gd name="T4" fmla="*/ 146 w 223"/>
                    <a:gd name="T5" fmla="*/ 25 h 100"/>
                    <a:gd name="T6" fmla="*/ 120 w 223"/>
                    <a:gd name="T7" fmla="*/ 6 h 100"/>
                    <a:gd name="T8" fmla="*/ 112 w 223"/>
                    <a:gd name="T9" fmla="*/ 0 h 100"/>
                    <a:gd name="T10" fmla="*/ 112 w 223"/>
                    <a:gd name="T11" fmla="*/ 0 h 100"/>
                    <a:gd name="T12" fmla="*/ 111 w 223"/>
                    <a:gd name="T13" fmla="*/ 0 h 100"/>
                    <a:gd name="T14" fmla="*/ 111 w 223"/>
                    <a:gd name="T15" fmla="*/ 0 h 100"/>
                    <a:gd name="T16" fmla="*/ 103 w 223"/>
                    <a:gd name="T17" fmla="*/ 6 h 100"/>
                    <a:gd name="T18" fmla="*/ 5 w 223"/>
                    <a:gd name="T19" fmla="*/ 77 h 100"/>
                    <a:gd name="T20" fmla="*/ 3 w 223"/>
                    <a:gd name="T21" fmla="*/ 91 h 100"/>
                    <a:gd name="T22" fmla="*/ 7 w 223"/>
                    <a:gd name="T23" fmla="*/ 96 h 100"/>
                    <a:gd name="T24" fmla="*/ 16 w 223"/>
                    <a:gd name="T25" fmla="*/ 100 h 100"/>
                    <a:gd name="T26" fmla="*/ 112 w 223"/>
                    <a:gd name="T27" fmla="*/ 31 h 100"/>
                    <a:gd name="T28" fmla="*/ 112 w 223"/>
                    <a:gd name="T29" fmla="*/ 31 h 100"/>
                    <a:gd name="T30" fmla="*/ 112 w 223"/>
                    <a:gd name="T31" fmla="*/ 31 h 100"/>
                    <a:gd name="T32" fmla="*/ 112 w 223"/>
                    <a:gd name="T33" fmla="*/ 31 h 100"/>
                    <a:gd name="T34" fmla="*/ 207 w 223"/>
                    <a:gd name="T35" fmla="*/ 100 h 100"/>
                    <a:gd name="T36" fmla="*/ 216 w 223"/>
                    <a:gd name="T37" fmla="*/ 96 h 100"/>
                    <a:gd name="T38" fmla="*/ 220 w 223"/>
                    <a:gd name="T39" fmla="*/ 91 h 100"/>
                    <a:gd name="T40" fmla="*/ 218 w 223"/>
                    <a:gd name="T41" fmla="*/ 7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3" h="100">
                      <a:moveTo>
                        <a:pt x="218" y="77"/>
                      </a:moveTo>
                      <a:cubicBezTo>
                        <a:pt x="191" y="58"/>
                        <a:pt x="191" y="58"/>
                        <a:pt x="191" y="58"/>
                      </a:cubicBezTo>
                      <a:cubicBezTo>
                        <a:pt x="187" y="55"/>
                        <a:pt x="150" y="28"/>
                        <a:pt x="146" y="25"/>
                      </a:cubicBezTo>
                      <a:cubicBezTo>
                        <a:pt x="120" y="6"/>
                        <a:pt x="120" y="6"/>
                        <a:pt x="120" y="6"/>
                      </a:cubicBezTo>
                      <a:cubicBezTo>
                        <a:pt x="115" y="3"/>
                        <a:pt x="112" y="0"/>
                        <a:pt x="112" y="0"/>
                      </a:cubicBezTo>
                      <a:cubicBezTo>
                        <a:pt x="112" y="0"/>
                        <a:pt x="112" y="0"/>
                        <a:pt x="112" y="0"/>
                      </a:cubicBezTo>
                      <a:cubicBezTo>
                        <a:pt x="111" y="0"/>
                        <a:pt x="111" y="0"/>
                        <a:pt x="111" y="0"/>
                      </a:cubicBezTo>
                      <a:cubicBezTo>
                        <a:pt x="111" y="0"/>
                        <a:pt x="111" y="0"/>
                        <a:pt x="111" y="0"/>
                      </a:cubicBezTo>
                      <a:cubicBezTo>
                        <a:pt x="111" y="0"/>
                        <a:pt x="108" y="3"/>
                        <a:pt x="103" y="6"/>
                      </a:cubicBezTo>
                      <a:cubicBezTo>
                        <a:pt x="5" y="77"/>
                        <a:pt x="5" y="77"/>
                        <a:pt x="5" y="77"/>
                      </a:cubicBezTo>
                      <a:cubicBezTo>
                        <a:pt x="1" y="80"/>
                        <a:pt x="0" y="86"/>
                        <a:pt x="3" y="91"/>
                      </a:cubicBezTo>
                      <a:cubicBezTo>
                        <a:pt x="7" y="96"/>
                        <a:pt x="7" y="96"/>
                        <a:pt x="7" y="96"/>
                      </a:cubicBezTo>
                      <a:cubicBezTo>
                        <a:pt x="9" y="99"/>
                        <a:pt x="12" y="100"/>
                        <a:pt x="16" y="100"/>
                      </a:cubicBezTo>
                      <a:cubicBezTo>
                        <a:pt x="112" y="31"/>
                        <a:pt x="112" y="31"/>
                        <a:pt x="112" y="31"/>
                      </a:cubicBezTo>
                      <a:cubicBezTo>
                        <a:pt x="112" y="31"/>
                        <a:pt x="112" y="31"/>
                        <a:pt x="112" y="31"/>
                      </a:cubicBezTo>
                      <a:cubicBezTo>
                        <a:pt x="112" y="31"/>
                        <a:pt x="112" y="31"/>
                        <a:pt x="112" y="31"/>
                      </a:cubicBezTo>
                      <a:cubicBezTo>
                        <a:pt x="112" y="31"/>
                        <a:pt x="112" y="31"/>
                        <a:pt x="112" y="31"/>
                      </a:cubicBezTo>
                      <a:cubicBezTo>
                        <a:pt x="207" y="100"/>
                        <a:pt x="207" y="100"/>
                        <a:pt x="207" y="100"/>
                      </a:cubicBezTo>
                      <a:cubicBezTo>
                        <a:pt x="211" y="100"/>
                        <a:pt x="214" y="99"/>
                        <a:pt x="216" y="96"/>
                      </a:cubicBezTo>
                      <a:cubicBezTo>
                        <a:pt x="220" y="91"/>
                        <a:pt x="220" y="91"/>
                        <a:pt x="220" y="91"/>
                      </a:cubicBezTo>
                      <a:cubicBezTo>
                        <a:pt x="223" y="86"/>
                        <a:pt x="222" y="80"/>
                        <a:pt x="218" y="7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5"/>
                <p:cNvSpPr/>
                <p:nvPr/>
              </p:nvSpPr>
              <p:spPr bwMode="auto">
                <a:xfrm>
                  <a:off x="4768" y="2088"/>
                  <a:ext cx="89" cy="112"/>
                </a:xfrm>
                <a:custGeom>
                  <a:avLst/>
                  <a:gdLst>
                    <a:gd name="T0" fmla="*/ 37 w 45"/>
                    <a:gd name="T1" fmla="*/ 41 h 57"/>
                    <a:gd name="T2" fmla="*/ 37 w 45"/>
                    <a:gd name="T3" fmla="*/ 10 h 57"/>
                    <a:gd name="T4" fmla="*/ 27 w 45"/>
                    <a:gd name="T5" fmla="*/ 0 h 57"/>
                    <a:gd name="T6" fmla="*/ 18 w 45"/>
                    <a:gd name="T7" fmla="*/ 0 h 57"/>
                    <a:gd name="T8" fmla="*/ 8 w 45"/>
                    <a:gd name="T9" fmla="*/ 10 h 57"/>
                    <a:gd name="T10" fmla="*/ 8 w 45"/>
                    <a:gd name="T11" fmla="*/ 20 h 57"/>
                    <a:gd name="T12" fmla="*/ 0 w 45"/>
                    <a:gd name="T13" fmla="*/ 24 h 57"/>
                    <a:gd name="T14" fmla="*/ 45 w 45"/>
                    <a:gd name="T15" fmla="*/ 57 h 57"/>
                    <a:gd name="T16" fmla="*/ 37 w 45"/>
                    <a:gd name="T17" fmla="*/ 4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7">
                      <a:moveTo>
                        <a:pt x="37" y="41"/>
                      </a:moveTo>
                      <a:cubicBezTo>
                        <a:pt x="37" y="10"/>
                        <a:pt x="37" y="10"/>
                        <a:pt x="37" y="10"/>
                      </a:cubicBezTo>
                      <a:cubicBezTo>
                        <a:pt x="37" y="4"/>
                        <a:pt x="33" y="0"/>
                        <a:pt x="27" y="0"/>
                      </a:cubicBezTo>
                      <a:cubicBezTo>
                        <a:pt x="18" y="0"/>
                        <a:pt x="18" y="0"/>
                        <a:pt x="18" y="0"/>
                      </a:cubicBezTo>
                      <a:cubicBezTo>
                        <a:pt x="13" y="0"/>
                        <a:pt x="8" y="4"/>
                        <a:pt x="8" y="10"/>
                      </a:cubicBezTo>
                      <a:cubicBezTo>
                        <a:pt x="8" y="20"/>
                        <a:pt x="8" y="20"/>
                        <a:pt x="8" y="20"/>
                      </a:cubicBezTo>
                      <a:cubicBezTo>
                        <a:pt x="8" y="26"/>
                        <a:pt x="4" y="27"/>
                        <a:pt x="0" y="24"/>
                      </a:cubicBezTo>
                      <a:cubicBezTo>
                        <a:pt x="45" y="57"/>
                        <a:pt x="45" y="57"/>
                        <a:pt x="45" y="57"/>
                      </a:cubicBezTo>
                      <a:cubicBezTo>
                        <a:pt x="41" y="54"/>
                        <a:pt x="37" y="47"/>
                        <a:pt x="37"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27" name="组合 26"/>
            <p:cNvGrpSpPr/>
            <p:nvPr/>
          </p:nvGrpSpPr>
          <p:grpSpPr>
            <a:xfrm>
              <a:off x="10986" y="3993"/>
              <a:ext cx="1571" cy="1822"/>
              <a:chOff x="6976208" y="2535446"/>
              <a:chExt cx="997360" cy="1156936"/>
            </a:xfrm>
          </p:grpSpPr>
          <p:sp>
            <p:nvSpPr>
              <p:cNvPr id="12" name="六边形 11"/>
              <p:cNvSpPr/>
              <p:nvPr/>
            </p:nvSpPr>
            <p:spPr>
              <a:xfrm rot="5400000">
                <a:off x="6896420" y="2615234"/>
                <a:ext cx="1156936" cy="997360"/>
              </a:xfrm>
              <a:prstGeom prst="hexagon">
                <a:avLst/>
              </a:prstGeom>
              <a:solidFill>
                <a:srgbClr val="B0DCEA"/>
              </a:solidFill>
              <a:ln>
                <a:noFill/>
              </a:ln>
              <a:effectLst>
                <a:outerShdw blurRad="254000" dist="38100" sx="106000" sy="106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Freeform 105"/>
              <p:cNvSpPr>
                <a:spLocks noEditPoints="1"/>
              </p:cNvSpPr>
              <p:nvPr/>
            </p:nvSpPr>
            <p:spPr bwMode="auto">
              <a:xfrm>
                <a:off x="7280978" y="2922814"/>
                <a:ext cx="387820" cy="382200"/>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chemeClr val="bg1"/>
              </a:solidFill>
              <a:ln w="9525">
                <a:noFill/>
                <a:round/>
              </a:ln>
            </p:spPr>
            <p:txBody>
              <a:bodyPr vert="horz" wrap="square" lIns="121920" tIns="60960" rIns="121920" bIns="60960" numCol="1" anchor="t" anchorCtr="0" compatLnSpc="1"/>
              <a:lstStyle/>
              <a:p>
                <a:endParaRPr lang="en-US" sz="2400" dirty="0">
                  <a:solidFill>
                    <a:schemeClr val="accent3">
                      <a:lumMod val="50000"/>
                    </a:schemeClr>
                  </a:solidFill>
                </a:endParaRPr>
              </a:p>
            </p:txBody>
          </p:sp>
        </p:grpSp>
        <p:grpSp>
          <p:nvGrpSpPr>
            <p:cNvPr id="29" name="组合 28"/>
            <p:cNvGrpSpPr/>
            <p:nvPr/>
          </p:nvGrpSpPr>
          <p:grpSpPr>
            <a:xfrm>
              <a:off x="15479" y="7114"/>
              <a:ext cx="1571" cy="1822"/>
              <a:chOff x="9829136" y="4517207"/>
              <a:chExt cx="997360" cy="1156936"/>
            </a:xfrm>
          </p:grpSpPr>
          <p:sp>
            <p:nvSpPr>
              <p:cNvPr id="13" name="六边形 12"/>
              <p:cNvSpPr/>
              <p:nvPr/>
            </p:nvSpPr>
            <p:spPr>
              <a:xfrm rot="5400000">
                <a:off x="9749348" y="4596995"/>
                <a:ext cx="1156936" cy="997360"/>
              </a:xfrm>
              <a:prstGeom prst="hexagon">
                <a:avLst/>
              </a:prstGeom>
              <a:solidFill>
                <a:srgbClr val="1E5FAE"/>
              </a:solidFill>
              <a:ln>
                <a:noFill/>
              </a:ln>
              <a:effectLst>
                <a:outerShdw blurRad="254000" dist="38100" sx="106000" sy="106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Freeform 100"/>
              <p:cNvSpPr>
                <a:spLocks noChangeArrowheads="1"/>
              </p:cNvSpPr>
              <p:nvPr/>
            </p:nvSpPr>
            <p:spPr bwMode="auto">
              <a:xfrm>
                <a:off x="10046248" y="4913953"/>
                <a:ext cx="563136" cy="363442"/>
              </a:xfrm>
              <a:custGeom>
                <a:avLst/>
                <a:gdLst>
                  <a:gd name="T0" fmla="*/ 171249 w 498"/>
                  <a:gd name="T1" fmla="*/ 40178 h 320"/>
                  <a:gd name="T2" fmla="*/ 171249 w 498"/>
                  <a:gd name="T3" fmla="*/ 40178 h 320"/>
                  <a:gd name="T4" fmla="*/ 159563 w 498"/>
                  <a:gd name="T5" fmla="*/ 40178 h 320"/>
                  <a:gd name="T6" fmla="*/ 103828 w 498"/>
                  <a:gd name="T7" fmla="*/ 0 h 320"/>
                  <a:gd name="T8" fmla="*/ 44048 w 498"/>
                  <a:gd name="T9" fmla="*/ 60493 h 320"/>
                  <a:gd name="T10" fmla="*/ 44048 w 498"/>
                  <a:gd name="T11" fmla="*/ 67717 h 320"/>
                  <a:gd name="T12" fmla="*/ 40003 w 498"/>
                  <a:gd name="T13" fmla="*/ 67717 h 320"/>
                  <a:gd name="T14" fmla="*/ 0 w 498"/>
                  <a:gd name="T15" fmla="*/ 108347 h 320"/>
                  <a:gd name="T16" fmla="*/ 40003 w 498"/>
                  <a:gd name="T17" fmla="*/ 144011 h 320"/>
                  <a:gd name="T18" fmla="*/ 171249 w 498"/>
                  <a:gd name="T19" fmla="*/ 144011 h 320"/>
                  <a:gd name="T20" fmla="*/ 223388 w 498"/>
                  <a:gd name="T21" fmla="*/ 92095 h 320"/>
                  <a:gd name="T22" fmla="*/ 171249 w 498"/>
                  <a:gd name="T23" fmla="*/ 40178 h 320"/>
                  <a:gd name="T24" fmla="*/ 127650 w 498"/>
                  <a:gd name="T25" fmla="*/ 88032 h 320"/>
                  <a:gd name="T26" fmla="*/ 127650 w 498"/>
                  <a:gd name="T27" fmla="*/ 88032 h 320"/>
                  <a:gd name="T28" fmla="*/ 95738 w 498"/>
                  <a:gd name="T29" fmla="*/ 124147 h 320"/>
                  <a:gd name="T30" fmla="*/ 87647 w 498"/>
                  <a:gd name="T31" fmla="*/ 124147 h 320"/>
                  <a:gd name="T32" fmla="*/ 87647 w 498"/>
                  <a:gd name="T33" fmla="*/ 120084 h 320"/>
                  <a:gd name="T34" fmla="*/ 87647 w 498"/>
                  <a:gd name="T35" fmla="*/ 116021 h 320"/>
                  <a:gd name="T36" fmla="*/ 99783 w 498"/>
                  <a:gd name="T37" fmla="*/ 92095 h 320"/>
                  <a:gd name="T38" fmla="*/ 91692 w 498"/>
                  <a:gd name="T39" fmla="*/ 88032 h 320"/>
                  <a:gd name="T40" fmla="*/ 91692 w 498"/>
                  <a:gd name="T41" fmla="*/ 88032 h 320"/>
                  <a:gd name="T42" fmla="*/ 83602 w 498"/>
                  <a:gd name="T43" fmla="*/ 80357 h 320"/>
                  <a:gd name="T44" fmla="*/ 87647 w 498"/>
                  <a:gd name="T45" fmla="*/ 72231 h 320"/>
                  <a:gd name="T46" fmla="*/ 115964 w 498"/>
                  <a:gd name="T47" fmla="*/ 40178 h 320"/>
                  <a:gd name="T48" fmla="*/ 123605 w 498"/>
                  <a:gd name="T49" fmla="*/ 36116 h 320"/>
                  <a:gd name="T50" fmla="*/ 127650 w 498"/>
                  <a:gd name="T51" fmla="*/ 40178 h 320"/>
                  <a:gd name="T52" fmla="*/ 123605 w 498"/>
                  <a:gd name="T53" fmla="*/ 47853 h 320"/>
                  <a:gd name="T54" fmla="*/ 111919 w 498"/>
                  <a:gd name="T55" fmla="*/ 72231 h 320"/>
                  <a:gd name="T56" fmla="*/ 123605 w 498"/>
                  <a:gd name="T57" fmla="*/ 76294 h 320"/>
                  <a:gd name="T58" fmla="*/ 123605 w 498"/>
                  <a:gd name="T59" fmla="*/ 76294 h 320"/>
                  <a:gd name="T60" fmla="*/ 131695 w 498"/>
                  <a:gd name="T61" fmla="*/ 84420 h 320"/>
                  <a:gd name="T62" fmla="*/ 127650 w 498"/>
                  <a:gd name="T63" fmla="*/ 88032 h 32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98" h="320">
                    <a:moveTo>
                      <a:pt x="381" y="89"/>
                    </a:moveTo>
                    <a:lnTo>
                      <a:pt x="381" y="89"/>
                    </a:lnTo>
                    <a:cubicBezTo>
                      <a:pt x="372" y="89"/>
                      <a:pt x="364" y="89"/>
                      <a:pt x="355" y="89"/>
                    </a:cubicBezTo>
                    <a:cubicBezTo>
                      <a:pt x="337" y="36"/>
                      <a:pt x="293" y="0"/>
                      <a:pt x="231" y="0"/>
                    </a:cubicBezTo>
                    <a:cubicBezTo>
                      <a:pt x="160" y="0"/>
                      <a:pt x="98" y="62"/>
                      <a:pt x="98" y="134"/>
                    </a:cubicBezTo>
                    <a:cubicBezTo>
                      <a:pt x="98" y="134"/>
                      <a:pt x="98" y="142"/>
                      <a:pt x="98" y="150"/>
                    </a:cubicBezTo>
                    <a:cubicBezTo>
                      <a:pt x="98" y="150"/>
                      <a:pt x="98" y="150"/>
                      <a:pt x="89" y="150"/>
                    </a:cubicBezTo>
                    <a:cubicBezTo>
                      <a:pt x="45" y="150"/>
                      <a:pt x="0" y="187"/>
                      <a:pt x="0" y="240"/>
                    </a:cubicBezTo>
                    <a:cubicBezTo>
                      <a:pt x="0" y="284"/>
                      <a:pt x="45" y="319"/>
                      <a:pt x="89" y="319"/>
                    </a:cubicBezTo>
                    <a:cubicBezTo>
                      <a:pt x="381" y="319"/>
                      <a:pt x="381" y="319"/>
                      <a:pt x="381" y="319"/>
                    </a:cubicBezTo>
                    <a:cubicBezTo>
                      <a:pt x="443" y="319"/>
                      <a:pt x="497" y="275"/>
                      <a:pt x="497" y="204"/>
                    </a:cubicBezTo>
                    <a:cubicBezTo>
                      <a:pt x="497" y="142"/>
                      <a:pt x="443" y="89"/>
                      <a:pt x="381" y="89"/>
                    </a:cubicBezTo>
                    <a:close/>
                    <a:moveTo>
                      <a:pt x="284" y="195"/>
                    </a:moveTo>
                    <a:lnTo>
                      <a:pt x="284" y="195"/>
                    </a:lnTo>
                    <a:cubicBezTo>
                      <a:pt x="266" y="213"/>
                      <a:pt x="222" y="266"/>
                      <a:pt x="213" y="275"/>
                    </a:cubicBezTo>
                    <a:cubicBezTo>
                      <a:pt x="213" y="275"/>
                      <a:pt x="204" y="284"/>
                      <a:pt x="195" y="275"/>
                    </a:cubicBezTo>
                    <a:cubicBezTo>
                      <a:pt x="195" y="275"/>
                      <a:pt x="195" y="275"/>
                      <a:pt x="195" y="266"/>
                    </a:cubicBezTo>
                    <a:lnTo>
                      <a:pt x="195" y="257"/>
                    </a:lnTo>
                    <a:cubicBezTo>
                      <a:pt x="222" y="204"/>
                      <a:pt x="222" y="204"/>
                      <a:pt x="222" y="204"/>
                    </a:cubicBezTo>
                    <a:cubicBezTo>
                      <a:pt x="222" y="195"/>
                      <a:pt x="213" y="195"/>
                      <a:pt x="204" y="195"/>
                    </a:cubicBezTo>
                    <a:cubicBezTo>
                      <a:pt x="195" y="187"/>
                      <a:pt x="186" y="187"/>
                      <a:pt x="186" y="178"/>
                    </a:cubicBezTo>
                    <a:cubicBezTo>
                      <a:pt x="186" y="169"/>
                      <a:pt x="186" y="169"/>
                      <a:pt x="195" y="160"/>
                    </a:cubicBezTo>
                    <a:cubicBezTo>
                      <a:pt x="204" y="142"/>
                      <a:pt x="258" y="89"/>
                      <a:pt x="258" y="89"/>
                    </a:cubicBezTo>
                    <a:cubicBezTo>
                      <a:pt x="266" y="80"/>
                      <a:pt x="266" y="80"/>
                      <a:pt x="275" y="80"/>
                    </a:cubicBezTo>
                    <a:cubicBezTo>
                      <a:pt x="275" y="89"/>
                      <a:pt x="284" y="89"/>
                      <a:pt x="284" y="89"/>
                    </a:cubicBezTo>
                    <a:cubicBezTo>
                      <a:pt x="284" y="97"/>
                      <a:pt x="275" y="97"/>
                      <a:pt x="275" y="106"/>
                    </a:cubicBezTo>
                    <a:cubicBezTo>
                      <a:pt x="249" y="160"/>
                      <a:pt x="249" y="160"/>
                      <a:pt x="249" y="160"/>
                    </a:cubicBezTo>
                    <a:cubicBezTo>
                      <a:pt x="258" y="160"/>
                      <a:pt x="266" y="169"/>
                      <a:pt x="275" y="169"/>
                    </a:cubicBezTo>
                    <a:cubicBezTo>
                      <a:pt x="284" y="169"/>
                      <a:pt x="293" y="178"/>
                      <a:pt x="293" y="187"/>
                    </a:cubicBezTo>
                    <a:lnTo>
                      <a:pt x="284" y="195"/>
                    </a:lnTo>
                    <a:close/>
                  </a:path>
                </a:pathLst>
              </a:custGeom>
              <a:solidFill>
                <a:schemeClr val="bg1"/>
              </a:solidFill>
              <a:ln>
                <a:noFill/>
              </a:ln>
              <a:effectLst/>
            </p:spPr>
            <p:txBody>
              <a:bodyPr wrap="none" lIns="34290" tIns="17145" rIns="34290" bIns="17145" anchor="ctr"/>
              <a:lstStyle/>
              <a:p>
                <a:endParaRPr lang="en-US"/>
              </a:p>
            </p:txBody>
          </p:sp>
        </p:grpSp>
        <p:grpSp>
          <p:nvGrpSpPr>
            <p:cNvPr id="28" name="组合 27"/>
            <p:cNvGrpSpPr/>
            <p:nvPr/>
          </p:nvGrpSpPr>
          <p:grpSpPr>
            <a:xfrm>
              <a:off x="6839" y="7114"/>
              <a:ext cx="1571" cy="1822"/>
              <a:chOff x="4342736" y="4517207"/>
              <a:chExt cx="997360" cy="1156936"/>
            </a:xfrm>
          </p:grpSpPr>
          <p:sp>
            <p:nvSpPr>
              <p:cNvPr id="9" name="六边形 8"/>
              <p:cNvSpPr/>
              <p:nvPr/>
            </p:nvSpPr>
            <p:spPr>
              <a:xfrm rot="5400000">
                <a:off x="4262948" y="4596995"/>
                <a:ext cx="1156936" cy="997360"/>
              </a:xfrm>
              <a:prstGeom prst="hexagon">
                <a:avLst/>
              </a:prstGeom>
              <a:solidFill>
                <a:srgbClr val="1E5FAE"/>
              </a:solidFill>
              <a:ln>
                <a:noFill/>
              </a:ln>
              <a:effectLst>
                <a:outerShdw blurRad="254000" dist="38100" sx="106000" sy="106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Freeform 218"/>
              <p:cNvSpPr>
                <a:spLocks noChangeAspect="1" noEditPoints="1"/>
              </p:cNvSpPr>
              <p:nvPr/>
            </p:nvSpPr>
            <p:spPr bwMode="auto">
              <a:xfrm>
                <a:off x="4674916" y="4920636"/>
                <a:ext cx="333000" cy="350076"/>
              </a:xfrm>
              <a:custGeom>
                <a:avLst/>
                <a:gdLst>
                  <a:gd name="T0" fmla="*/ 61 w 117"/>
                  <a:gd name="T1" fmla="*/ 38 h 123"/>
                  <a:gd name="T2" fmla="*/ 72 w 117"/>
                  <a:gd name="T3" fmla="*/ 43 h 123"/>
                  <a:gd name="T4" fmla="*/ 76 w 117"/>
                  <a:gd name="T5" fmla="*/ 47 h 123"/>
                  <a:gd name="T6" fmla="*/ 63 w 117"/>
                  <a:gd name="T7" fmla="*/ 62 h 123"/>
                  <a:gd name="T8" fmla="*/ 61 w 117"/>
                  <a:gd name="T9" fmla="*/ 59 h 123"/>
                  <a:gd name="T10" fmla="*/ 54 w 117"/>
                  <a:gd name="T11" fmla="*/ 57 h 123"/>
                  <a:gd name="T12" fmla="*/ 49 w 117"/>
                  <a:gd name="T13" fmla="*/ 59 h 123"/>
                  <a:gd name="T14" fmla="*/ 24 w 117"/>
                  <a:gd name="T15" fmla="*/ 83 h 123"/>
                  <a:gd name="T16" fmla="*/ 20 w 117"/>
                  <a:gd name="T17" fmla="*/ 88 h 123"/>
                  <a:gd name="T18" fmla="*/ 20 w 117"/>
                  <a:gd name="T19" fmla="*/ 94 h 123"/>
                  <a:gd name="T20" fmla="*/ 24 w 117"/>
                  <a:gd name="T21" fmla="*/ 100 h 123"/>
                  <a:gd name="T22" fmla="*/ 27 w 117"/>
                  <a:gd name="T23" fmla="*/ 102 h 123"/>
                  <a:gd name="T24" fmla="*/ 33 w 117"/>
                  <a:gd name="T25" fmla="*/ 104 h 123"/>
                  <a:gd name="T26" fmla="*/ 38 w 117"/>
                  <a:gd name="T27" fmla="*/ 102 h 123"/>
                  <a:gd name="T28" fmla="*/ 51 w 117"/>
                  <a:gd name="T29" fmla="*/ 91 h 123"/>
                  <a:gd name="T30" fmla="*/ 58 w 117"/>
                  <a:gd name="T31" fmla="*/ 88 h 123"/>
                  <a:gd name="T32" fmla="*/ 65 w 117"/>
                  <a:gd name="T33" fmla="*/ 91 h 123"/>
                  <a:gd name="T34" fmla="*/ 67 w 117"/>
                  <a:gd name="T35" fmla="*/ 97 h 123"/>
                  <a:gd name="T36" fmla="*/ 65 w 117"/>
                  <a:gd name="T37" fmla="*/ 104 h 123"/>
                  <a:gd name="T38" fmla="*/ 45 w 117"/>
                  <a:gd name="T39" fmla="*/ 121 h 123"/>
                  <a:gd name="T40" fmla="*/ 33 w 117"/>
                  <a:gd name="T41" fmla="*/ 123 h 123"/>
                  <a:gd name="T42" fmla="*/ 11 w 117"/>
                  <a:gd name="T43" fmla="*/ 114 h 123"/>
                  <a:gd name="T44" fmla="*/ 3 w 117"/>
                  <a:gd name="T45" fmla="*/ 102 h 123"/>
                  <a:gd name="T46" fmla="*/ 3 w 117"/>
                  <a:gd name="T47" fmla="*/ 79 h 123"/>
                  <a:gd name="T48" fmla="*/ 32 w 117"/>
                  <a:gd name="T49" fmla="*/ 47 h 123"/>
                  <a:gd name="T50" fmla="*/ 54 w 117"/>
                  <a:gd name="T51" fmla="*/ 38 h 123"/>
                  <a:gd name="T52" fmla="*/ 97 w 117"/>
                  <a:gd name="T53" fmla="*/ 3 h 123"/>
                  <a:gd name="T54" fmla="*/ 108 w 117"/>
                  <a:gd name="T55" fmla="*/ 9 h 123"/>
                  <a:gd name="T56" fmla="*/ 117 w 117"/>
                  <a:gd name="T57" fmla="*/ 32 h 123"/>
                  <a:gd name="T58" fmla="*/ 108 w 117"/>
                  <a:gd name="T59" fmla="*/ 54 h 123"/>
                  <a:gd name="T60" fmla="*/ 75 w 117"/>
                  <a:gd name="T61" fmla="*/ 83 h 123"/>
                  <a:gd name="T62" fmla="*/ 63 w 117"/>
                  <a:gd name="T63" fmla="*/ 85 h 123"/>
                  <a:gd name="T64" fmla="*/ 42 w 117"/>
                  <a:gd name="T65" fmla="*/ 76 h 123"/>
                  <a:gd name="T66" fmla="*/ 54 w 117"/>
                  <a:gd name="T67" fmla="*/ 62 h 123"/>
                  <a:gd name="T68" fmla="*/ 58 w 117"/>
                  <a:gd name="T69" fmla="*/ 64 h 123"/>
                  <a:gd name="T70" fmla="*/ 63 w 117"/>
                  <a:gd name="T71" fmla="*/ 66 h 123"/>
                  <a:gd name="T72" fmla="*/ 70 w 117"/>
                  <a:gd name="T73" fmla="*/ 64 h 123"/>
                  <a:gd name="T74" fmla="*/ 95 w 117"/>
                  <a:gd name="T75" fmla="*/ 41 h 123"/>
                  <a:gd name="T76" fmla="*/ 97 w 117"/>
                  <a:gd name="T77" fmla="*/ 36 h 123"/>
                  <a:gd name="T78" fmla="*/ 97 w 117"/>
                  <a:gd name="T79" fmla="*/ 29 h 123"/>
                  <a:gd name="T80" fmla="*/ 95 w 117"/>
                  <a:gd name="T81" fmla="*/ 24 h 123"/>
                  <a:gd name="T82" fmla="*/ 91 w 117"/>
                  <a:gd name="T83" fmla="*/ 21 h 123"/>
                  <a:gd name="T84" fmla="*/ 86 w 117"/>
                  <a:gd name="T85" fmla="*/ 19 h 123"/>
                  <a:gd name="T86" fmla="*/ 79 w 117"/>
                  <a:gd name="T87" fmla="*/ 21 h 123"/>
                  <a:gd name="T88" fmla="*/ 67 w 117"/>
                  <a:gd name="T89" fmla="*/ 32 h 123"/>
                  <a:gd name="T90" fmla="*/ 61 w 117"/>
                  <a:gd name="T91" fmla="*/ 34 h 123"/>
                  <a:gd name="T92" fmla="*/ 54 w 117"/>
                  <a:gd name="T93" fmla="*/ 32 h 123"/>
                  <a:gd name="T94" fmla="*/ 51 w 117"/>
                  <a:gd name="T95" fmla="*/ 25 h 123"/>
                  <a:gd name="T96" fmla="*/ 54 w 117"/>
                  <a:gd name="T97" fmla="*/ 19 h 123"/>
                  <a:gd name="T98" fmla="*/ 74 w 117"/>
                  <a:gd name="T99" fmla="*/ 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7" h="123">
                    <a:moveTo>
                      <a:pt x="54" y="38"/>
                    </a:moveTo>
                    <a:lnTo>
                      <a:pt x="61" y="38"/>
                    </a:lnTo>
                    <a:lnTo>
                      <a:pt x="66" y="41"/>
                    </a:lnTo>
                    <a:lnTo>
                      <a:pt x="72" y="43"/>
                    </a:lnTo>
                    <a:lnTo>
                      <a:pt x="75" y="45"/>
                    </a:lnTo>
                    <a:lnTo>
                      <a:pt x="76" y="47"/>
                    </a:lnTo>
                    <a:lnTo>
                      <a:pt x="78" y="47"/>
                    </a:lnTo>
                    <a:lnTo>
                      <a:pt x="63" y="62"/>
                    </a:lnTo>
                    <a:lnTo>
                      <a:pt x="62" y="60"/>
                    </a:lnTo>
                    <a:lnTo>
                      <a:pt x="61" y="59"/>
                    </a:lnTo>
                    <a:lnTo>
                      <a:pt x="57" y="58"/>
                    </a:lnTo>
                    <a:lnTo>
                      <a:pt x="54" y="57"/>
                    </a:lnTo>
                    <a:lnTo>
                      <a:pt x="51" y="58"/>
                    </a:lnTo>
                    <a:lnTo>
                      <a:pt x="49" y="59"/>
                    </a:lnTo>
                    <a:lnTo>
                      <a:pt x="46" y="60"/>
                    </a:lnTo>
                    <a:lnTo>
                      <a:pt x="24" y="83"/>
                    </a:lnTo>
                    <a:lnTo>
                      <a:pt x="21" y="85"/>
                    </a:lnTo>
                    <a:lnTo>
                      <a:pt x="20" y="88"/>
                    </a:lnTo>
                    <a:lnTo>
                      <a:pt x="20" y="91"/>
                    </a:lnTo>
                    <a:lnTo>
                      <a:pt x="20" y="94"/>
                    </a:lnTo>
                    <a:lnTo>
                      <a:pt x="21" y="97"/>
                    </a:lnTo>
                    <a:lnTo>
                      <a:pt x="24" y="100"/>
                    </a:lnTo>
                    <a:lnTo>
                      <a:pt x="24" y="100"/>
                    </a:lnTo>
                    <a:lnTo>
                      <a:pt x="27" y="102"/>
                    </a:lnTo>
                    <a:lnTo>
                      <a:pt x="31" y="104"/>
                    </a:lnTo>
                    <a:lnTo>
                      <a:pt x="33" y="104"/>
                    </a:lnTo>
                    <a:lnTo>
                      <a:pt x="36" y="104"/>
                    </a:lnTo>
                    <a:lnTo>
                      <a:pt x="38" y="102"/>
                    </a:lnTo>
                    <a:lnTo>
                      <a:pt x="41" y="100"/>
                    </a:lnTo>
                    <a:lnTo>
                      <a:pt x="51" y="91"/>
                    </a:lnTo>
                    <a:lnTo>
                      <a:pt x="54" y="89"/>
                    </a:lnTo>
                    <a:lnTo>
                      <a:pt x="58" y="88"/>
                    </a:lnTo>
                    <a:lnTo>
                      <a:pt x="61" y="89"/>
                    </a:lnTo>
                    <a:lnTo>
                      <a:pt x="65" y="91"/>
                    </a:lnTo>
                    <a:lnTo>
                      <a:pt x="66" y="94"/>
                    </a:lnTo>
                    <a:lnTo>
                      <a:pt x="67" y="97"/>
                    </a:lnTo>
                    <a:lnTo>
                      <a:pt x="66" y="101"/>
                    </a:lnTo>
                    <a:lnTo>
                      <a:pt x="65" y="104"/>
                    </a:lnTo>
                    <a:lnTo>
                      <a:pt x="55" y="114"/>
                    </a:lnTo>
                    <a:lnTo>
                      <a:pt x="45" y="121"/>
                    </a:lnTo>
                    <a:lnTo>
                      <a:pt x="33" y="123"/>
                    </a:lnTo>
                    <a:lnTo>
                      <a:pt x="33" y="123"/>
                    </a:lnTo>
                    <a:lnTo>
                      <a:pt x="21" y="121"/>
                    </a:lnTo>
                    <a:lnTo>
                      <a:pt x="11" y="114"/>
                    </a:lnTo>
                    <a:lnTo>
                      <a:pt x="10" y="113"/>
                    </a:lnTo>
                    <a:lnTo>
                      <a:pt x="3" y="102"/>
                    </a:lnTo>
                    <a:lnTo>
                      <a:pt x="0" y="91"/>
                    </a:lnTo>
                    <a:lnTo>
                      <a:pt x="3" y="79"/>
                    </a:lnTo>
                    <a:lnTo>
                      <a:pt x="10" y="70"/>
                    </a:lnTo>
                    <a:lnTo>
                      <a:pt x="32" y="47"/>
                    </a:lnTo>
                    <a:lnTo>
                      <a:pt x="42" y="40"/>
                    </a:lnTo>
                    <a:lnTo>
                      <a:pt x="54" y="38"/>
                    </a:lnTo>
                    <a:close/>
                    <a:moveTo>
                      <a:pt x="86" y="0"/>
                    </a:moveTo>
                    <a:lnTo>
                      <a:pt x="97" y="3"/>
                    </a:lnTo>
                    <a:lnTo>
                      <a:pt x="107" y="9"/>
                    </a:lnTo>
                    <a:lnTo>
                      <a:pt x="108" y="9"/>
                    </a:lnTo>
                    <a:lnTo>
                      <a:pt x="114" y="20"/>
                    </a:lnTo>
                    <a:lnTo>
                      <a:pt x="117" y="32"/>
                    </a:lnTo>
                    <a:lnTo>
                      <a:pt x="114" y="43"/>
                    </a:lnTo>
                    <a:lnTo>
                      <a:pt x="108" y="54"/>
                    </a:lnTo>
                    <a:lnTo>
                      <a:pt x="86" y="76"/>
                    </a:lnTo>
                    <a:lnTo>
                      <a:pt x="75" y="83"/>
                    </a:lnTo>
                    <a:lnTo>
                      <a:pt x="63" y="85"/>
                    </a:lnTo>
                    <a:lnTo>
                      <a:pt x="63" y="85"/>
                    </a:lnTo>
                    <a:lnTo>
                      <a:pt x="51" y="83"/>
                    </a:lnTo>
                    <a:lnTo>
                      <a:pt x="42" y="76"/>
                    </a:lnTo>
                    <a:lnTo>
                      <a:pt x="41" y="75"/>
                    </a:lnTo>
                    <a:lnTo>
                      <a:pt x="54" y="62"/>
                    </a:lnTo>
                    <a:lnTo>
                      <a:pt x="55" y="63"/>
                    </a:lnTo>
                    <a:lnTo>
                      <a:pt x="58" y="64"/>
                    </a:lnTo>
                    <a:lnTo>
                      <a:pt x="61" y="66"/>
                    </a:lnTo>
                    <a:lnTo>
                      <a:pt x="63" y="66"/>
                    </a:lnTo>
                    <a:lnTo>
                      <a:pt x="67" y="66"/>
                    </a:lnTo>
                    <a:lnTo>
                      <a:pt x="70" y="64"/>
                    </a:lnTo>
                    <a:lnTo>
                      <a:pt x="72" y="63"/>
                    </a:lnTo>
                    <a:lnTo>
                      <a:pt x="95" y="41"/>
                    </a:lnTo>
                    <a:lnTo>
                      <a:pt x="96" y="38"/>
                    </a:lnTo>
                    <a:lnTo>
                      <a:pt x="97" y="36"/>
                    </a:lnTo>
                    <a:lnTo>
                      <a:pt x="97" y="32"/>
                    </a:lnTo>
                    <a:lnTo>
                      <a:pt x="97" y="29"/>
                    </a:lnTo>
                    <a:lnTo>
                      <a:pt x="96" y="26"/>
                    </a:lnTo>
                    <a:lnTo>
                      <a:pt x="95" y="24"/>
                    </a:lnTo>
                    <a:lnTo>
                      <a:pt x="93" y="22"/>
                    </a:lnTo>
                    <a:lnTo>
                      <a:pt x="91" y="21"/>
                    </a:lnTo>
                    <a:lnTo>
                      <a:pt x="88" y="20"/>
                    </a:lnTo>
                    <a:lnTo>
                      <a:pt x="86" y="19"/>
                    </a:lnTo>
                    <a:lnTo>
                      <a:pt x="82" y="20"/>
                    </a:lnTo>
                    <a:lnTo>
                      <a:pt x="79" y="21"/>
                    </a:lnTo>
                    <a:lnTo>
                      <a:pt x="76" y="22"/>
                    </a:lnTo>
                    <a:lnTo>
                      <a:pt x="67" y="32"/>
                    </a:lnTo>
                    <a:lnTo>
                      <a:pt x="65" y="34"/>
                    </a:lnTo>
                    <a:lnTo>
                      <a:pt x="61" y="34"/>
                    </a:lnTo>
                    <a:lnTo>
                      <a:pt x="57" y="34"/>
                    </a:lnTo>
                    <a:lnTo>
                      <a:pt x="54" y="32"/>
                    </a:lnTo>
                    <a:lnTo>
                      <a:pt x="51" y="29"/>
                    </a:lnTo>
                    <a:lnTo>
                      <a:pt x="51" y="25"/>
                    </a:lnTo>
                    <a:lnTo>
                      <a:pt x="51" y="21"/>
                    </a:lnTo>
                    <a:lnTo>
                      <a:pt x="54" y="19"/>
                    </a:lnTo>
                    <a:lnTo>
                      <a:pt x="63" y="9"/>
                    </a:lnTo>
                    <a:lnTo>
                      <a:pt x="74" y="3"/>
                    </a:lnTo>
                    <a:lnTo>
                      <a:pt x="86" y="0"/>
                    </a:lnTo>
                    <a:close/>
                  </a:path>
                </a:pathLst>
              </a:custGeom>
              <a:solidFill>
                <a:schemeClr val="bg1"/>
              </a:solidFill>
              <a:ln w="0">
                <a:noFill/>
                <a:prstDash val="solid"/>
                <a:round/>
              </a:ln>
            </p:spPr>
            <p:txBody>
              <a:bodyPr vert="horz" wrap="square" lIns="91440" tIns="45720" rIns="91440" bIns="45720" numCol="1" anchor="t" anchorCtr="0" compatLnSpc="1"/>
              <a:lstStyle/>
              <a:p>
                <a:endParaRPr lang="zh-CN" altLang="en-US"/>
              </a:p>
            </p:txBody>
          </p:sp>
        </p:grpSp>
        <p:sp>
          <p:nvSpPr>
            <p:cNvPr id="31" name="矩形 30"/>
            <p:cNvSpPr/>
            <p:nvPr/>
          </p:nvSpPr>
          <p:spPr>
            <a:xfrm>
              <a:off x="4954" y="4605"/>
              <a:ext cx="4627" cy="1454"/>
            </a:xfrm>
            <a:prstGeom prst="rect">
              <a:avLst/>
            </a:prstGeom>
          </p:spPr>
          <p:txBody>
            <a:bodyPr wrap="square">
              <a:spAutoFit/>
            </a:bodyPr>
            <a:lstStyle/>
            <a:p>
              <a:pPr algn="just"/>
              <a:r>
                <a:rPr lang="en-US" altLang="zh-CN" dirty="0"/>
                <a:t>1931</a:t>
              </a:r>
              <a:r>
                <a:rPr lang="zh-CN" altLang="en-US" dirty="0"/>
                <a:t>年，中华民国教育部正式划分了</a:t>
              </a:r>
              <a:r>
                <a:rPr lang="zh-CN" altLang="en-US" dirty="0">
                  <a:solidFill>
                    <a:srgbClr val="1E5FAE"/>
                  </a:solidFill>
                </a:rPr>
                <a:t>三个</a:t>
              </a:r>
              <a:r>
                <a:rPr lang="zh-CN" altLang="en-US" dirty="0"/>
                <a:t>级别的高等教育以及</a:t>
              </a:r>
              <a:r>
                <a:rPr lang="zh-CN" altLang="en-US" dirty="0">
                  <a:solidFill>
                    <a:srgbClr val="1E5FAE"/>
                  </a:solidFill>
                </a:rPr>
                <a:t>八个</a:t>
              </a:r>
              <a:r>
                <a:rPr lang="zh-CN" altLang="en-US" dirty="0"/>
                <a:t>专业名类。</a:t>
              </a:r>
              <a:endParaRPr lang="en-US" altLang="zh-CN" dirty="0"/>
            </a:p>
          </p:txBody>
        </p:sp>
        <p:grpSp>
          <p:nvGrpSpPr>
            <p:cNvPr id="4" name="组合 3"/>
            <p:cNvGrpSpPr/>
            <p:nvPr/>
          </p:nvGrpSpPr>
          <p:grpSpPr>
            <a:xfrm>
              <a:off x="13686" y="4003"/>
              <a:ext cx="5186" cy="2089"/>
              <a:chOff x="8688105" y="2544273"/>
              <a:chExt cx="3293211" cy="1326228"/>
            </a:xfrm>
          </p:grpSpPr>
          <p:sp>
            <p:nvSpPr>
              <p:cNvPr id="32" name="矩形 31"/>
              <p:cNvSpPr/>
              <p:nvPr/>
            </p:nvSpPr>
            <p:spPr>
              <a:xfrm>
                <a:off x="8688105" y="2544273"/>
                <a:ext cx="2492709" cy="399932"/>
              </a:xfrm>
              <a:prstGeom prst="rect">
                <a:avLst/>
              </a:prstGeom>
            </p:spPr>
            <p:txBody>
              <a:bodyPr wrap="none">
                <a:spAutoFit/>
              </a:bodyPr>
              <a:lstStyle/>
              <a:p>
                <a:pPr algn="just"/>
                <a:r>
                  <a:rPr lang="zh-CN" altLang="en-US" sz="2000" b="1" dirty="0">
                    <a:solidFill>
                      <a:srgbClr val="275791"/>
                    </a:solidFill>
                    <a:latin typeface="等线" panose="02010600030101010101" pitchFamily="2" charset="-122"/>
                  </a:rPr>
                  <a:t>三个级别的高等教育</a:t>
                </a:r>
              </a:p>
            </p:txBody>
          </p:sp>
          <p:sp>
            <p:nvSpPr>
              <p:cNvPr id="33" name="矩形 32"/>
              <p:cNvSpPr/>
              <p:nvPr/>
            </p:nvSpPr>
            <p:spPr>
              <a:xfrm>
                <a:off x="8790675" y="2947525"/>
                <a:ext cx="3190641" cy="922976"/>
              </a:xfrm>
              <a:prstGeom prst="rect">
                <a:avLst/>
              </a:prstGeom>
            </p:spPr>
            <p:txBody>
              <a:bodyPr wrap="square">
                <a:spAutoFit/>
              </a:bodyPr>
              <a:lstStyle/>
              <a:p>
                <a:pPr marL="171450" indent="-171450">
                  <a:buFont typeface="Arial" panose="020B0604020202020204" pitchFamily="34" charset="0"/>
                  <a:buChar char="•"/>
                </a:pPr>
                <a:r>
                  <a:rPr lang="en-US" altLang="zh-CN" dirty="0">
                    <a:solidFill>
                      <a:srgbClr val="333333"/>
                    </a:solidFill>
                  </a:rPr>
                  <a:t>University   </a:t>
                </a:r>
                <a:r>
                  <a:rPr lang="zh-CN" altLang="en-US" dirty="0">
                    <a:solidFill>
                      <a:srgbClr val="333333"/>
                    </a:solidFill>
                  </a:rPr>
                  <a:t>大学</a:t>
                </a:r>
                <a:endParaRPr lang="en-US" altLang="zh-CN" dirty="0">
                  <a:solidFill>
                    <a:srgbClr val="333333"/>
                  </a:solidFill>
                </a:endParaRPr>
              </a:p>
              <a:p>
                <a:pPr marL="171450" indent="-171450">
                  <a:buFont typeface="Arial" panose="020B0604020202020204" pitchFamily="34" charset="0"/>
                  <a:buChar char="•"/>
                </a:pPr>
                <a:r>
                  <a:rPr lang="en-US" altLang="zh-CN" dirty="0">
                    <a:solidFill>
                      <a:srgbClr val="333333"/>
                    </a:solidFill>
                  </a:rPr>
                  <a:t>Institute   </a:t>
                </a:r>
                <a:r>
                  <a:rPr lang="zh-CN" altLang="en-US" dirty="0">
                    <a:solidFill>
                      <a:srgbClr val="333333"/>
                    </a:solidFill>
                  </a:rPr>
                  <a:t>研究所</a:t>
                </a:r>
                <a:endParaRPr lang="en-US" altLang="zh-CN" dirty="0">
                  <a:solidFill>
                    <a:srgbClr val="333333"/>
                  </a:solidFill>
                </a:endParaRPr>
              </a:p>
              <a:p>
                <a:pPr marL="171450" indent="-171450">
                  <a:buFont typeface="Arial" panose="020B0604020202020204" pitchFamily="34" charset="0"/>
                  <a:buChar char="•"/>
                </a:pPr>
                <a:r>
                  <a:rPr lang="en-US" altLang="zh-CN" dirty="0">
                    <a:solidFill>
                      <a:srgbClr val="333333"/>
                    </a:solidFill>
                  </a:rPr>
                  <a:t>Specialized school   </a:t>
                </a:r>
                <a:r>
                  <a:rPr lang="zh-CN" altLang="en-US" dirty="0">
                    <a:solidFill>
                      <a:srgbClr val="333333"/>
                    </a:solidFill>
                  </a:rPr>
                  <a:t>专业学校</a:t>
                </a:r>
                <a:endParaRPr lang="zh-CN" altLang="en-US" sz="1600" dirty="0"/>
              </a:p>
            </p:txBody>
          </p:sp>
        </p:grpSp>
        <p:sp>
          <p:nvSpPr>
            <p:cNvPr id="35" name="矩形 34"/>
            <p:cNvSpPr/>
            <p:nvPr/>
          </p:nvSpPr>
          <p:spPr>
            <a:xfrm>
              <a:off x="1029" y="6834"/>
              <a:ext cx="5025" cy="3635"/>
            </a:xfrm>
            <a:prstGeom prst="rect">
              <a:avLst/>
            </a:prstGeom>
          </p:spPr>
          <p:txBody>
            <a:bodyPr wrap="square">
              <a:spAutoFit/>
            </a:bodyPr>
            <a:lstStyle/>
            <a:p>
              <a:pPr algn="just"/>
              <a:r>
                <a:rPr lang="en-US" altLang="zh-CN" dirty="0">
                  <a:solidFill>
                    <a:srgbClr val="333333"/>
                  </a:solidFill>
                </a:rPr>
                <a:t>       1933</a:t>
              </a:r>
              <a:r>
                <a:rPr lang="zh-CN" altLang="en-US" dirty="0">
                  <a:solidFill>
                    <a:srgbClr val="333333"/>
                  </a:solidFill>
                </a:rPr>
                <a:t>年，教育部规定，高等教育院校录取人文学科的学生不得超过理工科</a:t>
              </a:r>
              <a:r>
                <a:rPr lang="en-US" altLang="zh-CN" dirty="0">
                  <a:solidFill>
                    <a:srgbClr val="1E5FAE"/>
                  </a:solidFill>
                </a:rPr>
                <a:t>(STEM)</a:t>
              </a:r>
              <a:r>
                <a:rPr lang="zh-CN" altLang="en-US" dirty="0">
                  <a:solidFill>
                    <a:srgbClr val="333333"/>
                  </a:solidFill>
                </a:rPr>
                <a:t>的学生。</a:t>
              </a:r>
              <a:endParaRPr lang="en-US" altLang="zh-CN" dirty="0">
                <a:solidFill>
                  <a:srgbClr val="333333"/>
                </a:solidFill>
              </a:endParaRPr>
            </a:p>
            <a:p>
              <a:pPr algn="just"/>
              <a:r>
                <a:rPr lang="en-US" altLang="zh-CN" dirty="0">
                  <a:solidFill>
                    <a:srgbClr val="333333"/>
                  </a:solidFill>
                </a:rPr>
                <a:t>       1935</a:t>
              </a:r>
              <a:r>
                <a:rPr lang="zh-CN" altLang="en-US" dirty="0">
                  <a:solidFill>
                    <a:srgbClr val="333333"/>
                  </a:solidFill>
                </a:rPr>
                <a:t>年，教育部进一步限制每年招收的人文、法律、商业和教育学科的新生人数不得超过</a:t>
              </a:r>
              <a:r>
                <a:rPr lang="en-US" altLang="zh-CN" dirty="0">
                  <a:solidFill>
                    <a:srgbClr val="1E5FAE"/>
                  </a:solidFill>
                </a:rPr>
                <a:t>30</a:t>
              </a:r>
              <a:r>
                <a:rPr lang="zh-CN" altLang="en-US" dirty="0">
                  <a:solidFill>
                    <a:srgbClr val="333333"/>
                  </a:solidFill>
                </a:rPr>
                <a:t>人。</a:t>
              </a:r>
              <a:endParaRPr lang="zh-CN" altLang="en-US" dirty="0"/>
            </a:p>
          </p:txBody>
        </p:sp>
        <p:grpSp>
          <p:nvGrpSpPr>
            <p:cNvPr id="5" name="组合 4"/>
            <p:cNvGrpSpPr/>
            <p:nvPr/>
          </p:nvGrpSpPr>
          <p:grpSpPr>
            <a:xfrm>
              <a:off x="10336" y="7370"/>
              <a:ext cx="3993" cy="1679"/>
              <a:chOff x="6557849" y="4676207"/>
              <a:chExt cx="2533378" cy="1064852"/>
            </a:xfrm>
          </p:grpSpPr>
          <p:sp>
            <p:nvSpPr>
              <p:cNvPr id="36" name="矩形 35"/>
              <p:cNvSpPr/>
              <p:nvPr/>
            </p:nvSpPr>
            <p:spPr>
              <a:xfrm>
                <a:off x="7881583" y="4676207"/>
                <a:ext cx="1209643" cy="399708"/>
              </a:xfrm>
              <a:prstGeom prst="rect">
                <a:avLst/>
              </a:prstGeom>
            </p:spPr>
            <p:txBody>
              <a:bodyPr wrap="none">
                <a:spAutoFit/>
              </a:bodyPr>
              <a:lstStyle/>
              <a:p>
                <a:pPr algn="just"/>
                <a:r>
                  <a:rPr lang="zh-CN" altLang="en-US" sz="2000" b="1" dirty="0">
                    <a:solidFill>
                      <a:srgbClr val="1E5FAE"/>
                    </a:solidFill>
                    <a:latin typeface="等线" panose="02010600030101010101" pitchFamily="2" charset="-122"/>
                  </a:rPr>
                  <a:t>八个专业</a:t>
                </a:r>
              </a:p>
            </p:txBody>
          </p:sp>
          <p:sp>
            <p:nvSpPr>
              <p:cNvPr id="37" name="矩形 36"/>
              <p:cNvSpPr/>
              <p:nvPr/>
            </p:nvSpPr>
            <p:spPr>
              <a:xfrm>
                <a:off x="6557849" y="5095432"/>
                <a:ext cx="2533378" cy="645627"/>
              </a:xfrm>
              <a:prstGeom prst="rect">
                <a:avLst/>
              </a:prstGeom>
            </p:spPr>
            <p:txBody>
              <a:bodyPr wrap="square">
                <a:spAutoFit/>
              </a:bodyPr>
              <a:lstStyle/>
              <a:p>
                <a:pPr algn="r"/>
                <a:r>
                  <a:rPr lang="zh-CN" altLang="en-US" dirty="0"/>
                  <a:t>人文</a:t>
                </a:r>
                <a:r>
                  <a:rPr lang="en-US" altLang="zh-CN" dirty="0"/>
                  <a:t>   </a:t>
                </a:r>
                <a:r>
                  <a:rPr lang="zh-CN" altLang="en-US" dirty="0">
                    <a:solidFill>
                      <a:srgbClr val="1E5FAE"/>
                    </a:solidFill>
                  </a:rPr>
                  <a:t>科学</a:t>
                </a:r>
                <a:r>
                  <a:rPr lang="en-US" altLang="zh-CN" dirty="0">
                    <a:solidFill>
                      <a:srgbClr val="5C99E2"/>
                    </a:solidFill>
                  </a:rPr>
                  <a:t>   </a:t>
                </a:r>
                <a:r>
                  <a:rPr lang="zh-CN" altLang="en-US" dirty="0"/>
                  <a:t>法律</a:t>
                </a:r>
                <a:r>
                  <a:rPr lang="en-US" altLang="zh-CN" dirty="0"/>
                  <a:t>   </a:t>
                </a:r>
                <a:r>
                  <a:rPr lang="zh-CN" altLang="en-US" dirty="0"/>
                  <a:t>教育</a:t>
                </a:r>
                <a:endParaRPr lang="en-US" altLang="zh-CN" dirty="0"/>
              </a:p>
              <a:p>
                <a:pPr algn="r"/>
                <a:r>
                  <a:rPr lang="zh-CN" altLang="en-US" dirty="0">
                    <a:solidFill>
                      <a:srgbClr val="1E5FAE"/>
                    </a:solidFill>
                  </a:rPr>
                  <a:t>农业</a:t>
                </a:r>
                <a:r>
                  <a:rPr lang="en-US" altLang="zh-CN" dirty="0">
                    <a:solidFill>
                      <a:srgbClr val="1E5FAE"/>
                    </a:solidFill>
                  </a:rPr>
                  <a:t>   </a:t>
                </a:r>
                <a:r>
                  <a:rPr lang="zh-CN" altLang="en-US" dirty="0">
                    <a:solidFill>
                      <a:srgbClr val="1E5FAE"/>
                    </a:solidFill>
                  </a:rPr>
                  <a:t>工程</a:t>
                </a:r>
                <a:r>
                  <a:rPr lang="en-US" altLang="zh-CN" dirty="0">
                    <a:solidFill>
                      <a:srgbClr val="1E5FAE"/>
                    </a:solidFill>
                  </a:rPr>
                  <a:t>   </a:t>
                </a:r>
                <a:r>
                  <a:rPr lang="zh-CN" altLang="en-US" dirty="0"/>
                  <a:t>商业</a:t>
                </a:r>
                <a:r>
                  <a:rPr lang="en-US" altLang="zh-CN" dirty="0"/>
                  <a:t>   </a:t>
                </a:r>
                <a:r>
                  <a:rPr lang="zh-CN" altLang="en-US" dirty="0">
                    <a:solidFill>
                      <a:srgbClr val="1E5FAE"/>
                    </a:solidFill>
                  </a:rPr>
                  <a:t>医学</a:t>
                </a:r>
                <a:endParaRPr lang="zh-CN" altLang="en-US" sz="1600" dirty="0">
                  <a:solidFill>
                    <a:srgbClr val="1E5FAE"/>
                  </a:solidFill>
                </a:endParaRPr>
              </a:p>
            </p:txBody>
          </p:sp>
        </p:grpSp>
      </p:grpSp>
      <p:grpSp>
        <p:nvGrpSpPr>
          <p:cNvPr id="7" name="组合 6"/>
          <p:cNvGrpSpPr/>
          <p:nvPr/>
        </p:nvGrpSpPr>
        <p:grpSpPr>
          <a:xfrm>
            <a:off x="516255" y="347345"/>
            <a:ext cx="4428490" cy="604520"/>
            <a:chOff x="813" y="547"/>
            <a:chExt cx="6974" cy="952"/>
          </a:xfrm>
        </p:grpSpPr>
        <p:sp>
          <p:nvSpPr>
            <p:cNvPr id="8" name="文本框 7"/>
            <p:cNvSpPr txBox="1"/>
            <p:nvPr/>
          </p:nvSpPr>
          <p:spPr>
            <a:xfrm>
              <a:off x="2309" y="547"/>
              <a:ext cx="5479" cy="921"/>
            </a:xfrm>
            <a:prstGeom prst="rect">
              <a:avLst/>
            </a:prstGeom>
            <a:noFill/>
          </p:spPr>
          <p:txBody>
            <a:bodyPr wrap="square" rtlCol="0">
              <a:spAutoFit/>
            </a:bodyPr>
            <a:lstStyle/>
            <a:p>
              <a:pPr algn="ctr"/>
              <a:r>
                <a:rPr lang="zh-CN" altLang="en-US" sz="3200" b="1" dirty="0">
                  <a:solidFill>
                    <a:schemeClr val="bg2">
                      <a:lumMod val="25000"/>
                    </a:schemeClr>
                  </a:solidFill>
                  <a:latin typeface="华文细黑" panose="02010600040101010101" pitchFamily="2" charset="-122"/>
                  <a:ea typeface="华文细黑" panose="02010600040101010101" pitchFamily="2" charset="-122"/>
                </a:rPr>
                <a:t>学科分布</a:t>
              </a:r>
            </a:p>
          </p:txBody>
        </p:sp>
        <p:sp>
          <p:nvSpPr>
            <p:cNvPr id="10" name="椭圆 9"/>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a:extLst>
              <a:ext uri="{FF2B5EF4-FFF2-40B4-BE49-F238E27FC236}">
                <a16:creationId xmlns:a16="http://schemas.microsoft.com/office/drawing/2014/main" id="{63620075-1E33-4F93-9C8F-EFD2B233F471}"/>
              </a:ext>
            </a:extLst>
          </p:cNvPr>
          <p:cNvSpPr txBox="1"/>
          <p:nvPr/>
        </p:nvSpPr>
        <p:spPr>
          <a:xfrm>
            <a:off x="8553732" y="6108424"/>
            <a:ext cx="6097904"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2800" b="1" i="0" u="none" strike="noStrike" kern="1200" cap="none" spc="0" normalizeH="0" baseline="0" noProof="0" smtClean="0">
                <a:ln>
                  <a:noFill/>
                </a:ln>
                <a:solidFill>
                  <a:srgbClr val="5B9BD5">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tabLst/>
                <a:defRPr/>
              </a:pPr>
              <a:t>31</a:t>
            </a:fld>
            <a:endParaRPr kumimoji="0" lang="zh-CN" altLang="en-US" sz="2800" b="1" i="0" u="none" strike="noStrike" kern="1200" cap="none" spc="0" normalizeH="0" baseline="0" noProof="0" dirty="0">
              <a:ln>
                <a:noFill/>
              </a:ln>
              <a:solidFill>
                <a:srgbClr val="5B9BD5">
                  <a:lumMod val="50000"/>
                </a:srgbClr>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18515" y="6209630"/>
            <a:ext cx="8378504" cy="523220"/>
          </a:xfrm>
          <a:prstGeom prst="rect">
            <a:avLst/>
          </a:prstGeom>
          <a:noFill/>
        </p:spPr>
        <p:txBody>
          <a:bodyPr wrap="square" rtlCol="0">
            <a:spAutoFit/>
          </a:bodyPr>
          <a:lstStyle/>
          <a:p>
            <a:r>
              <a:rPr lang="en-US" altLang="zh-CN" sz="1400" dirty="0"/>
              <a:t>         1927</a:t>
            </a:r>
            <a:r>
              <a:rPr lang="zh-CN" altLang="en-US" sz="1400" dirty="0"/>
              <a:t>年至</a:t>
            </a:r>
            <a:r>
              <a:rPr lang="en-US" altLang="zh-CN" sz="1400" dirty="0"/>
              <a:t>1948</a:t>
            </a:r>
            <a:r>
              <a:rPr lang="zh-CN" altLang="en-US" sz="1400" dirty="0"/>
              <a:t>年期间六所最知名的国立大学（交通大学，南京大学，北京大学，中山大学，清华大学和浙江大学）在</a:t>
            </a:r>
            <a:r>
              <a:rPr lang="en-US" altLang="zh-CN" sz="1400" dirty="0"/>
              <a:t>CUSD-ROC</a:t>
            </a:r>
            <a:r>
              <a:rPr lang="zh-CN" altLang="en-US" sz="1400" dirty="0"/>
              <a:t>记录的学生专业数据。</a:t>
            </a:r>
          </a:p>
        </p:txBody>
      </p:sp>
      <p:grpSp>
        <p:nvGrpSpPr>
          <p:cNvPr id="30" name="组合 29"/>
          <p:cNvGrpSpPr/>
          <p:nvPr/>
        </p:nvGrpSpPr>
        <p:grpSpPr>
          <a:xfrm>
            <a:off x="818515" y="1123462"/>
            <a:ext cx="8261756" cy="5037747"/>
            <a:chOff x="1665213" y="917269"/>
            <a:chExt cx="8861571" cy="5462717"/>
          </a:xfrm>
        </p:grpSpPr>
        <p:pic>
          <p:nvPicPr>
            <p:cNvPr id="40" name="图片 39"/>
            <p:cNvPicPr>
              <a:picLocks noChangeAspect="1"/>
            </p:cNvPicPr>
            <p:nvPr/>
          </p:nvPicPr>
          <p:blipFill>
            <a:blip r:embed="rId3"/>
            <a:stretch>
              <a:fillRect/>
            </a:stretch>
          </p:blipFill>
          <p:spPr>
            <a:xfrm>
              <a:off x="1665213" y="917269"/>
              <a:ext cx="8861571" cy="5462717"/>
            </a:xfrm>
            <a:prstGeom prst="rect">
              <a:avLst/>
            </a:prstGeom>
          </p:spPr>
        </p:pic>
        <p:sp>
          <p:nvSpPr>
            <p:cNvPr id="6" name="文本框 5"/>
            <p:cNvSpPr txBox="1"/>
            <p:nvPr/>
          </p:nvSpPr>
          <p:spPr>
            <a:xfrm>
              <a:off x="3582099" y="5446007"/>
              <a:ext cx="5234730" cy="283679"/>
            </a:xfrm>
            <a:prstGeom prst="rect">
              <a:avLst/>
            </a:prstGeom>
            <a:noFill/>
          </p:spPr>
          <p:txBody>
            <a:bodyPr wrap="square" rtlCol="0">
              <a:spAutoFit/>
            </a:bodyPr>
            <a:lstStyle/>
            <a:p>
              <a:r>
                <a:rPr lang="zh-CN" altLang="en-US" sz="1100" dirty="0"/>
                <a:t> </a:t>
              </a:r>
              <a:r>
                <a:rPr lang="zh-CN" altLang="en-US" sz="1100" dirty="0">
                  <a:solidFill>
                    <a:schemeClr val="bg1">
                      <a:lumMod val="50000"/>
                    </a:schemeClr>
                  </a:solidFill>
                </a:rPr>
                <a:t>人文         法律       商业           教育            医学            农业           科学             工程</a:t>
              </a:r>
            </a:p>
          </p:txBody>
        </p:sp>
      </p:grpSp>
      <p:sp>
        <p:nvSpPr>
          <p:cNvPr id="34" name="文本框 33"/>
          <p:cNvSpPr txBox="1"/>
          <p:nvPr/>
        </p:nvSpPr>
        <p:spPr>
          <a:xfrm>
            <a:off x="9429923" y="2560678"/>
            <a:ext cx="2581564" cy="2492990"/>
          </a:xfrm>
          <a:prstGeom prst="rect">
            <a:avLst/>
          </a:prstGeom>
          <a:ln>
            <a:solidFill>
              <a:srgbClr val="D1E2F7"/>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US" altLang="zh-CN" sz="1400" dirty="0"/>
          </a:p>
          <a:p>
            <a:r>
              <a:rPr lang="zh-CN" altLang="en-US" sz="1600" dirty="0"/>
              <a:t>         在各个领域，特别是在科学和技术领域，中国已经严重缺乏训练有素的人员。中国文化和经济重建所需的科技人才培养，比以往任何时候都更依赖于送学生到美国学习。</a:t>
            </a:r>
            <a:endParaRPr lang="en-US" altLang="zh-CN" sz="1600" dirty="0"/>
          </a:p>
          <a:p>
            <a:r>
              <a:rPr lang="en-US" altLang="zh-CN" sz="1600" dirty="0"/>
              <a:t>                               </a:t>
            </a:r>
            <a:r>
              <a:rPr lang="zh-CN" altLang="en-US" sz="1600" dirty="0"/>
              <a:t>    </a:t>
            </a:r>
            <a:r>
              <a:rPr lang="en-US" altLang="zh-CN" sz="1600" dirty="0"/>
              <a:t>——</a:t>
            </a:r>
            <a:r>
              <a:rPr lang="zh-CN" altLang="en-US" sz="1600" dirty="0"/>
              <a:t>胡适</a:t>
            </a:r>
            <a:endParaRPr lang="en-US" altLang="zh-CN" sz="1600" dirty="0"/>
          </a:p>
          <a:p>
            <a:endParaRPr lang="zh-CN" altLang="en-US" sz="1400" dirty="0"/>
          </a:p>
        </p:txBody>
      </p:sp>
      <p:pic>
        <p:nvPicPr>
          <p:cNvPr id="41" name="图形 40" descr="固定"/>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80271" y="2174598"/>
            <a:ext cx="723740" cy="723740"/>
          </a:xfrm>
          <a:prstGeom prst="rect">
            <a:avLst/>
          </a:prstGeom>
        </p:spPr>
      </p:pic>
      <p:grpSp>
        <p:nvGrpSpPr>
          <p:cNvPr id="7" name="组合 6"/>
          <p:cNvGrpSpPr/>
          <p:nvPr/>
        </p:nvGrpSpPr>
        <p:grpSpPr>
          <a:xfrm>
            <a:off x="272974" y="394531"/>
            <a:ext cx="4428490" cy="604520"/>
            <a:chOff x="813" y="547"/>
            <a:chExt cx="6974" cy="952"/>
          </a:xfrm>
        </p:grpSpPr>
        <p:sp>
          <p:nvSpPr>
            <p:cNvPr id="8" name="文本框 7"/>
            <p:cNvSpPr txBox="1"/>
            <p:nvPr/>
          </p:nvSpPr>
          <p:spPr>
            <a:xfrm>
              <a:off x="2309" y="547"/>
              <a:ext cx="5479" cy="921"/>
            </a:xfrm>
            <a:prstGeom prst="rect">
              <a:avLst/>
            </a:prstGeom>
            <a:noFill/>
          </p:spPr>
          <p:txBody>
            <a:bodyPr wrap="square" rtlCol="0">
              <a:spAutoFit/>
            </a:bodyPr>
            <a:lstStyle/>
            <a:p>
              <a:pPr algn="ctr"/>
              <a:endParaRPr lang="zh-CN" altLang="en-US" sz="3200" b="1" dirty="0">
                <a:solidFill>
                  <a:schemeClr val="bg2">
                    <a:lumMod val="25000"/>
                  </a:schemeClr>
                </a:solidFill>
                <a:latin typeface="华文细黑" panose="02010600040101010101" pitchFamily="2" charset="-122"/>
                <a:ea typeface="华文细黑" panose="02010600040101010101" pitchFamily="2" charset="-122"/>
              </a:endParaRPr>
            </a:p>
          </p:txBody>
        </p:sp>
        <p:sp>
          <p:nvSpPr>
            <p:cNvPr id="10" name="椭圆 9"/>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a:extLst>
              <a:ext uri="{FF2B5EF4-FFF2-40B4-BE49-F238E27FC236}">
                <a16:creationId xmlns:a16="http://schemas.microsoft.com/office/drawing/2014/main" id="{19FFCE4D-D24C-46DC-9F0A-77E4DC33902F}"/>
              </a:ext>
            </a:extLst>
          </p:cNvPr>
          <p:cNvSpPr txBox="1"/>
          <p:nvPr/>
        </p:nvSpPr>
        <p:spPr>
          <a:xfrm>
            <a:off x="8581073" y="6161209"/>
            <a:ext cx="6097904"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2800" b="1" i="0" u="none" strike="noStrike" kern="1200" cap="none" spc="0" normalizeH="0" baseline="0" noProof="0" smtClean="0">
                <a:ln>
                  <a:noFill/>
                </a:ln>
                <a:solidFill>
                  <a:srgbClr val="5B9BD5">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tabLst/>
                <a:defRPr/>
              </a:pPr>
              <a:t>32</a:t>
            </a:fld>
            <a:endParaRPr kumimoji="0" lang="zh-CN" altLang="en-US" sz="2800" b="1" i="0" u="none" strike="noStrike" kern="1200" cap="none" spc="0" normalizeH="0" baseline="0" noProof="0" dirty="0">
              <a:ln>
                <a:noFill/>
              </a:ln>
              <a:solidFill>
                <a:srgbClr val="5B9BD5">
                  <a:lumMod val="50000"/>
                </a:srgbClr>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AutoShape 11"/>
          <p:cNvSpPr>
            <a:spLocks noChangeAspect="1" noChangeArrowheads="1" noTextEdit="1"/>
          </p:cNvSpPr>
          <p:nvPr/>
        </p:nvSpPr>
        <p:spPr bwMode="auto">
          <a:xfrm>
            <a:off x="1746069" y="2502712"/>
            <a:ext cx="484838" cy="44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nvGrpSpPr>
          <p:cNvPr id="2" name="组合 1"/>
          <p:cNvGrpSpPr/>
          <p:nvPr/>
        </p:nvGrpSpPr>
        <p:grpSpPr>
          <a:xfrm>
            <a:off x="5031322" y="1799120"/>
            <a:ext cx="2129356" cy="2470050"/>
            <a:chOff x="5031322" y="1799120"/>
            <a:chExt cx="2129356" cy="2470050"/>
          </a:xfrm>
        </p:grpSpPr>
        <p:grpSp>
          <p:nvGrpSpPr>
            <p:cNvPr id="67" name="组合 66"/>
            <p:cNvGrpSpPr/>
            <p:nvPr/>
          </p:nvGrpSpPr>
          <p:grpSpPr>
            <a:xfrm flipV="1">
              <a:off x="5031322" y="1799120"/>
              <a:ext cx="2129356" cy="2470050"/>
              <a:chOff x="5031322" y="2193975"/>
              <a:chExt cx="2129356" cy="2470050"/>
            </a:xfrm>
          </p:grpSpPr>
          <p:sp>
            <p:nvSpPr>
              <p:cNvPr id="58" name="六边形 57"/>
              <p:cNvSpPr/>
              <p:nvPr/>
            </p:nvSpPr>
            <p:spPr>
              <a:xfrm rot="5400000">
                <a:off x="4860975" y="2364322"/>
                <a:ext cx="2470050" cy="2129356"/>
              </a:xfrm>
              <a:prstGeom prst="hexagon">
                <a:avLst/>
              </a:prstGeom>
              <a:blipFill dpi="0" rotWithShape="0">
                <a:blip r:embed="rId3"/>
                <a:srcRect/>
                <a:stretch>
                  <a:fillRect/>
                </a:stretch>
              </a:blipFill>
              <a:ln>
                <a:noFill/>
              </a:ln>
              <a:effectLst>
                <a:outerShdw blurRad="254000" dist="38100" sx="106000" sy="106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六边形 65"/>
              <p:cNvSpPr/>
              <p:nvPr/>
            </p:nvSpPr>
            <p:spPr>
              <a:xfrm rot="5400000">
                <a:off x="4860975" y="2364322"/>
                <a:ext cx="2470050" cy="2129356"/>
              </a:xfrm>
              <a:prstGeom prst="hexagon">
                <a:avLst/>
              </a:prstGeom>
              <a:solidFill>
                <a:schemeClr val="bg1">
                  <a:alpha val="75000"/>
                </a:schemeClr>
              </a:solidFill>
              <a:ln>
                <a:noFill/>
              </a:ln>
              <a:effectLst>
                <a:outerShdw blurRad="254000" dist="38100" sx="106000" sy="106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8" name="六边形 67"/>
            <p:cNvSpPr/>
            <p:nvPr/>
          </p:nvSpPr>
          <p:spPr>
            <a:xfrm rot="5400000">
              <a:off x="5451765" y="2478768"/>
              <a:ext cx="1288470" cy="1110752"/>
            </a:xfrm>
            <a:prstGeom prst="hexagon">
              <a:avLst/>
            </a:prstGeom>
            <a:solidFill>
              <a:schemeClr val="bg1">
                <a:alpha val="69000"/>
              </a:schemeClr>
            </a:solidFill>
            <a:ln>
              <a:noFill/>
            </a:ln>
            <a:effectLst>
              <a:outerShdw blurRad="254000" dist="38100" sx="106000" sy="106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9" name="文本框 68"/>
          <p:cNvSpPr txBox="1"/>
          <p:nvPr/>
        </p:nvSpPr>
        <p:spPr>
          <a:xfrm>
            <a:off x="5487807" y="2701573"/>
            <a:ext cx="1216386" cy="707886"/>
          </a:xfrm>
          <a:prstGeom prst="rect">
            <a:avLst/>
          </a:prstGeom>
          <a:noFill/>
        </p:spPr>
        <p:txBody>
          <a:bodyPr wrap="square" rtlCol="0">
            <a:spAutoFit/>
          </a:bodyPr>
          <a:lstStyle/>
          <a:p>
            <a:pPr algn="ctr"/>
            <a:r>
              <a:rPr lang="en-US" altLang="zh-CN" sz="2000" dirty="0">
                <a:latin typeface="Avenir LT Std 65 Medium" panose="020B0803020203020204" pitchFamily="34" charset="0"/>
              </a:rPr>
              <a:t>TXET</a:t>
            </a:r>
          </a:p>
          <a:p>
            <a:pPr algn="ctr"/>
            <a:r>
              <a:rPr lang="en-US" altLang="zh-CN" sz="2000" dirty="0">
                <a:latin typeface="Avenir LT Std 65 Medium" panose="020B0803020203020204" pitchFamily="34" charset="0"/>
              </a:rPr>
              <a:t>HERE</a:t>
            </a:r>
            <a:endParaRPr lang="zh-CN" altLang="en-US" sz="2000" dirty="0">
              <a:latin typeface="Avenir LT Std 65 Medium" panose="020B0803020203020204" pitchFamily="34" charset="0"/>
            </a:endParaRPr>
          </a:p>
        </p:txBody>
      </p:sp>
      <p:sp>
        <p:nvSpPr>
          <p:cNvPr id="74" name="AutoShape 11"/>
          <p:cNvSpPr>
            <a:spLocks noChangeAspect="1" noChangeArrowheads="1" noTextEdit="1"/>
          </p:cNvSpPr>
          <p:nvPr/>
        </p:nvSpPr>
        <p:spPr bwMode="auto">
          <a:xfrm>
            <a:off x="4402415" y="2811139"/>
            <a:ext cx="484838" cy="44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nvGrpSpPr>
          <p:cNvPr id="98" name="组合 97"/>
          <p:cNvGrpSpPr/>
          <p:nvPr/>
        </p:nvGrpSpPr>
        <p:grpSpPr>
          <a:xfrm>
            <a:off x="4146154" y="2455675"/>
            <a:ext cx="997360" cy="1156936"/>
            <a:chOff x="4146154" y="2850530"/>
            <a:chExt cx="997360" cy="1156936"/>
          </a:xfrm>
        </p:grpSpPr>
        <p:sp>
          <p:nvSpPr>
            <p:cNvPr id="72" name="六边形 71"/>
            <p:cNvSpPr/>
            <p:nvPr/>
          </p:nvSpPr>
          <p:spPr>
            <a:xfrm rot="5400000">
              <a:off x="4066366" y="2930318"/>
              <a:ext cx="1156936" cy="997360"/>
            </a:xfrm>
            <a:prstGeom prst="hexagon">
              <a:avLst/>
            </a:prstGeom>
            <a:solidFill>
              <a:srgbClr val="B0DCEA"/>
            </a:solidFill>
            <a:ln>
              <a:noFill/>
            </a:ln>
            <a:effectLst>
              <a:outerShdw blurRad="254000" dist="38100" sx="106000" sy="106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7" name="Group 10"/>
            <p:cNvGrpSpPr>
              <a:grpSpLocks noChangeAspect="1"/>
            </p:cNvGrpSpPr>
            <p:nvPr/>
          </p:nvGrpSpPr>
          <p:grpSpPr bwMode="auto">
            <a:xfrm>
              <a:off x="4339322" y="3272955"/>
              <a:ext cx="529224" cy="343280"/>
              <a:chOff x="1838" y="3208"/>
              <a:chExt cx="592" cy="384"/>
            </a:xfrm>
          </p:grpSpPr>
          <p:sp>
            <p:nvSpPr>
              <p:cNvPr id="88" name="AutoShape 9"/>
              <p:cNvSpPr>
                <a:spLocks noChangeAspect="1" noChangeArrowheads="1" noTextEdit="1"/>
              </p:cNvSpPr>
              <p:nvPr/>
            </p:nvSpPr>
            <p:spPr bwMode="auto">
              <a:xfrm>
                <a:off x="1841" y="3208"/>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9" name="Freeform 11"/>
              <p:cNvSpPr/>
              <p:nvPr/>
            </p:nvSpPr>
            <p:spPr bwMode="auto">
              <a:xfrm>
                <a:off x="1838" y="3521"/>
                <a:ext cx="6" cy="0"/>
              </a:xfrm>
              <a:custGeom>
                <a:avLst/>
                <a:gdLst>
                  <a:gd name="T0" fmla="*/ 1 w 2"/>
                  <a:gd name="T1" fmla="*/ 1 w 2"/>
                </a:gdLst>
                <a:ahLst/>
                <a:cxnLst>
                  <a:cxn ang="0">
                    <a:pos x="T0" y="0"/>
                  </a:cxn>
                  <a:cxn ang="0">
                    <a:pos x="T1" y="0"/>
                  </a:cxn>
                </a:cxnLst>
                <a:rect l="0" t="0" r="r" b="b"/>
                <a:pathLst>
                  <a:path w="2">
                    <a:moveTo>
                      <a:pt x="1" y="0"/>
                    </a:moveTo>
                    <a:cubicBezTo>
                      <a:pt x="0" y="0"/>
                      <a:pt x="2" y="0"/>
                      <a:pt x="1" y="0"/>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2"/>
              <p:cNvSpPr>
                <a:spLocks noEditPoints="1"/>
              </p:cNvSpPr>
              <p:nvPr/>
            </p:nvSpPr>
            <p:spPr bwMode="auto">
              <a:xfrm>
                <a:off x="1878" y="3211"/>
                <a:ext cx="552" cy="378"/>
              </a:xfrm>
              <a:custGeom>
                <a:avLst/>
                <a:gdLst>
                  <a:gd name="T0" fmla="*/ 60 w 204"/>
                  <a:gd name="T1" fmla="*/ 0 h 139"/>
                  <a:gd name="T2" fmla="*/ 54 w 204"/>
                  <a:gd name="T3" fmla="*/ 28 h 139"/>
                  <a:gd name="T4" fmla="*/ 12 w 204"/>
                  <a:gd name="T5" fmla="*/ 28 h 139"/>
                  <a:gd name="T6" fmla="*/ 3 w 204"/>
                  <a:gd name="T7" fmla="*/ 28 h 139"/>
                  <a:gd name="T8" fmla="*/ 7 w 204"/>
                  <a:gd name="T9" fmla="*/ 39 h 139"/>
                  <a:gd name="T10" fmla="*/ 8 w 204"/>
                  <a:gd name="T11" fmla="*/ 101 h 139"/>
                  <a:gd name="T12" fmla="*/ 0 w 204"/>
                  <a:gd name="T13" fmla="*/ 114 h 139"/>
                  <a:gd name="T14" fmla="*/ 54 w 204"/>
                  <a:gd name="T15" fmla="*/ 133 h 139"/>
                  <a:gd name="T16" fmla="*/ 198 w 204"/>
                  <a:gd name="T17" fmla="*/ 139 h 139"/>
                  <a:gd name="T18" fmla="*/ 204 w 204"/>
                  <a:gd name="T19" fmla="*/ 6 h 139"/>
                  <a:gd name="T20" fmla="*/ 54 w 204"/>
                  <a:gd name="T21" fmla="*/ 102 h 139"/>
                  <a:gd name="T22" fmla="*/ 38 w 204"/>
                  <a:gd name="T23" fmla="*/ 71 h 139"/>
                  <a:gd name="T24" fmla="*/ 38 w 204"/>
                  <a:gd name="T25" fmla="*/ 71 h 139"/>
                  <a:gd name="T26" fmla="*/ 38 w 204"/>
                  <a:gd name="T27" fmla="*/ 71 h 139"/>
                  <a:gd name="T28" fmla="*/ 54 w 204"/>
                  <a:gd name="T29" fmla="*/ 41 h 139"/>
                  <a:gd name="T30" fmla="*/ 81 w 204"/>
                  <a:gd name="T31" fmla="*/ 124 h 139"/>
                  <a:gd name="T32" fmla="*/ 71 w 204"/>
                  <a:gd name="T33" fmla="*/ 130 h 139"/>
                  <a:gd name="T34" fmla="*/ 65 w 204"/>
                  <a:gd name="T35" fmla="*/ 119 h 139"/>
                  <a:gd name="T36" fmla="*/ 75 w 204"/>
                  <a:gd name="T37" fmla="*/ 113 h 139"/>
                  <a:gd name="T38" fmla="*/ 81 w 204"/>
                  <a:gd name="T39" fmla="*/ 124 h 139"/>
                  <a:gd name="T40" fmla="*/ 77 w 204"/>
                  <a:gd name="T41" fmla="*/ 28 h 139"/>
                  <a:gd name="T42" fmla="*/ 66 w 204"/>
                  <a:gd name="T43" fmla="*/ 22 h 139"/>
                  <a:gd name="T44" fmla="*/ 72 w 204"/>
                  <a:gd name="T45" fmla="*/ 10 h 139"/>
                  <a:gd name="T46" fmla="*/ 83 w 204"/>
                  <a:gd name="T47" fmla="*/ 16 h 139"/>
                  <a:gd name="T48" fmla="*/ 108 w 204"/>
                  <a:gd name="T49" fmla="*/ 124 h 139"/>
                  <a:gd name="T50" fmla="*/ 98 w 204"/>
                  <a:gd name="T51" fmla="*/ 130 h 139"/>
                  <a:gd name="T52" fmla="*/ 92 w 204"/>
                  <a:gd name="T53" fmla="*/ 119 h 139"/>
                  <a:gd name="T54" fmla="*/ 102 w 204"/>
                  <a:gd name="T55" fmla="*/ 113 h 139"/>
                  <a:gd name="T56" fmla="*/ 108 w 204"/>
                  <a:gd name="T57" fmla="*/ 124 h 139"/>
                  <a:gd name="T58" fmla="*/ 103 w 204"/>
                  <a:gd name="T59" fmla="*/ 28 h 139"/>
                  <a:gd name="T60" fmla="*/ 93 w 204"/>
                  <a:gd name="T61" fmla="*/ 22 h 139"/>
                  <a:gd name="T62" fmla="*/ 99 w 204"/>
                  <a:gd name="T63" fmla="*/ 10 h 139"/>
                  <a:gd name="T64" fmla="*/ 110 w 204"/>
                  <a:gd name="T65" fmla="*/ 16 h 139"/>
                  <a:gd name="T66" fmla="*/ 135 w 204"/>
                  <a:gd name="T67" fmla="*/ 124 h 139"/>
                  <a:gd name="T68" fmla="*/ 125 w 204"/>
                  <a:gd name="T69" fmla="*/ 130 h 139"/>
                  <a:gd name="T70" fmla="*/ 120 w 204"/>
                  <a:gd name="T71" fmla="*/ 119 h 139"/>
                  <a:gd name="T72" fmla="*/ 130 w 204"/>
                  <a:gd name="T73" fmla="*/ 113 h 139"/>
                  <a:gd name="T74" fmla="*/ 135 w 204"/>
                  <a:gd name="T75" fmla="*/ 124 h 139"/>
                  <a:gd name="T76" fmla="*/ 130 w 204"/>
                  <a:gd name="T77" fmla="*/ 28 h 139"/>
                  <a:gd name="T78" fmla="*/ 119 w 204"/>
                  <a:gd name="T79" fmla="*/ 22 h 139"/>
                  <a:gd name="T80" fmla="*/ 125 w 204"/>
                  <a:gd name="T81" fmla="*/ 10 h 139"/>
                  <a:gd name="T82" fmla="*/ 136 w 204"/>
                  <a:gd name="T83" fmla="*/ 16 h 139"/>
                  <a:gd name="T84" fmla="*/ 163 w 204"/>
                  <a:gd name="T85" fmla="*/ 124 h 139"/>
                  <a:gd name="T86" fmla="*/ 153 w 204"/>
                  <a:gd name="T87" fmla="*/ 130 h 139"/>
                  <a:gd name="T88" fmla="*/ 147 w 204"/>
                  <a:gd name="T89" fmla="*/ 119 h 139"/>
                  <a:gd name="T90" fmla="*/ 157 w 204"/>
                  <a:gd name="T91" fmla="*/ 113 h 139"/>
                  <a:gd name="T92" fmla="*/ 163 w 204"/>
                  <a:gd name="T93" fmla="*/ 124 h 139"/>
                  <a:gd name="T94" fmla="*/ 156 w 204"/>
                  <a:gd name="T95" fmla="*/ 28 h 139"/>
                  <a:gd name="T96" fmla="*/ 146 w 204"/>
                  <a:gd name="T97" fmla="*/ 22 h 139"/>
                  <a:gd name="T98" fmla="*/ 152 w 204"/>
                  <a:gd name="T99" fmla="*/ 10 h 139"/>
                  <a:gd name="T100" fmla="*/ 163 w 204"/>
                  <a:gd name="T101" fmla="*/ 16 h 139"/>
                  <a:gd name="T102" fmla="*/ 189 w 204"/>
                  <a:gd name="T103" fmla="*/ 124 h 139"/>
                  <a:gd name="T104" fmla="*/ 179 w 204"/>
                  <a:gd name="T105" fmla="*/ 130 h 139"/>
                  <a:gd name="T106" fmla="*/ 173 w 204"/>
                  <a:gd name="T107" fmla="*/ 119 h 139"/>
                  <a:gd name="T108" fmla="*/ 183 w 204"/>
                  <a:gd name="T109" fmla="*/ 113 h 139"/>
                  <a:gd name="T110" fmla="*/ 189 w 204"/>
                  <a:gd name="T111" fmla="*/ 124 h 139"/>
                  <a:gd name="T112" fmla="*/ 182 w 204"/>
                  <a:gd name="T113" fmla="*/ 28 h 139"/>
                  <a:gd name="T114" fmla="*/ 172 w 204"/>
                  <a:gd name="T115" fmla="*/ 22 h 139"/>
                  <a:gd name="T116" fmla="*/ 178 w 204"/>
                  <a:gd name="T117" fmla="*/ 10 h 139"/>
                  <a:gd name="T118" fmla="*/ 189 w 204"/>
                  <a:gd name="T119" fmla="*/ 1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4" h="139">
                    <a:moveTo>
                      <a:pt x="198" y="0"/>
                    </a:moveTo>
                    <a:cubicBezTo>
                      <a:pt x="60" y="0"/>
                      <a:pt x="60" y="0"/>
                      <a:pt x="60" y="0"/>
                    </a:cubicBezTo>
                    <a:cubicBezTo>
                      <a:pt x="57" y="0"/>
                      <a:pt x="54" y="3"/>
                      <a:pt x="54" y="6"/>
                    </a:cubicBezTo>
                    <a:cubicBezTo>
                      <a:pt x="54" y="28"/>
                      <a:pt x="54" y="28"/>
                      <a:pt x="54" y="28"/>
                    </a:cubicBezTo>
                    <a:cubicBezTo>
                      <a:pt x="12" y="28"/>
                      <a:pt x="12" y="28"/>
                      <a:pt x="12" y="28"/>
                    </a:cubicBezTo>
                    <a:cubicBezTo>
                      <a:pt x="12" y="28"/>
                      <a:pt x="12" y="28"/>
                      <a:pt x="12" y="28"/>
                    </a:cubicBezTo>
                    <a:cubicBezTo>
                      <a:pt x="12" y="28"/>
                      <a:pt x="12" y="28"/>
                      <a:pt x="12" y="28"/>
                    </a:cubicBezTo>
                    <a:cubicBezTo>
                      <a:pt x="3" y="28"/>
                      <a:pt x="3" y="28"/>
                      <a:pt x="3" y="28"/>
                    </a:cubicBezTo>
                    <a:cubicBezTo>
                      <a:pt x="2" y="28"/>
                      <a:pt x="2" y="28"/>
                      <a:pt x="1" y="28"/>
                    </a:cubicBezTo>
                    <a:cubicBezTo>
                      <a:pt x="7" y="39"/>
                      <a:pt x="7" y="39"/>
                      <a:pt x="7" y="39"/>
                    </a:cubicBezTo>
                    <a:cubicBezTo>
                      <a:pt x="27" y="71"/>
                      <a:pt x="27" y="71"/>
                      <a:pt x="27" y="71"/>
                    </a:cubicBezTo>
                    <a:cubicBezTo>
                      <a:pt x="8" y="101"/>
                      <a:pt x="8" y="101"/>
                      <a:pt x="8" y="101"/>
                    </a:cubicBezTo>
                    <a:cubicBezTo>
                      <a:pt x="8" y="101"/>
                      <a:pt x="8" y="101"/>
                      <a:pt x="8" y="101"/>
                    </a:cubicBezTo>
                    <a:cubicBezTo>
                      <a:pt x="0" y="114"/>
                      <a:pt x="0" y="114"/>
                      <a:pt x="0" y="114"/>
                    </a:cubicBezTo>
                    <a:cubicBezTo>
                      <a:pt x="54" y="115"/>
                      <a:pt x="54" y="115"/>
                      <a:pt x="54" y="115"/>
                    </a:cubicBezTo>
                    <a:cubicBezTo>
                      <a:pt x="54" y="133"/>
                      <a:pt x="54" y="133"/>
                      <a:pt x="54" y="133"/>
                    </a:cubicBezTo>
                    <a:cubicBezTo>
                      <a:pt x="54" y="136"/>
                      <a:pt x="57" y="139"/>
                      <a:pt x="60" y="139"/>
                    </a:cubicBezTo>
                    <a:cubicBezTo>
                      <a:pt x="198" y="139"/>
                      <a:pt x="198" y="139"/>
                      <a:pt x="198" y="139"/>
                    </a:cubicBezTo>
                    <a:cubicBezTo>
                      <a:pt x="201" y="139"/>
                      <a:pt x="204" y="136"/>
                      <a:pt x="204" y="133"/>
                    </a:cubicBezTo>
                    <a:cubicBezTo>
                      <a:pt x="204" y="6"/>
                      <a:pt x="204" y="6"/>
                      <a:pt x="204" y="6"/>
                    </a:cubicBezTo>
                    <a:cubicBezTo>
                      <a:pt x="204" y="3"/>
                      <a:pt x="201" y="0"/>
                      <a:pt x="198" y="0"/>
                    </a:cubicBezTo>
                    <a:close/>
                    <a:moveTo>
                      <a:pt x="54" y="102"/>
                    </a:moveTo>
                    <a:cubicBezTo>
                      <a:pt x="19" y="102"/>
                      <a:pt x="19" y="102"/>
                      <a:pt x="19" y="102"/>
                    </a:cubicBezTo>
                    <a:cubicBezTo>
                      <a:pt x="38" y="71"/>
                      <a:pt x="38" y="71"/>
                      <a:pt x="38" y="71"/>
                    </a:cubicBezTo>
                    <a:cubicBezTo>
                      <a:pt x="38" y="71"/>
                      <a:pt x="38" y="71"/>
                      <a:pt x="38" y="71"/>
                    </a:cubicBezTo>
                    <a:cubicBezTo>
                      <a:pt x="38" y="71"/>
                      <a:pt x="38" y="71"/>
                      <a:pt x="38" y="71"/>
                    </a:cubicBezTo>
                    <a:cubicBezTo>
                      <a:pt x="38" y="71"/>
                      <a:pt x="38" y="71"/>
                      <a:pt x="38" y="71"/>
                    </a:cubicBezTo>
                    <a:cubicBezTo>
                      <a:pt x="38" y="71"/>
                      <a:pt x="38" y="71"/>
                      <a:pt x="38" y="71"/>
                    </a:cubicBezTo>
                    <a:cubicBezTo>
                      <a:pt x="20" y="41"/>
                      <a:pt x="20" y="41"/>
                      <a:pt x="20" y="41"/>
                    </a:cubicBezTo>
                    <a:cubicBezTo>
                      <a:pt x="54" y="41"/>
                      <a:pt x="54" y="41"/>
                      <a:pt x="54" y="41"/>
                    </a:cubicBezTo>
                    <a:lnTo>
                      <a:pt x="54" y="102"/>
                    </a:lnTo>
                    <a:close/>
                    <a:moveTo>
                      <a:pt x="81" y="124"/>
                    </a:moveTo>
                    <a:cubicBezTo>
                      <a:pt x="81" y="127"/>
                      <a:pt x="78" y="130"/>
                      <a:pt x="75" y="130"/>
                    </a:cubicBezTo>
                    <a:cubicBezTo>
                      <a:pt x="71" y="130"/>
                      <a:pt x="71" y="130"/>
                      <a:pt x="71" y="130"/>
                    </a:cubicBezTo>
                    <a:cubicBezTo>
                      <a:pt x="68" y="130"/>
                      <a:pt x="65" y="127"/>
                      <a:pt x="65" y="124"/>
                    </a:cubicBezTo>
                    <a:cubicBezTo>
                      <a:pt x="65" y="119"/>
                      <a:pt x="65" y="119"/>
                      <a:pt x="65" y="119"/>
                    </a:cubicBezTo>
                    <a:cubicBezTo>
                      <a:pt x="65" y="116"/>
                      <a:pt x="68" y="113"/>
                      <a:pt x="71" y="113"/>
                    </a:cubicBezTo>
                    <a:cubicBezTo>
                      <a:pt x="75" y="113"/>
                      <a:pt x="75" y="113"/>
                      <a:pt x="75" y="113"/>
                    </a:cubicBezTo>
                    <a:cubicBezTo>
                      <a:pt x="78" y="113"/>
                      <a:pt x="81" y="116"/>
                      <a:pt x="81" y="119"/>
                    </a:cubicBezTo>
                    <a:lnTo>
                      <a:pt x="81" y="124"/>
                    </a:lnTo>
                    <a:close/>
                    <a:moveTo>
                      <a:pt x="83" y="22"/>
                    </a:moveTo>
                    <a:cubicBezTo>
                      <a:pt x="83" y="26"/>
                      <a:pt x="80" y="28"/>
                      <a:pt x="77" y="28"/>
                    </a:cubicBezTo>
                    <a:cubicBezTo>
                      <a:pt x="72" y="28"/>
                      <a:pt x="72" y="28"/>
                      <a:pt x="72" y="28"/>
                    </a:cubicBezTo>
                    <a:cubicBezTo>
                      <a:pt x="69" y="28"/>
                      <a:pt x="66" y="26"/>
                      <a:pt x="66" y="22"/>
                    </a:cubicBezTo>
                    <a:cubicBezTo>
                      <a:pt x="66" y="16"/>
                      <a:pt x="66" y="16"/>
                      <a:pt x="66" y="16"/>
                    </a:cubicBezTo>
                    <a:cubicBezTo>
                      <a:pt x="66" y="13"/>
                      <a:pt x="69" y="10"/>
                      <a:pt x="72" y="10"/>
                    </a:cubicBezTo>
                    <a:cubicBezTo>
                      <a:pt x="77" y="10"/>
                      <a:pt x="77" y="10"/>
                      <a:pt x="77" y="10"/>
                    </a:cubicBezTo>
                    <a:cubicBezTo>
                      <a:pt x="80" y="10"/>
                      <a:pt x="83" y="13"/>
                      <a:pt x="83" y="16"/>
                    </a:cubicBezTo>
                    <a:lnTo>
                      <a:pt x="83" y="22"/>
                    </a:lnTo>
                    <a:close/>
                    <a:moveTo>
                      <a:pt x="108" y="124"/>
                    </a:moveTo>
                    <a:cubicBezTo>
                      <a:pt x="108" y="127"/>
                      <a:pt x="105" y="130"/>
                      <a:pt x="102" y="130"/>
                    </a:cubicBezTo>
                    <a:cubicBezTo>
                      <a:pt x="98" y="130"/>
                      <a:pt x="98" y="130"/>
                      <a:pt x="98" y="130"/>
                    </a:cubicBezTo>
                    <a:cubicBezTo>
                      <a:pt x="95" y="130"/>
                      <a:pt x="92" y="127"/>
                      <a:pt x="92" y="124"/>
                    </a:cubicBezTo>
                    <a:cubicBezTo>
                      <a:pt x="92" y="119"/>
                      <a:pt x="92" y="119"/>
                      <a:pt x="92" y="119"/>
                    </a:cubicBezTo>
                    <a:cubicBezTo>
                      <a:pt x="92" y="116"/>
                      <a:pt x="95" y="113"/>
                      <a:pt x="98" y="113"/>
                    </a:cubicBezTo>
                    <a:cubicBezTo>
                      <a:pt x="102" y="113"/>
                      <a:pt x="102" y="113"/>
                      <a:pt x="102" y="113"/>
                    </a:cubicBezTo>
                    <a:cubicBezTo>
                      <a:pt x="105" y="113"/>
                      <a:pt x="108" y="116"/>
                      <a:pt x="108" y="119"/>
                    </a:cubicBezTo>
                    <a:lnTo>
                      <a:pt x="108" y="124"/>
                    </a:lnTo>
                    <a:close/>
                    <a:moveTo>
                      <a:pt x="110" y="22"/>
                    </a:moveTo>
                    <a:cubicBezTo>
                      <a:pt x="110" y="26"/>
                      <a:pt x="107" y="28"/>
                      <a:pt x="103" y="28"/>
                    </a:cubicBezTo>
                    <a:cubicBezTo>
                      <a:pt x="99" y="28"/>
                      <a:pt x="99" y="28"/>
                      <a:pt x="99" y="28"/>
                    </a:cubicBezTo>
                    <a:cubicBezTo>
                      <a:pt x="95" y="28"/>
                      <a:pt x="93" y="26"/>
                      <a:pt x="93" y="22"/>
                    </a:cubicBezTo>
                    <a:cubicBezTo>
                      <a:pt x="93" y="16"/>
                      <a:pt x="93" y="16"/>
                      <a:pt x="93" y="16"/>
                    </a:cubicBezTo>
                    <a:cubicBezTo>
                      <a:pt x="93" y="13"/>
                      <a:pt x="95" y="10"/>
                      <a:pt x="99" y="10"/>
                    </a:cubicBezTo>
                    <a:cubicBezTo>
                      <a:pt x="103" y="10"/>
                      <a:pt x="103" y="10"/>
                      <a:pt x="103" y="10"/>
                    </a:cubicBezTo>
                    <a:cubicBezTo>
                      <a:pt x="107" y="10"/>
                      <a:pt x="110" y="13"/>
                      <a:pt x="110" y="16"/>
                    </a:cubicBezTo>
                    <a:lnTo>
                      <a:pt x="110" y="22"/>
                    </a:lnTo>
                    <a:close/>
                    <a:moveTo>
                      <a:pt x="135" y="124"/>
                    </a:moveTo>
                    <a:cubicBezTo>
                      <a:pt x="135" y="127"/>
                      <a:pt x="133" y="130"/>
                      <a:pt x="130" y="130"/>
                    </a:cubicBezTo>
                    <a:cubicBezTo>
                      <a:pt x="125" y="130"/>
                      <a:pt x="125" y="130"/>
                      <a:pt x="125" y="130"/>
                    </a:cubicBezTo>
                    <a:cubicBezTo>
                      <a:pt x="122" y="130"/>
                      <a:pt x="120" y="127"/>
                      <a:pt x="120" y="124"/>
                    </a:cubicBezTo>
                    <a:cubicBezTo>
                      <a:pt x="120" y="119"/>
                      <a:pt x="120" y="119"/>
                      <a:pt x="120" y="119"/>
                    </a:cubicBezTo>
                    <a:cubicBezTo>
                      <a:pt x="120" y="116"/>
                      <a:pt x="122" y="113"/>
                      <a:pt x="125" y="113"/>
                    </a:cubicBezTo>
                    <a:cubicBezTo>
                      <a:pt x="130" y="113"/>
                      <a:pt x="130" y="113"/>
                      <a:pt x="130" y="113"/>
                    </a:cubicBezTo>
                    <a:cubicBezTo>
                      <a:pt x="133" y="113"/>
                      <a:pt x="135" y="116"/>
                      <a:pt x="135" y="119"/>
                    </a:cubicBezTo>
                    <a:lnTo>
                      <a:pt x="135" y="124"/>
                    </a:lnTo>
                    <a:close/>
                    <a:moveTo>
                      <a:pt x="136" y="22"/>
                    </a:moveTo>
                    <a:cubicBezTo>
                      <a:pt x="136" y="26"/>
                      <a:pt x="133" y="28"/>
                      <a:pt x="130" y="28"/>
                    </a:cubicBezTo>
                    <a:cubicBezTo>
                      <a:pt x="125" y="28"/>
                      <a:pt x="125" y="28"/>
                      <a:pt x="125" y="28"/>
                    </a:cubicBezTo>
                    <a:cubicBezTo>
                      <a:pt x="122" y="28"/>
                      <a:pt x="119" y="26"/>
                      <a:pt x="119" y="22"/>
                    </a:cubicBezTo>
                    <a:cubicBezTo>
                      <a:pt x="119" y="16"/>
                      <a:pt x="119" y="16"/>
                      <a:pt x="119" y="16"/>
                    </a:cubicBezTo>
                    <a:cubicBezTo>
                      <a:pt x="119" y="13"/>
                      <a:pt x="122" y="10"/>
                      <a:pt x="125" y="10"/>
                    </a:cubicBezTo>
                    <a:cubicBezTo>
                      <a:pt x="130" y="10"/>
                      <a:pt x="130" y="10"/>
                      <a:pt x="130" y="10"/>
                    </a:cubicBezTo>
                    <a:cubicBezTo>
                      <a:pt x="133" y="10"/>
                      <a:pt x="136" y="13"/>
                      <a:pt x="136" y="16"/>
                    </a:cubicBezTo>
                    <a:lnTo>
                      <a:pt x="136" y="22"/>
                    </a:lnTo>
                    <a:close/>
                    <a:moveTo>
                      <a:pt x="163" y="124"/>
                    </a:moveTo>
                    <a:cubicBezTo>
                      <a:pt x="163" y="127"/>
                      <a:pt x="160" y="130"/>
                      <a:pt x="157" y="130"/>
                    </a:cubicBezTo>
                    <a:cubicBezTo>
                      <a:pt x="153" y="130"/>
                      <a:pt x="153" y="130"/>
                      <a:pt x="153" y="130"/>
                    </a:cubicBezTo>
                    <a:cubicBezTo>
                      <a:pt x="149" y="130"/>
                      <a:pt x="147" y="127"/>
                      <a:pt x="147" y="124"/>
                    </a:cubicBezTo>
                    <a:cubicBezTo>
                      <a:pt x="147" y="119"/>
                      <a:pt x="147" y="119"/>
                      <a:pt x="147" y="119"/>
                    </a:cubicBezTo>
                    <a:cubicBezTo>
                      <a:pt x="147" y="116"/>
                      <a:pt x="149" y="113"/>
                      <a:pt x="153" y="113"/>
                    </a:cubicBezTo>
                    <a:cubicBezTo>
                      <a:pt x="157" y="113"/>
                      <a:pt x="157" y="113"/>
                      <a:pt x="157" y="113"/>
                    </a:cubicBezTo>
                    <a:cubicBezTo>
                      <a:pt x="160" y="113"/>
                      <a:pt x="163" y="116"/>
                      <a:pt x="163" y="119"/>
                    </a:cubicBezTo>
                    <a:lnTo>
                      <a:pt x="163" y="124"/>
                    </a:lnTo>
                    <a:close/>
                    <a:moveTo>
                      <a:pt x="163" y="22"/>
                    </a:moveTo>
                    <a:cubicBezTo>
                      <a:pt x="163" y="26"/>
                      <a:pt x="160" y="28"/>
                      <a:pt x="156" y="28"/>
                    </a:cubicBezTo>
                    <a:cubicBezTo>
                      <a:pt x="152" y="28"/>
                      <a:pt x="152" y="28"/>
                      <a:pt x="152" y="28"/>
                    </a:cubicBezTo>
                    <a:cubicBezTo>
                      <a:pt x="148" y="28"/>
                      <a:pt x="146" y="26"/>
                      <a:pt x="146" y="22"/>
                    </a:cubicBezTo>
                    <a:cubicBezTo>
                      <a:pt x="146" y="16"/>
                      <a:pt x="146" y="16"/>
                      <a:pt x="146" y="16"/>
                    </a:cubicBezTo>
                    <a:cubicBezTo>
                      <a:pt x="146" y="13"/>
                      <a:pt x="148" y="10"/>
                      <a:pt x="152" y="10"/>
                    </a:cubicBezTo>
                    <a:cubicBezTo>
                      <a:pt x="156" y="10"/>
                      <a:pt x="156" y="10"/>
                      <a:pt x="156" y="10"/>
                    </a:cubicBezTo>
                    <a:cubicBezTo>
                      <a:pt x="160" y="10"/>
                      <a:pt x="163" y="13"/>
                      <a:pt x="163" y="16"/>
                    </a:cubicBezTo>
                    <a:lnTo>
                      <a:pt x="163" y="22"/>
                    </a:lnTo>
                    <a:close/>
                    <a:moveTo>
                      <a:pt x="189" y="124"/>
                    </a:moveTo>
                    <a:cubicBezTo>
                      <a:pt x="189" y="127"/>
                      <a:pt x="186" y="130"/>
                      <a:pt x="183" y="130"/>
                    </a:cubicBezTo>
                    <a:cubicBezTo>
                      <a:pt x="179" y="130"/>
                      <a:pt x="179" y="130"/>
                      <a:pt x="179" y="130"/>
                    </a:cubicBezTo>
                    <a:cubicBezTo>
                      <a:pt x="176" y="130"/>
                      <a:pt x="173" y="127"/>
                      <a:pt x="173" y="124"/>
                    </a:cubicBezTo>
                    <a:cubicBezTo>
                      <a:pt x="173" y="119"/>
                      <a:pt x="173" y="119"/>
                      <a:pt x="173" y="119"/>
                    </a:cubicBezTo>
                    <a:cubicBezTo>
                      <a:pt x="173" y="116"/>
                      <a:pt x="176" y="113"/>
                      <a:pt x="179" y="113"/>
                    </a:cubicBezTo>
                    <a:cubicBezTo>
                      <a:pt x="183" y="113"/>
                      <a:pt x="183" y="113"/>
                      <a:pt x="183" y="113"/>
                    </a:cubicBezTo>
                    <a:cubicBezTo>
                      <a:pt x="186" y="113"/>
                      <a:pt x="189" y="116"/>
                      <a:pt x="189" y="119"/>
                    </a:cubicBezTo>
                    <a:lnTo>
                      <a:pt x="189" y="124"/>
                    </a:lnTo>
                    <a:close/>
                    <a:moveTo>
                      <a:pt x="189" y="22"/>
                    </a:moveTo>
                    <a:cubicBezTo>
                      <a:pt x="189" y="26"/>
                      <a:pt x="186" y="28"/>
                      <a:pt x="182" y="28"/>
                    </a:cubicBezTo>
                    <a:cubicBezTo>
                      <a:pt x="178" y="28"/>
                      <a:pt x="178" y="28"/>
                      <a:pt x="178" y="28"/>
                    </a:cubicBezTo>
                    <a:cubicBezTo>
                      <a:pt x="174" y="28"/>
                      <a:pt x="172" y="26"/>
                      <a:pt x="172" y="22"/>
                    </a:cubicBezTo>
                    <a:cubicBezTo>
                      <a:pt x="172" y="16"/>
                      <a:pt x="172" y="16"/>
                      <a:pt x="172" y="16"/>
                    </a:cubicBezTo>
                    <a:cubicBezTo>
                      <a:pt x="172" y="13"/>
                      <a:pt x="174" y="10"/>
                      <a:pt x="178" y="10"/>
                    </a:cubicBezTo>
                    <a:cubicBezTo>
                      <a:pt x="182" y="10"/>
                      <a:pt x="182" y="10"/>
                      <a:pt x="182" y="10"/>
                    </a:cubicBezTo>
                    <a:cubicBezTo>
                      <a:pt x="186" y="10"/>
                      <a:pt x="189" y="13"/>
                      <a:pt x="189" y="16"/>
                    </a:cubicBezTo>
                    <a:lnTo>
                      <a:pt x="189" y="2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5" name="组合 4"/>
          <p:cNvGrpSpPr/>
          <p:nvPr/>
        </p:nvGrpSpPr>
        <p:grpSpPr>
          <a:xfrm>
            <a:off x="6241535" y="3711556"/>
            <a:ext cx="997360" cy="1156936"/>
            <a:chOff x="6241535" y="3711556"/>
            <a:chExt cx="997360" cy="1156936"/>
          </a:xfrm>
        </p:grpSpPr>
        <p:sp>
          <p:nvSpPr>
            <p:cNvPr id="82" name="六边形 81"/>
            <p:cNvSpPr/>
            <p:nvPr/>
          </p:nvSpPr>
          <p:spPr>
            <a:xfrm rot="5400000">
              <a:off x="6161747" y="3791344"/>
              <a:ext cx="1156936" cy="997360"/>
            </a:xfrm>
            <a:prstGeom prst="hexagon">
              <a:avLst/>
            </a:prstGeom>
            <a:solidFill>
              <a:srgbClr val="B0DCEA"/>
            </a:solidFill>
            <a:ln>
              <a:noFill/>
            </a:ln>
            <a:effectLst>
              <a:outerShdw blurRad="254000" dist="38100" sx="106000" sy="106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Freeform 17"/>
            <p:cNvSpPr>
              <a:spLocks noEditPoints="1"/>
            </p:cNvSpPr>
            <p:nvPr/>
          </p:nvSpPr>
          <p:spPr bwMode="auto">
            <a:xfrm>
              <a:off x="6597410" y="4055499"/>
              <a:ext cx="280988" cy="411163"/>
            </a:xfrm>
            <a:custGeom>
              <a:avLst/>
              <a:gdLst>
                <a:gd name="T0" fmla="*/ 82 w 100"/>
                <a:gd name="T1" fmla="*/ 36 h 147"/>
                <a:gd name="T2" fmla="*/ 82 w 100"/>
                <a:gd name="T3" fmla="*/ 0 h 147"/>
                <a:gd name="T4" fmla="*/ 18 w 100"/>
                <a:gd name="T5" fmla="*/ 0 h 147"/>
                <a:gd name="T6" fmla="*/ 18 w 100"/>
                <a:gd name="T7" fmla="*/ 36 h 147"/>
                <a:gd name="T8" fmla="*/ 0 w 100"/>
                <a:gd name="T9" fmla="*/ 75 h 147"/>
                <a:gd name="T10" fmla="*/ 18 w 100"/>
                <a:gd name="T11" fmla="*/ 114 h 147"/>
                <a:gd name="T12" fmla="*/ 18 w 100"/>
                <a:gd name="T13" fmla="*/ 147 h 147"/>
                <a:gd name="T14" fmla="*/ 82 w 100"/>
                <a:gd name="T15" fmla="*/ 147 h 147"/>
                <a:gd name="T16" fmla="*/ 82 w 100"/>
                <a:gd name="T17" fmla="*/ 114 h 147"/>
                <a:gd name="T18" fmla="*/ 100 w 100"/>
                <a:gd name="T19" fmla="*/ 75 h 147"/>
                <a:gd name="T20" fmla="*/ 82 w 100"/>
                <a:gd name="T21" fmla="*/ 36 h 147"/>
                <a:gd name="T22" fmla="*/ 78 w 100"/>
                <a:gd name="T23" fmla="*/ 103 h 147"/>
                <a:gd name="T24" fmla="*/ 50 w 100"/>
                <a:gd name="T25" fmla="*/ 115 h 147"/>
                <a:gd name="T26" fmla="*/ 22 w 100"/>
                <a:gd name="T27" fmla="*/ 103 h 147"/>
                <a:gd name="T28" fmla="*/ 11 w 100"/>
                <a:gd name="T29" fmla="*/ 75 h 147"/>
                <a:gd name="T30" fmla="*/ 22 w 100"/>
                <a:gd name="T31" fmla="*/ 48 h 147"/>
                <a:gd name="T32" fmla="*/ 50 w 100"/>
                <a:gd name="T33" fmla="*/ 36 h 147"/>
                <a:gd name="T34" fmla="*/ 78 w 100"/>
                <a:gd name="T35" fmla="*/ 48 h 147"/>
                <a:gd name="T36" fmla="*/ 89 w 100"/>
                <a:gd name="T37" fmla="*/ 75 h 147"/>
                <a:gd name="T38" fmla="*/ 78 w 100"/>
                <a:gd name="T39" fmla="*/ 103 h 147"/>
                <a:gd name="T40" fmla="*/ 55 w 100"/>
                <a:gd name="T41" fmla="*/ 70 h 147"/>
                <a:gd name="T42" fmla="*/ 55 w 100"/>
                <a:gd name="T43" fmla="*/ 49 h 147"/>
                <a:gd name="T44" fmla="*/ 44 w 100"/>
                <a:gd name="T45" fmla="*/ 49 h 147"/>
                <a:gd name="T46" fmla="*/ 44 w 100"/>
                <a:gd name="T47" fmla="*/ 81 h 147"/>
                <a:gd name="T48" fmla="*/ 81 w 100"/>
                <a:gd name="T49" fmla="*/ 81 h 147"/>
                <a:gd name="T50" fmla="*/ 81 w 100"/>
                <a:gd name="T51" fmla="*/ 70 h 147"/>
                <a:gd name="T52" fmla="*/ 55 w 100"/>
                <a:gd name="T53" fmla="*/ 7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47">
                  <a:moveTo>
                    <a:pt x="82" y="36"/>
                  </a:moveTo>
                  <a:cubicBezTo>
                    <a:pt x="82" y="0"/>
                    <a:pt x="82" y="0"/>
                    <a:pt x="82" y="0"/>
                  </a:cubicBezTo>
                  <a:cubicBezTo>
                    <a:pt x="18" y="0"/>
                    <a:pt x="18" y="0"/>
                    <a:pt x="18" y="0"/>
                  </a:cubicBezTo>
                  <a:cubicBezTo>
                    <a:pt x="18" y="36"/>
                    <a:pt x="18" y="36"/>
                    <a:pt x="18" y="36"/>
                  </a:cubicBezTo>
                  <a:cubicBezTo>
                    <a:pt x="7" y="46"/>
                    <a:pt x="0" y="60"/>
                    <a:pt x="0" y="75"/>
                  </a:cubicBezTo>
                  <a:cubicBezTo>
                    <a:pt x="0" y="91"/>
                    <a:pt x="7" y="105"/>
                    <a:pt x="18" y="114"/>
                  </a:cubicBezTo>
                  <a:cubicBezTo>
                    <a:pt x="18" y="147"/>
                    <a:pt x="18" y="147"/>
                    <a:pt x="18" y="147"/>
                  </a:cubicBezTo>
                  <a:cubicBezTo>
                    <a:pt x="82" y="147"/>
                    <a:pt x="82" y="147"/>
                    <a:pt x="82" y="147"/>
                  </a:cubicBezTo>
                  <a:cubicBezTo>
                    <a:pt x="82" y="114"/>
                    <a:pt x="82" y="114"/>
                    <a:pt x="82" y="114"/>
                  </a:cubicBezTo>
                  <a:cubicBezTo>
                    <a:pt x="93" y="105"/>
                    <a:pt x="100" y="91"/>
                    <a:pt x="100" y="75"/>
                  </a:cubicBezTo>
                  <a:cubicBezTo>
                    <a:pt x="100" y="60"/>
                    <a:pt x="93" y="46"/>
                    <a:pt x="82" y="36"/>
                  </a:cubicBezTo>
                  <a:close/>
                  <a:moveTo>
                    <a:pt x="78" y="103"/>
                  </a:moveTo>
                  <a:cubicBezTo>
                    <a:pt x="71" y="110"/>
                    <a:pt x="61" y="115"/>
                    <a:pt x="50" y="115"/>
                  </a:cubicBezTo>
                  <a:cubicBezTo>
                    <a:pt x="39" y="115"/>
                    <a:pt x="29" y="110"/>
                    <a:pt x="22" y="103"/>
                  </a:cubicBezTo>
                  <a:cubicBezTo>
                    <a:pt x="15" y="96"/>
                    <a:pt x="11" y="86"/>
                    <a:pt x="11" y="75"/>
                  </a:cubicBezTo>
                  <a:cubicBezTo>
                    <a:pt x="11" y="64"/>
                    <a:pt x="15" y="55"/>
                    <a:pt x="22" y="48"/>
                  </a:cubicBezTo>
                  <a:cubicBezTo>
                    <a:pt x="29" y="40"/>
                    <a:pt x="39" y="36"/>
                    <a:pt x="50" y="36"/>
                  </a:cubicBezTo>
                  <a:cubicBezTo>
                    <a:pt x="61" y="36"/>
                    <a:pt x="71" y="40"/>
                    <a:pt x="78" y="48"/>
                  </a:cubicBezTo>
                  <a:cubicBezTo>
                    <a:pt x="85" y="55"/>
                    <a:pt x="89" y="64"/>
                    <a:pt x="89" y="75"/>
                  </a:cubicBezTo>
                  <a:cubicBezTo>
                    <a:pt x="89" y="86"/>
                    <a:pt x="85" y="96"/>
                    <a:pt x="78" y="103"/>
                  </a:cubicBezTo>
                  <a:close/>
                  <a:moveTo>
                    <a:pt x="55" y="70"/>
                  </a:moveTo>
                  <a:cubicBezTo>
                    <a:pt x="55" y="49"/>
                    <a:pt x="55" y="49"/>
                    <a:pt x="55" y="49"/>
                  </a:cubicBezTo>
                  <a:cubicBezTo>
                    <a:pt x="44" y="49"/>
                    <a:pt x="44" y="49"/>
                    <a:pt x="44" y="49"/>
                  </a:cubicBezTo>
                  <a:cubicBezTo>
                    <a:pt x="44" y="81"/>
                    <a:pt x="44" y="81"/>
                    <a:pt x="44" y="81"/>
                  </a:cubicBezTo>
                  <a:cubicBezTo>
                    <a:pt x="81" y="81"/>
                    <a:pt x="81" y="81"/>
                    <a:pt x="81" y="81"/>
                  </a:cubicBezTo>
                  <a:cubicBezTo>
                    <a:pt x="81" y="70"/>
                    <a:pt x="81" y="70"/>
                    <a:pt x="81" y="70"/>
                  </a:cubicBezTo>
                  <a:lnTo>
                    <a:pt x="55" y="7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4" name="组合 3"/>
          <p:cNvGrpSpPr/>
          <p:nvPr/>
        </p:nvGrpSpPr>
        <p:grpSpPr>
          <a:xfrm>
            <a:off x="4887253" y="3725604"/>
            <a:ext cx="997360" cy="1156936"/>
            <a:chOff x="4887253" y="3725604"/>
            <a:chExt cx="997360" cy="1156936"/>
          </a:xfrm>
        </p:grpSpPr>
        <p:sp>
          <p:nvSpPr>
            <p:cNvPr id="85" name="六边形 84"/>
            <p:cNvSpPr/>
            <p:nvPr/>
          </p:nvSpPr>
          <p:spPr>
            <a:xfrm rot="5400000">
              <a:off x="4807465" y="3805392"/>
              <a:ext cx="1156936" cy="997360"/>
            </a:xfrm>
            <a:prstGeom prst="hexagon">
              <a:avLst/>
            </a:prstGeom>
            <a:ln>
              <a:noFill/>
            </a:ln>
            <a:effectLst>
              <a:outerShdw blurRad="254000" dist="38100" sx="106000" sy="106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2" name="组合 91"/>
            <p:cNvGrpSpPr/>
            <p:nvPr/>
          </p:nvGrpSpPr>
          <p:grpSpPr>
            <a:xfrm>
              <a:off x="5197160" y="4036007"/>
              <a:ext cx="377546" cy="532824"/>
              <a:chOff x="3332804" y="5264861"/>
              <a:chExt cx="393700" cy="555625"/>
            </a:xfrm>
          </p:grpSpPr>
          <p:sp>
            <p:nvSpPr>
              <p:cNvPr id="93" name="Freeform 11"/>
              <p:cNvSpPr>
                <a:spLocks noEditPoints="1"/>
              </p:cNvSpPr>
              <p:nvPr/>
            </p:nvSpPr>
            <p:spPr bwMode="auto">
              <a:xfrm>
                <a:off x="3332804" y="5264861"/>
                <a:ext cx="393700" cy="555625"/>
              </a:xfrm>
              <a:custGeom>
                <a:avLst/>
                <a:gdLst>
                  <a:gd name="T0" fmla="*/ 87 w 90"/>
                  <a:gd name="T1" fmla="*/ 40 h 128"/>
                  <a:gd name="T2" fmla="*/ 87 w 90"/>
                  <a:gd name="T3" fmla="*/ 28 h 128"/>
                  <a:gd name="T4" fmla="*/ 79 w 90"/>
                  <a:gd name="T5" fmla="*/ 20 h 128"/>
                  <a:gd name="T6" fmla="*/ 73 w 90"/>
                  <a:gd name="T7" fmla="*/ 10 h 128"/>
                  <a:gd name="T8" fmla="*/ 62 w 90"/>
                  <a:gd name="T9" fmla="*/ 7 h 128"/>
                  <a:gd name="T10" fmla="*/ 52 w 90"/>
                  <a:gd name="T11" fmla="*/ 1 h 128"/>
                  <a:gd name="T12" fmla="*/ 40 w 90"/>
                  <a:gd name="T13" fmla="*/ 4 h 128"/>
                  <a:gd name="T14" fmla="*/ 29 w 90"/>
                  <a:gd name="T15" fmla="*/ 3 h 128"/>
                  <a:gd name="T16" fmla="*/ 20 w 90"/>
                  <a:gd name="T17" fmla="*/ 11 h 128"/>
                  <a:gd name="T18" fmla="*/ 10 w 90"/>
                  <a:gd name="T19" fmla="*/ 17 h 128"/>
                  <a:gd name="T20" fmla="*/ 7 w 90"/>
                  <a:gd name="T21" fmla="*/ 28 h 128"/>
                  <a:gd name="T22" fmla="*/ 0 w 90"/>
                  <a:gd name="T23" fmla="*/ 37 h 128"/>
                  <a:gd name="T24" fmla="*/ 3 w 90"/>
                  <a:gd name="T25" fmla="*/ 49 h 128"/>
                  <a:gd name="T26" fmla="*/ 2 w 90"/>
                  <a:gd name="T27" fmla="*/ 60 h 128"/>
                  <a:gd name="T28" fmla="*/ 9 w 90"/>
                  <a:gd name="T29" fmla="*/ 69 h 128"/>
                  <a:gd name="T30" fmla="*/ 14 w 90"/>
                  <a:gd name="T31" fmla="*/ 80 h 128"/>
                  <a:gd name="T32" fmla="*/ 4 w 90"/>
                  <a:gd name="T33" fmla="*/ 121 h 128"/>
                  <a:gd name="T34" fmla="*/ 29 w 90"/>
                  <a:gd name="T35" fmla="*/ 126 h 128"/>
                  <a:gd name="T36" fmla="*/ 33 w 90"/>
                  <a:gd name="T37" fmla="*/ 126 h 128"/>
                  <a:gd name="T38" fmla="*/ 60 w 90"/>
                  <a:gd name="T39" fmla="*/ 128 h 128"/>
                  <a:gd name="T40" fmla="*/ 69 w 90"/>
                  <a:gd name="T41" fmla="*/ 113 h 128"/>
                  <a:gd name="T42" fmla="*/ 89 w 90"/>
                  <a:gd name="T43" fmla="*/ 120 h 128"/>
                  <a:gd name="T44" fmla="*/ 77 w 90"/>
                  <a:gd name="T45" fmla="*/ 78 h 128"/>
                  <a:gd name="T46" fmla="*/ 82 w 90"/>
                  <a:gd name="T47" fmla="*/ 67 h 128"/>
                  <a:gd name="T48" fmla="*/ 89 w 90"/>
                  <a:gd name="T49" fmla="*/ 58 h 128"/>
                  <a:gd name="T50" fmla="*/ 88 w 90"/>
                  <a:gd name="T51" fmla="*/ 47 h 128"/>
                  <a:gd name="T52" fmla="*/ 23 w 90"/>
                  <a:gd name="T53" fmla="*/ 108 h 128"/>
                  <a:gd name="T54" fmla="*/ 22 w 90"/>
                  <a:gd name="T55" fmla="*/ 84 h 128"/>
                  <a:gd name="T56" fmla="*/ 32 w 90"/>
                  <a:gd name="T57" fmla="*/ 86 h 128"/>
                  <a:gd name="T58" fmla="*/ 42 w 90"/>
                  <a:gd name="T59" fmla="*/ 91 h 128"/>
                  <a:gd name="T60" fmla="*/ 83 w 90"/>
                  <a:gd name="T61" fmla="*/ 116 h 128"/>
                  <a:gd name="T62" fmla="*/ 60 w 90"/>
                  <a:gd name="T63" fmla="*/ 121 h 128"/>
                  <a:gd name="T64" fmla="*/ 53 w 90"/>
                  <a:gd name="T65" fmla="*/ 88 h 128"/>
                  <a:gd name="T66" fmla="*/ 65 w 90"/>
                  <a:gd name="T67" fmla="*/ 87 h 128"/>
                  <a:gd name="T68" fmla="*/ 68 w 90"/>
                  <a:gd name="T69" fmla="*/ 83 h 128"/>
                  <a:gd name="T70" fmla="*/ 80 w 90"/>
                  <a:gd name="T71" fmla="*/ 50 h 128"/>
                  <a:gd name="T72" fmla="*/ 76 w 90"/>
                  <a:gd name="T73" fmla="*/ 57 h 128"/>
                  <a:gd name="T74" fmla="*/ 74 w 90"/>
                  <a:gd name="T75" fmla="*/ 66 h 128"/>
                  <a:gd name="T76" fmla="*/ 66 w 90"/>
                  <a:gd name="T77" fmla="*/ 71 h 128"/>
                  <a:gd name="T78" fmla="*/ 60 w 90"/>
                  <a:gd name="T79" fmla="*/ 77 h 128"/>
                  <a:gd name="T80" fmla="*/ 51 w 90"/>
                  <a:gd name="T81" fmla="*/ 78 h 128"/>
                  <a:gd name="T82" fmla="*/ 43 w 90"/>
                  <a:gd name="T83" fmla="*/ 81 h 128"/>
                  <a:gd name="T84" fmla="*/ 35 w 90"/>
                  <a:gd name="T85" fmla="*/ 77 h 128"/>
                  <a:gd name="T86" fmla="*/ 26 w 90"/>
                  <a:gd name="T87" fmla="*/ 75 h 128"/>
                  <a:gd name="T88" fmla="*/ 21 w 90"/>
                  <a:gd name="T89" fmla="*/ 68 h 128"/>
                  <a:gd name="T90" fmla="*/ 14 w 90"/>
                  <a:gd name="T91" fmla="*/ 62 h 128"/>
                  <a:gd name="T92" fmla="*/ 13 w 90"/>
                  <a:gd name="T93" fmla="*/ 54 h 128"/>
                  <a:gd name="T94" fmla="*/ 10 w 90"/>
                  <a:gd name="T95" fmla="*/ 45 h 128"/>
                  <a:gd name="T96" fmla="*/ 14 w 90"/>
                  <a:gd name="T97" fmla="*/ 37 h 128"/>
                  <a:gd name="T98" fmla="*/ 15 w 90"/>
                  <a:gd name="T99" fmla="*/ 28 h 128"/>
                  <a:gd name="T100" fmla="*/ 22 w 90"/>
                  <a:gd name="T101" fmla="*/ 23 h 128"/>
                  <a:gd name="T102" fmla="*/ 27 w 90"/>
                  <a:gd name="T103" fmla="*/ 16 h 128"/>
                  <a:gd name="T104" fmla="*/ 36 w 90"/>
                  <a:gd name="T105" fmla="*/ 15 h 128"/>
                  <a:gd name="T106" fmla="*/ 44 w 90"/>
                  <a:gd name="T107" fmla="*/ 11 h 128"/>
                  <a:gd name="T108" fmla="*/ 53 w 90"/>
                  <a:gd name="T109" fmla="*/ 14 h 128"/>
                  <a:gd name="T110" fmla="*/ 61 w 90"/>
                  <a:gd name="T111" fmla="*/ 15 h 128"/>
                  <a:gd name="T112" fmla="*/ 67 w 90"/>
                  <a:gd name="T113" fmla="*/ 22 h 128"/>
                  <a:gd name="T114" fmla="*/ 74 w 90"/>
                  <a:gd name="T115" fmla="*/ 27 h 128"/>
                  <a:gd name="T116" fmla="*/ 76 w 90"/>
                  <a:gd name="T117" fmla="*/ 36 h 128"/>
                  <a:gd name="T118" fmla="*/ 80 w 90"/>
                  <a:gd name="T119" fmla="*/ 4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0" h="128">
                    <a:moveTo>
                      <a:pt x="88" y="47"/>
                    </a:moveTo>
                    <a:cubicBezTo>
                      <a:pt x="90" y="43"/>
                      <a:pt x="90" y="43"/>
                      <a:pt x="90" y="43"/>
                    </a:cubicBezTo>
                    <a:cubicBezTo>
                      <a:pt x="87" y="40"/>
                      <a:pt x="87" y="40"/>
                      <a:pt x="87" y="40"/>
                    </a:cubicBezTo>
                    <a:cubicBezTo>
                      <a:pt x="89" y="35"/>
                      <a:pt x="89" y="35"/>
                      <a:pt x="89" y="35"/>
                    </a:cubicBezTo>
                    <a:cubicBezTo>
                      <a:pt x="85" y="33"/>
                      <a:pt x="85" y="33"/>
                      <a:pt x="85" y="33"/>
                    </a:cubicBezTo>
                    <a:cubicBezTo>
                      <a:pt x="87" y="28"/>
                      <a:pt x="87" y="28"/>
                      <a:pt x="87" y="28"/>
                    </a:cubicBezTo>
                    <a:cubicBezTo>
                      <a:pt x="83" y="26"/>
                      <a:pt x="83" y="26"/>
                      <a:pt x="83" y="26"/>
                    </a:cubicBezTo>
                    <a:cubicBezTo>
                      <a:pt x="83" y="21"/>
                      <a:pt x="83" y="21"/>
                      <a:pt x="83" y="21"/>
                    </a:cubicBezTo>
                    <a:cubicBezTo>
                      <a:pt x="79" y="20"/>
                      <a:pt x="79" y="20"/>
                      <a:pt x="79" y="20"/>
                    </a:cubicBezTo>
                    <a:cubicBezTo>
                      <a:pt x="79" y="15"/>
                      <a:pt x="79" y="15"/>
                      <a:pt x="79" y="15"/>
                    </a:cubicBezTo>
                    <a:cubicBezTo>
                      <a:pt x="74" y="15"/>
                      <a:pt x="74" y="15"/>
                      <a:pt x="74" y="15"/>
                    </a:cubicBezTo>
                    <a:cubicBezTo>
                      <a:pt x="73" y="10"/>
                      <a:pt x="73" y="10"/>
                      <a:pt x="73" y="10"/>
                    </a:cubicBezTo>
                    <a:cubicBezTo>
                      <a:pt x="68" y="10"/>
                      <a:pt x="68" y="10"/>
                      <a:pt x="68" y="10"/>
                    </a:cubicBezTo>
                    <a:cubicBezTo>
                      <a:pt x="66" y="6"/>
                      <a:pt x="66" y="6"/>
                      <a:pt x="66" y="6"/>
                    </a:cubicBezTo>
                    <a:cubicBezTo>
                      <a:pt x="62" y="7"/>
                      <a:pt x="62" y="7"/>
                      <a:pt x="62" y="7"/>
                    </a:cubicBezTo>
                    <a:cubicBezTo>
                      <a:pt x="59" y="3"/>
                      <a:pt x="59" y="3"/>
                      <a:pt x="59" y="3"/>
                    </a:cubicBezTo>
                    <a:cubicBezTo>
                      <a:pt x="55" y="5"/>
                      <a:pt x="55" y="5"/>
                      <a:pt x="55" y="5"/>
                    </a:cubicBezTo>
                    <a:cubicBezTo>
                      <a:pt x="52" y="1"/>
                      <a:pt x="52" y="1"/>
                      <a:pt x="52" y="1"/>
                    </a:cubicBezTo>
                    <a:cubicBezTo>
                      <a:pt x="48" y="4"/>
                      <a:pt x="48" y="4"/>
                      <a:pt x="48" y="4"/>
                    </a:cubicBezTo>
                    <a:cubicBezTo>
                      <a:pt x="44" y="0"/>
                      <a:pt x="44" y="0"/>
                      <a:pt x="44" y="0"/>
                    </a:cubicBezTo>
                    <a:cubicBezTo>
                      <a:pt x="40" y="4"/>
                      <a:pt x="40" y="4"/>
                      <a:pt x="40" y="4"/>
                    </a:cubicBezTo>
                    <a:cubicBezTo>
                      <a:pt x="36" y="1"/>
                      <a:pt x="36" y="1"/>
                      <a:pt x="36" y="1"/>
                    </a:cubicBezTo>
                    <a:cubicBezTo>
                      <a:pt x="33" y="5"/>
                      <a:pt x="33" y="5"/>
                      <a:pt x="33" y="5"/>
                    </a:cubicBezTo>
                    <a:cubicBezTo>
                      <a:pt x="29" y="3"/>
                      <a:pt x="29" y="3"/>
                      <a:pt x="29" y="3"/>
                    </a:cubicBezTo>
                    <a:cubicBezTo>
                      <a:pt x="27" y="8"/>
                      <a:pt x="27" y="8"/>
                      <a:pt x="27" y="8"/>
                    </a:cubicBezTo>
                    <a:cubicBezTo>
                      <a:pt x="22" y="7"/>
                      <a:pt x="22" y="7"/>
                      <a:pt x="22" y="7"/>
                    </a:cubicBezTo>
                    <a:cubicBezTo>
                      <a:pt x="20" y="11"/>
                      <a:pt x="20" y="11"/>
                      <a:pt x="20" y="11"/>
                    </a:cubicBezTo>
                    <a:cubicBezTo>
                      <a:pt x="16" y="11"/>
                      <a:pt x="16" y="11"/>
                      <a:pt x="16" y="11"/>
                    </a:cubicBezTo>
                    <a:cubicBezTo>
                      <a:pt x="15" y="16"/>
                      <a:pt x="15" y="16"/>
                      <a:pt x="15" y="16"/>
                    </a:cubicBezTo>
                    <a:cubicBezTo>
                      <a:pt x="10" y="17"/>
                      <a:pt x="10" y="17"/>
                      <a:pt x="10" y="17"/>
                    </a:cubicBezTo>
                    <a:cubicBezTo>
                      <a:pt x="10" y="21"/>
                      <a:pt x="10" y="21"/>
                      <a:pt x="10" y="21"/>
                    </a:cubicBezTo>
                    <a:cubicBezTo>
                      <a:pt x="6" y="23"/>
                      <a:pt x="6" y="23"/>
                      <a:pt x="6" y="23"/>
                    </a:cubicBezTo>
                    <a:cubicBezTo>
                      <a:pt x="7" y="28"/>
                      <a:pt x="7" y="28"/>
                      <a:pt x="7" y="28"/>
                    </a:cubicBezTo>
                    <a:cubicBezTo>
                      <a:pt x="2" y="30"/>
                      <a:pt x="2" y="30"/>
                      <a:pt x="2" y="30"/>
                    </a:cubicBezTo>
                    <a:cubicBezTo>
                      <a:pt x="4" y="34"/>
                      <a:pt x="4" y="34"/>
                      <a:pt x="4" y="34"/>
                    </a:cubicBezTo>
                    <a:cubicBezTo>
                      <a:pt x="0" y="37"/>
                      <a:pt x="0" y="37"/>
                      <a:pt x="0" y="37"/>
                    </a:cubicBezTo>
                    <a:cubicBezTo>
                      <a:pt x="3" y="42"/>
                      <a:pt x="3" y="42"/>
                      <a:pt x="3" y="42"/>
                    </a:cubicBezTo>
                    <a:cubicBezTo>
                      <a:pt x="0" y="45"/>
                      <a:pt x="0" y="45"/>
                      <a:pt x="0" y="45"/>
                    </a:cubicBezTo>
                    <a:cubicBezTo>
                      <a:pt x="3" y="49"/>
                      <a:pt x="3" y="49"/>
                      <a:pt x="3" y="49"/>
                    </a:cubicBezTo>
                    <a:cubicBezTo>
                      <a:pt x="0" y="53"/>
                      <a:pt x="0" y="53"/>
                      <a:pt x="0" y="53"/>
                    </a:cubicBezTo>
                    <a:cubicBezTo>
                      <a:pt x="4" y="56"/>
                      <a:pt x="4" y="56"/>
                      <a:pt x="4" y="56"/>
                    </a:cubicBezTo>
                    <a:cubicBezTo>
                      <a:pt x="2" y="60"/>
                      <a:pt x="2" y="60"/>
                      <a:pt x="2" y="60"/>
                    </a:cubicBezTo>
                    <a:cubicBezTo>
                      <a:pt x="6" y="63"/>
                      <a:pt x="6" y="63"/>
                      <a:pt x="6" y="63"/>
                    </a:cubicBezTo>
                    <a:cubicBezTo>
                      <a:pt x="5" y="67"/>
                      <a:pt x="5" y="67"/>
                      <a:pt x="5" y="67"/>
                    </a:cubicBezTo>
                    <a:cubicBezTo>
                      <a:pt x="9" y="69"/>
                      <a:pt x="9" y="69"/>
                      <a:pt x="9" y="69"/>
                    </a:cubicBezTo>
                    <a:cubicBezTo>
                      <a:pt x="9" y="74"/>
                      <a:pt x="9" y="74"/>
                      <a:pt x="9" y="74"/>
                    </a:cubicBezTo>
                    <a:cubicBezTo>
                      <a:pt x="14" y="75"/>
                      <a:pt x="14" y="75"/>
                      <a:pt x="14" y="75"/>
                    </a:cubicBezTo>
                    <a:cubicBezTo>
                      <a:pt x="14" y="80"/>
                      <a:pt x="14" y="80"/>
                      <a:pt x="14" y="80"/>
                    </a:cubicBezTo>
                    <a:cubicBezTo>
                      <a:pt x="19" y="80"/>
                      <a:pt x="19" y="80"/>
                      <a:pt x="19" y="80"/>
                    </a:cubicBezTo>
                    <a:cubicBezTo>
                      <a:pt x="3" y="119"/>
                      <a:pt x="3" y="119"/>
                      <a:pt x="3" y="119"/>
                    </a:cubicBezTo>
                    <a:cubicBezTo>
                      <a:pt x="3" y="120"/>
                      <a:pt x="3" y="121"/>
                      <a:pt x="4" y="121"/>
                    </a:cubicBezTo>
                    <a:cubicBezTo>
                      <a:pt x="4" y="122"/>
                      <a:pt x="5" y="122"/>
                      <a:pt x="6" y="122"/>
                    </a:cubicBezTo>
                    <a:cubicBezTo>
                      <a:pt x="22" y="113"/>
                      <a:pt x="22" y="113"/>
                      <a:pt x="22" y="113"/>
                    </a:cubicBezTo>
                    <a:cubicBezTo>
                      <a:pt x="29" y="126"/>
                      <a:pt x="29" y="126"/>
                      <a:pt x="29" y="126"/>
                    </a:cubicBezTo>
                    <a:cubicBezTo>
                      <a:pt x="30" y="127"/>
                      <a:pt x="30" y="128"/>
                      <a:pt x="31" y="128"/>
                    </a:cubicBezTo>
                    <a:cubicBezTo>
                      <a:pt x="31" y="128"/>
                      <a:pt x="31" y="128"/>
                      <a:pt x="31" y="128"/>
                    </a:cubicBezTo>
                    <a:cubicBezTo>
                      <a:pt x="32" y="128"/>
                      <a:pt x="33" y="127"/>
                      <a:pt x="33" y="126"/>
                    </a:cubicBezTo>
                    <a:cubicBezTo>
                      <a:pt x="46" y="94"/>
                      <a:pt x="46" y="94"/>
                      <a:pt x="46" y="94"/>
                    </a:cubicBezTo>
                    <a:cubicBezTo>
                      <a:pt x="58" y="126"/>
                      <a:pt x="58" y="126"/>
                      <a:pt x="58" y="126"/>
                    </a:cubicBezTo>
                    <a:cubicBezTo>
                      <a:pt x="58" y="127"/>
                      <a:pt x="59" y="127"/>
                      <a:pt x="60" y="128"/>
                    </a:cubicBezTo>
                    <a:cubicBezTo>
                      <a:pt x="60" y="128"/>
                      <a:pt x="60" y="128"/>
                      <a:pt x="60" y="128"/>
                    </a:cubicBezTo>
                    <a:cubicBezTo>
                      <a:pt x="61" y="128"/>
                      <a:pt x="61" y="127"/>
                      <a:pt x="62" y="127"/>
                    </a:cubicBezTo>
                    <a:cubicBezTo>
                      <a:pt x="69" y="113"/>
                      <a:pt x="69" y="113"/>
                      <a:pt x="69" y="113"/>
                    </a:cubicBezTo>
                    <a:cubicBezTo>
                      <a:pt x="86" y="122"/>
                      <a:pt x="86" y="122"/>
                      <a:pt x="86" y="122"/>
                    </a:cubicBezTo>
                    <a:cubicBezTo>
                      <a:pt x="86" y="122"/>
                      <a:pt x="86" y="122"/>
                      <a:pt x="87" y="122"/>
                    </a:cubicBezTo>
                    <a:cubicBezTo>
                      <a:pt x="87" y="122"/>
                      <a:pt x="89" y="121"/>
                      <a:pt x="89" y="120"/>
                    </a:cubicBezTo>
                    <a:cubicBezTo>
                      <a:pt x="89" y="120"/>
                      <a:pt x="88" y="119"/>
                      <a:pt x="88" y="119"/>
                    </a:cubicBezTo>
                    <a:cubicBezTo>
                      <a:pt x="73" y="78"/>
                      <a:pt x="73" y="78"/>
                      <a:pt x="73" y="78"/>
                    </a:cubicBezTo>
                    <a:cubicBezTo>
                      <a:pt x="77" y="78"/>
                      <a:pt x="77" y="78"/>
                      <a:pt x="77" y="78"/>
                    </a:cubicBezTo>
                    <a:cubicBezTo>
                      <a:pt x="78" y="73"/>
                      <a:pt x="78" y="73"/>
                      <a:pt x="78" y="73"/>
                    </a:cubicBezTo>
                    <a:cubicBezTo>
                      <a:pt x="82" y="72"/>
                      <a:pt x="82" y="72"/>
                      <a:pt x="82" y="72"/>
                    </a:cubicBezTo>
                    <a:cubicBezTo>
                      <a:pt x="82" y="67"/>
                      <a:pt x="82" y="67"/>
                      <a:pt x="82" y="67"/>
                    </a:cubicBezTo>
                    <a:cubicBezTo>
                      <a:pt x="86" y="66"/>
                      <a:pt x="86" y="66"/>
                      <a:pt x="86" y="66"/>
                    </a:cubicBezTo>
                    <a:cubicBezTo>
                      <a:pt x="85" y="61"/>
                      <a:pt x="85" y="61"/>
                      <a:pt x="85" y="61"/>
                    </a:cubicBezTo>
                    <a:cubicBezTo>
                      <a:pt x="89" y="58"/>
                      <a:pt x="89" y="58"/>
                      <a:pt x="89" y="58"/>
                    </a:cubicBezTo>
                    <a:cubicBezTo>
                      <a:pt x="87" y="54"/>
                      <a:pt x="87" y="54"/>
                      <a:pt x="87" y="54"/>
                    </a:cubicBezTo>
                    <a:cubicBezTo>
                      <a:pt x="90" y="51"/>
                      <a:pt x="90" y="51"/>
                      <a:pt x="90" y="51"/>
                    </a:cubicBezTo>
                    <a:lnTo>
                      <a:pt x="88" y="47"/>
                    </a:lnTo>
                    <a:close/>
                    <a:moveTo>
                      <a:pt x="31" y="121"/>
                    </a:moveTo>
                    <a:cubicBezTo>
                      <a:pt x="25" y="109"/>
                      <a:pt x="25" y="109"/>
                      <a:pt x="25" y="109"/>
                    </a:cubicBezTo>
                    <a:cubicBezTo>
                      <a:pt x="24" y="109"/>
                      <a:pt x="24" y="108"/>
                      <a:pt x="23" y="108"/>
                    </a:cubicBezTo>
                    <a:cubicBezTo>
                      <a:pt x="23" y="108"/>
                      <a:pt x="22" y="108"/>
                      <a:pt x="22" y="109"/>
                    </a:cubicBezTo>
                    <a:cubicBezTo>
                      <a:pt x="9" y="116"/>
                      <a:pt x="9" y="116"/>
                      <a:pt x="9" y="116"/>
                    </a:cubicBezTo>
                    <a:cubicBezTo>
                      <a:pt x="22" y="84"/>
                      <a:pt x="22" y="84"/>
                      <a:pt x="22" y="84"/>
                    </a:cubicBezTo>
                    <a:cubicBezTo>
                      <a:pt x="25" y="84"/>
                      <a:pt x="25" y="84"/>
                      <a:pt x="25" y="84"/>
                    </a:cubicBezTo>
                    <a:cubicBezTo>
                      <a:pt x="27" y="88"/>
                      <a:pt x="27" y="88"/>
                      <a:pt x="27" y="88"/>
                    </a:cubicBezTo>
                    <a:cubicBezTo>
                      <a:pt x="32" y="86"/>
                      <a:pt x="32" y="86"/>
                      <a:pt x="32" y="86"/>
                    </a:cubicBezTo>
                    <a:cubicBezTo>
                      <a:pt x="35" y="90"/>
                      <a:pt x="35" y="90"/>
                      <a:pt x="35" y="90"/>
                    </a:cubicBezTo>
                    <a:cubicBezTo>
                      <a:pt x="39" y="88"/>
                      <a:pt x="39" y="88"/>
                      <a:pt x="39" y="88"/>
                    </a:cubicBezTo>
                    <a:cubicBezTo>
                      <a:pt x="42" y="91"/>
                      <a:pt x="42" y="91"/>
                      <a:pt x="42" y="91"/>
                    </a:cubicBezTo>
                    <a:cubicBezTo>
                      <a:pt x="43" y="91"/>
                      <a:pt x="43" y="91"/>
                      <a:pt x="43" y="91"/>
                    </a:cubicBezTo>
                    <a:lnTo>
                      <a:pt x="31" y="121"/>
                    </a:lnTo>
                    <a:close/>
                    <a:moveTo>
                      <a:pt x="83" y="116"/>
                    </a:moveTo>
                    <a:cubicBezTo>
                      <a:pt x="70" y="109"/>
                      <a:pt x="70" y="109"/>
                      <a:pt x="70" y="109"/>
                    </a:cubicBezTo>
                    <a:cubicBezTo>
                      <a:pt x="69" y="108"/>
                      <a:pt x="67" y="109"/>
                      <a:pt x="67" y="109"/>
                    </a:cubicBezTo>
                    <a:cubicBezTo>
                      <a:pt x="60" y="121"/>
                      <a:pt x="60" y="121"/>
                      <a:pt x="60" y="121"/>
                    </a:cubicBezTo>
                    <a:cubicBezTo>
                      <a:pt x="49" y="91"/>
                      <a:pt x="49" y="91"/>
                      <a:pt x="49" y="91"/>
                    </a:cubicBezTo>
                    <a:cubicBezTo>
                      <a:pt x="50" y="91"/>
                      <a:pt x="50" y="91"/>
                      <a:pt x="50" y="91"/>
                    </a:cubicBezTo>
                    <a:cubicBezTo>
                      <a:pt x="53" y="88"/>
                      <a:pt x="53" y="88"/>
                      <a:pt x="53" y="88"/>
                    </a:cubicBezTo>
                    <a:cubicBezTo>
                      <a:pt x="58" y="90"/>
                      <a:pt x="58" y="90"/>
                      <a:pt x="58" y="90"/>
                    </a:cubicBezTo>
                    <a:cubicBezTo>
                      <a:pt x="60" y="86"/>
                      <a:pt x="60" y="86"/>
                      <a:pt x="60" y="86"/>
                    </a:cubicBezTo>
                    <a:cubicBezTo>
                      <a:pt x="65" y="87"/>
                      <a:pt x="65" y="87"/>
                      <a:pt x="65" y="87"/>
                    </a:cubicBezTo>
                    <a:cubicBezTo>
                      <a:pt x="66" y="83"/>
                      <a:pt x="66" y="83"/>
                      <a:pt x="66" y="83"/>
                    </a:cubicBezTo>
                    <a:cubicBezTo>
                      <a:pt x="67" y="83"/>
                      <a:pt x="67" y="83"/>
                      <a:pt x="67" y="83"/>
                    </a:cubicBezTo>
                    <a:cubicBezTo>
                      <a:pt x="67" y="83"/>
                      <a:pt x="68" y="83"/>
                      <a:pt x="68" y="83"/>
                    </a:cubicBezTo>
                    <a:cubicBezTo>
                      <a:pt x="70" y="83"/>
                      <a:pt x="70" y="83"/>
                      <a:pt x="70" y="83"/>
                    </a:cubicBezTo>
                    <a:lnTo>
                      <a:pt x="83" y="116"/>
                    </a:lnTo>
                    <a:close/>
                    <a:moveTo>
                      <a:pt x="80" y="50"/>
                    </a:moveTo>
                    <a:cubicBezTo>
                      <a:pt x="77" y="52"/>
                      <a:pt x="77" y="52"/>
                      <a:pt x="77" y="52"/>
                    </a:cubicBezTo>
                    <a:cubicBezTo>
                      <a:pt x="79" y="55"/>
                      <a:pt x="79" y="55"/>
                      <a:pt x="79" y="55"/>
                    </a:cubicBezTo>
                    <a:cubicBezTo>
                      <a:pt x="76" y="57"/>
                      <a:pt x="76" y="57"/>
                      <a:pt x="76" y="57"/>
                    </a:cubicBezTo>
                    <a:cubicBezTo>
                      <a:pt x="77" y="61"/>
                      <a:pt x="77" y="61"/>
                      <a:pt x="77" y="61"/>
                    </a:cubicBezTo>
                    <a:cubicBezTo>
                      <a:pt x="73" y="62"/>
                      <a:pt x="73" y="62"/>
                      <a:pt x="73" y="62"/>
                    </a:cubicBezTo>
                    <a:cubicBezTo>
                      <a:pt x="74" y="66"/>
                      <a:pt x="74" y="66"/>
                      <a:pt x="74" y="66"/>
                    </a:cubicBezTo>
                    <a:cubicBezTo>
                      <a:pt x="70" y="67"/>
                      <a:pt x="70" y="67"/>
                      <a:pt x="70" y="67"/>
                    </a:cubicBezTo>
                    <a:cubicBezTo>
                      <a:pt x="70" y="71"/>
                      <a:pt x="70" y="71"/>
                      <a:pt x="70" y="71"/>
                    </a:cubicBezTo>
                    <a:cubicBezTo>
                      <a:pt x="66" y="71"/>
                      <a:pt x="66" y="71"/>
                      <a:pt x="66" y="71"/>
                    </a:cubicBezTo>
                    <a:cubicBezTo>
                      <a:pt x="65" y="74"/>
                      <a:pt x="65" y="74"/>
                      <a:pt x="65" y="74"/>
                    </a:cubicBezTo>
                    <a:cubicBezTo>
                      <a:pt x="62" y="74"/>
                      <a:pt x="62" y="74"/>
                      <a:pt x="62" y="74"/>
                    </a:cubicBezTo>
                    <a:cubicBezTo>
                      <a:pt x="60" y="77"/>
                      <a:pt x="60" y="77"/>
                      <a:pt x="60" y="77"/>
                    </a:cubicBezTo>
                    <a:cubicBezTo>
                      <a:pt x="57" y="76"/>
                      <a:pt x="57" y="76"/>
                      <a:pt x="57" y="76"/>
                    </a:cubicBezTo>
                    <a:cubicBezTo>
                      <a:pt x="55" y="80"/>
                      <a:pt x="55" y="80"/>
                      <a:pt x="55" y="80"/>
                    </a:cubicBezTo>
                    <a:cubicBezTo>
                      <a:pt x="51" y="78"/>
                      <a:pt x="51" y="78"/>
                      <a:pt x="51" y="78"/>
                    </a:cubicBezTo>
                    <a:cubicBezTo>
                      <a:pt x="49" y="81"/>
                      <a:pt x="49" y="81"/>
                      <a:pt x="49" y="81"/>
                    </a:cubicBezTo>
                    <a:cubicBezTo>
                      <a:pt x="46" y="79"/>
                      <a:pt x="46" y="79"/>
                      <a:pt x="46" y="79"/>
                    </a:cubicBezTo>
                    <a:cubicBezTo>
                      <a:pt x="43" y="81"/>
                      <a:pt x="43" y="81"/>
                      <a:pt x="43" y="81"/>
                    </a:cubicBezTo>
                    <a:cubicBezTo>
                      <a:pt x="40" y="78"/>
                      <a:pt x="40" y="78"/>
                      <a:pt x="40" y="78"/>
                    </a:cubicBezTo>
                    <a:cubicBezTo>
                      <a:pt x="37" y="80"/>
                      <a:pt x="37" y="80"/>
                      <a:pt x="37" y="80"/>
                    </a:cubicBezTo>
                    <a:cubicBezTo>
                      <a:pt x="35" y="77"/>
                      <a:pt x="35" y="77"/>
                      <a:pt x="35" y="77"/>
                    </a:cubicBezTo>
                    <a:cubicBezTo>
                      <a:pt x="31" y="78"/>
                      <a:pt x="31" y="78"/>
                      <a:pt x="31" y="78"/>
                    </a:cubicBezTo>
                    <a:cubicBezTo>
                      <a:pt x="30" y="75"/>
                      <a:pt x="30" y="75"/>
                      <a:pt x="30" y="75"/>
                    </a:cubicBezTo>
                    <a:cubicBezTo>
                      <a:pt x="26" y="75"/>
                      <a:pt x="26" y="75"/>
                      <a:pt x="26" y="75"/>
                    </a:cubicBezTo>
                    <a:cubicBezTo>
                      <a:pt x="25" y="72"/>
                      <a:pt x="25" y="72"/>
                      <a:pt x="25" y="72"/>
                    </a:cubicBezTo>
                    <a:cubicBezTo>
                      <a:pt x="21" y="72"/>
                      <a:pt x="21" y="72"/>
                      <a:pt x="21" y="72"/>
                    </a:cubicBezTo>
                    <a:cubicBezTo>
                      <a:pt x="21" y="68"/>
                      <a:pt x="21" y="68"/>
                      <a:pt x="21" y="68"/>
                    </a:cubicBezTo>
                    <a:cubicBezTo>
                      <a:pt x="17" y="67"/>
                      <a:pt x="17" y="67"/>
                      <a:pt x="17" y="67"/>
                    </a:cubicBezTo>
                    <a:cubicBezTo>
                      <a:pt x="18" y="64"/>
                      <a:pt x="18" y="64"/>
                      <a:pt x="18" y="64"/>
                    </a:cubicBezTo>
                    <a:cubicBezTo>
                      <a:pt x="14" y="62"/>
                      <a:pt x="14" y="62"/>
                      <a:pt x="14" y="62"/>
                    </a:cubicBezTo>
                    <a:cubicBezTo>
                      <a:pt x="15" y="59"/>
                      <a:pt x="15" y="59"/>
                      <a:pt x="15" y="59"/>
                    </a:cubicBezTo>
                    <a:cubicBezTo>
                      <a:pt x="12" y="57"/>
                      <a:pt x="12" y="57"/>
                      <a:pt x="12" y="57"/>
                    </a:cubicBezTo>
                    <a:cubicBezTo>
                      <a:pt x="13" y="54"/>
                      <a:pt x="13" y="54"/>
                      <a:pt x="13" y="54"/>
                    </a:cubicBezTo>
                    <a:cubicBezTo>
                      <a:pt x="11" y="51"/>
                      <a:pt x="11" y="51"/>
                      <a:pt x="11" y="51"/>
                    </a:cubicBezTo>
                    <a:cubicBezTo>
                      <a:pt x="12" y="48"/>
                      <a:pt x="12" y="48"/>
                      <a:pt x="12" y="48"/>
                    </a:cubicBezTo>
                    <a:cubicBezTo>
                      <a:pt x="10" y="45"/>
                      <a:pt x="10" y="45"/>
                      <a:pt x="10" y="45"/>
                    </a:cubicBezTo>
                    <a:cubicBezTo>
                      <a:pt x="13" y="43"/>
                      <a:pt x="13" y="43"/>
                      <a:pt x="13" y="43"/>
                    </a:cubicBezTo>
                    <a:cubicBezTo>
                      <a:pt x="11" y="39"/>
                      <a:pt x="11" y="39"/>
                      <a:pt x="11" y="39"/>
                    </a:cubicBezTo>
                    <a:cubicBezTo>
                      <a:pt x="14" y="37"/>
                      <a:pt x="14" y="37"/>
                      <a:pt x="14" y="37"/>
                    </a:cubicBezTo>
                    <a:cubicBezTo>
                      <a:pt x="12" y="34"/>
                      <a:pt x="12" y="34"/>
                      <a:pt x="12" y="34"/>
                    </a:cubicBezTo>
                    <a:cubicBezTo>
                      <a:pt x="16" y="32"/>
                      <a:pt x="16" y="32"/>
                      <a:pt x="16" y="32"/>
                    </a:cubicBezTo>
                    <a:cubicBezTo>
                      <a:pt x="15" y="28"/>
                      <a:pt x="15" y="28"/>
                      <a:pt x="15" y="28"/>
                    </a:cubicBezTo>
                    <a:cubicBezTo>
                      <a:pt x="18" y="27"/>
                      <a:pt x="18" y="27"/>
                      <a:pt x="18" y="27"/>
                    </a:cubicBezTo>
                    <a:cubicBezTo>
                      <a:pt x="18" y="24"/>
                      <a:pt x="18" y="24"/>
                      <a:pt x="18" y="24"/>
                    </a:cubicBezTo>
                    <a:cubicBezTo>
                      <a:pt x="22" y="23"/>
                      <a:pt x="22" y="23"/>
                      <a:pt x="22" y="23"/>
                    </a:cubicBezTo>
                    <a:cubicBezTo>
                      <a:pt x="22" y="19"/>
                      <a:pt x="22" y="19"/>
                      <a:pt x="22" y="19"/>
                    </a:cubicBezTo>
                    <a:cubicBezTo>
                      <a:pt x="26" y="19"/>
                      <a:pt x="26" y="19"/>
                      <a:pt x="26" y="19"/>
                    </a:cubicBezTo>
                    <a:cubicBezTo>
                      <a:pt x="27" y="16"/>
                      <a:pt x="27" y="16"/>
                      <a:pt x="27" y="16"/>
                    </a:cubicBezTo>
                    <a:cubicBezTo>
                      <a:pt x="31" y="17"/>
                      <a:pt x="31" y="17"/>
                      <a:pt x="31" y="17"/>
                    </a:cubicBezTo>
                    <a:cubicBezTo>
                      <a:pt x="33" y="13"/>
                      <a:pt x="33" y="13"/>
                      <a:pt x="33" y="13"/>
                    </a:cubicBezTo>
                    <a:cubicBezTo>
                      <a:pt x="36" y="15"/>
                      <a:pt x="36" y="15"/>
                      <a:pt x="36" y="15"/>
                    </a:cubicBezTo>
                    <a:cubicBezTo>
                      <a:pt x="38" y="12"/>
                      <a:pt x="38" y="12"/>
                      <a:pt x="38" y="12"/>
                    </a:cubicBezTo>
                    <a:cubicBezTo>
                      <a:pt x="42" y="14"/>
                      <a:pt x="42" y="14"/>
                      <a:pt x="42" y="14"/>
                    </a:cubicBezTo>
                    <a:cubicBezTo>
                      <a:pt x="44" y="11"/>
                      <a:pt x="44" y="11"/>
                      <a:pt x="44" y="11"/>
                    </a:cubicBezTo>
                    <a:cubicBezTo>
                      <a:pt x="47" y="13"/>
                      <a:pt x="47" y="13"/>
                      <a:pt x="47" y="13"/>
                    </a:cubicBezTo>
                    <a:cubicBezTo>
                      <a:pt x="50" y="11"/>
                      <a:pt x="50" y="11"/>
                      <a:pt x="50" y="11"/>
                    </a:cubicBezTo>
                    <a:cubicBezTo>
                      <a:pt x="53" y="14"/>
                      <a:pt x="53" y="14"/>
                      <a:pt x="53" y="14"/>
                    </a:cubicBezTo>
                    <a:cubicBezTo>
                      <a:pt x="56" y="13"/>
                      <a:pt x="56" y="13"/>
                      <a:pt x="56" y="13"/>
                    </a:cubicBezTo>
                    <a:cubicBezTo>
                      <a:pt x="58" y="16"/>
                      <a:pt x="58" y="16"/>
                      <a:pt x="58" y="16"/>
                    </a:cubicBezTo>
                    <a:cubicBezTo>
                      <a:pt x="61" y="15"/>
                      <a:pt x="61" y="15"/>
                      <a:pt x="61" y="15"/>
                    </a:cubicBezTo>
                    <a:cubicBezTo>
                      <a:pt x="63" y="19"/>
                      <a:pt x="63" y="19"/>
                      <a:pt x="63" y="19"/>
                    </a:cubicBezTo>
                    <a:cubicBezTo>
                      <a:pt x="66" y="18"/>
                      <a:pt x="66" y="18"/>
                      <a:pt x="66" y="18"/>
                    </a:cubicBezTo>
                    <a:cubicBezTo>
                      <a:pt x="67" y="22"/>
                      <a:pt x="67" y="22"/>
                      <a:pt x="67" y="22"/>
                    </a:cubicBezTo>
                    <a:cubicBezTo>
                      <a:pt x="71" y="22"/>
                      <a:pt x="71" y="22"/>
                      <a:pt x="71" y="22"/>
                    </a:cubicBezTo>
                    <a:cubicBezTo>
                      <a:pt x="71" y="26"/>
                      <a:pt x="71" y="26"/>
                      <a:pt x="71" y="26"/>
                    </a:cubicBezTo>
                    <a:cubicBezTo>
                      <a:pt x="74" y="27"/>
                      <a:pt x="74" y="27"/>
                      <a:pt x="74" y="27"/>
                    </a:cubicBezTo>
                    <a:cubicBezTo>
                      <a:pt x="74" y="31"/>
                      <a:pt x="74" y="31"/>
                      <a:pt x="74" y="31"/>
                    </a:cubicBezTo>
                    <a:cubicBezTo>
                      <a:pt x="77" y="32"/>
                      <a:pt x="77" y="32"/>
                      <a:pt x="77" y="32"/>
                    </a:cubicBezTo>
                    <a:cubicBezTo>
                      <a:pt x="76" y="36"/>
                      <a:pt x="76" y="36"/>
                      <a:pt x="76" y="36"/>
                    </a:cubicBezTo>
                    <a:cubicBezTo>
                      <a:pt x="79" y="38"/>
                      <a:pt x="79" y="38"/>
                      <a:pt x="79" y="38"/>
                    </a:cubicBezTo>
                    <a:cubicBezTo>
                      <a:pt x="77" y="41"/>
                      <a:pt x="77" y="41"/>
                      <a:pt x="77" y="41"/>
                    </a:cubicBezTo>
                    <a:cubicBezTo>
                      <a:pt x="80" y="44"/>
                      <a:pt x="80" y="44"/>
                      <a:pt x="80" y="44"/>
                    </a:cubicBezTo>
                    <a:cubicBezTo>
                      <a:pt x="78" y="47"/>
                      <a:pt x="78" y="47"/>
                      <a:pt x="78" y="47"/>
                    </a:cubicBezTo>
                    <a:lnTo>
                      <a:pt x="80" y="5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4" name="Freeform 12"/>
              <p:cNvSpPr>
                <a:spLocks noEditPoints="1"/>
              </p:cNvSpPr>
              <p:nvPr/>
            </p:nvSpPr>
            <p:spPr bwMode="auto">
              <a:xfrm>
                <a:off x="3409258" y="5335855"/>
                <a:ext cx="254000" cy="255588"/>
              </a:xfrm>
              <a:custGeom>
                <a:avLst/>
                <a:gdLst>
                  <a:gd name="T0" fmla="*/ 57 w 58"/>
                  <a:gd name="T1" fmla="*/ 22 h 59"/>
                  <a:gd name="T2" fmla="*/ 54 w 58"/>
                  <a:gd name="T3" fmla="*/ 17 h 59"/>
                  <a:gd name="T4" fmla="*/ 51 w 58"/>
                  <a:gd name="T5" fmla="*/ 11 h 59"/>
                  <a:gd name="T6" fmla="*/ 46 w 58"/>
                  <a:gd name="T7" fmla="*/ 6 h 59"/>
                  <a:gd name="T8" fmla="*/ 40 w 58"/>
                  <a:gd name="T9" fmla="*/ 4 h 59"/>
                  <a:gd name="T10" fmla="*/ 35 w 58"/>
                  <a:gd name="T11" fmla="*/ 2 h 59"/>
                  <a:gd name="T12" fmla="*/ 27 w 58"/>
                  <a:gd name="T13" fmla="*/ 1 h 59"/>
                  <a:gd name="T14" fmla="*/ 21 w 58"/>
                  <a:gd name="T15" fmla="*/ 3 h 59"/>
                  <a:gd name="T16" fmla="*/ 15 w 58"/>
                  <a:gd name="T17" fmla="*/ 4 h 59"/>
                  <a:gd name="T18" fmla="*/ 11 w 58"/>
                  <a:gd name="T19" fmla="*/ 7 h 59"/>
                  <a:gd name="T20" fmla="*/ 6 w 58"/>
                  <a:gd name="T21" fmla="*/ 12 h 59"/>
                  <a:gd name="T22" fmla="*/ 4 w 58"/>
                  <a:gd name="T23" fmla="*/ 18 h 59"/>
                  <a:gd name="T24" fmla="*/ 1 w 58"/>
                  <a:gd name="T25" fmla="*/ 23 h 59"/>
                  <a:gd name="T26" fmla="*/ 0 w 58"/>
                  <a:gd name="T27" fmla="*/ 31 h 59"/>
                  <a:gd name="T28" fmla="*/ 2 w 58"/>
                  <a:gd name="T29" fmla="*/ 36 h 59"/>
                  <a:gd name="T30" fmla="*/ 3 w 58"/>
                  <a:gd name="T31" fmla="*/ 42 h 59"/>
                  <a:gd name="T32" fmla="*/ 7 w 58"/>
                  <a:gd name="T33" fmla="*/ 49 h 59"/>
                  <a:gd name="T34" fmla="*/ 12 w 58"/>
                  <a:gd name="T35" fmla="*/ 52 h 59"/>
                  <a:gd name="T36" fmla="*/ 17 w 58"/>
                  <a:gd name="T37" fmla="*/ 56 h 59"/>
                  <a:gd name="T38" fmla="*/ 24 w 58"/>
                  <a:gd name="T39" fmla="*/ 58 h 59"/>
                  <a:gd name="T40" fmla="*/ 29 w 58"/>
                  <a:gd name="T41" fmla="*/ 59 h 59"/>
                  <a:gd name="T42" fmla="*/ 34 w 58"/>
                  <a:gd name="T43" fmla="*/ 57 h 59"/>
                  <a:gd name="T44" fmla="*/ 40 w 58"/>
                  <a:gd name="T45" fmla="*/ 57 h 59"/>
                  <a:gd name="T46" fmla="*/ 47 w 58"/>
                  <a:gd name="T47" fmla="*/ 53 h 59"/>
                  <a:gd name="T48" fmla="*/ 50 w 58"/>
                  <a:gd name="T49" fmla="*/ 48 h 59"/>
                  <a:gd name="T50" fmla="*/ 55 w 58"/>
                  <a:gd name="T51" fmla="*/ 44 h 59"/>
                  <a:gd name="T52" fmla="*/ 57 w 58"/>
                  <a:gd name="T53" fmla="*/ 36 h 59"/>
                  <a:gd name="T54" fmla="*/ 57 w 58"/>
                  <a:gd name="T55" fmla="*/ 30 h 59"/>
                  <a:gd name="T56" fmla="*/ 54 w 58"/>
                  <a:gd name="T57" fmla="*/ 33 h 59"/>
                  <a:gd name="T58" fmla="*/ 52 w 58"/>
                  <a:gd name="T59" fmla="*/ 37 h 59"/>
                  <a:gd name="T60" fmla="*/ 49 w 58"/>
                  <a:gd name="T61" fmla="*/ 43 h 59"/>
                  <a:gd name="T62" fmla="*/ 47 w 58"/>
                  <a:gd name="T63" fmla="*/ 47 h 59"/>
                  <a:gd name="T64" fmla="*/ 42 w 58"/>
                  <a:gd name="T65" fmla="*/ 50 h 59"/>
                  <a:gd name="T66" fmla="*/ 36 w 58"/>
                  <a:gd name="T67" fmla="*/ 53 h 59"/>
                  <a:gd name="T68" fmla="*/ 32 w 58"/>
                  <a:gd name="T69" fmla="*/ 54 h 59"/>
                  <a:gd name="T70" fmla="*/ 27 w 58"/>
                  <a:gd name="T71" fmla="*/ 54 h 59"/>
                  <a:gd name="T72" fmla="*/ 23 w 58"/>
                  <a:gd name="T73" fmla="*/ 53 h 59"/>
                  <a:gd name="T74" fmla="*/ 17 w 58"/>
                  <a:gd name="T75" fmla="*/ 51 h 59"/>
                  <a:gd name="T76" fmla="*/ 12 w 58"/>
                  <a:gd name="T77" fmla="*/ 48 h 59"/>
                  <a:gd name="T78" fmla="*/ 10 w 58"/>
                  <a:gd name="T79" fmla="*/ 44 h 59"/>
                  <a:gd name="T80" fmla="*/ 7 w 58"/>
                  <a:gd name="T81" fmla="*/ 38 h 59"/>
                  <a:gd name="T82" fmla="*/ 5 w 58"/>
                  <a:gd name="T83" fmla="*/ 34 h 59"/>
                  <a:gd name="T84" fmla="*/ 5 w 58"/>
                  <a:gd name="T85" fmla="*/ 29 h 59"/>
                  <a:gd name="T86" fmla="*/ 6 w 58"/>
                  <a:gd name="T87" fmla="*/ 22 h 59"/>
                  <a:gd name="T88" fmla="*/ 8 w 58"/>
                  <a:gd name="T89" fmla="*/ 17 h 59"/>
                  <a:gd name="T90" fmla="*/ 11 w 58"/>
                  <a:gd name="T91" fmla="*/ 14 h 59"/>
                  <a:gd name="T92" fmla="*/ 16 w 58"/>
                  <a:gd name="T93" fmla="*/ 10 h 59"/>
                  <a:gd name="T94" fmla="*/ 20 w 58"/>
                  <a:gd name="T95" fmla="*/ 7 h 59"/>
                  <a:gd name="T96" fmla="*/ 25 w 58"/>
                  <a:gd name="T97" fmla="*/ 6 h 59"/>
                  <a:gd name="T98" fmla="*/ 32 w 58"/>
                  <a:gd name="T99" fmla="*/ 6 h 59"/>
                  <a:gd name="T100" fmla="*/ 37 w 58"/>
                  <a:gd name="T101" fmla="*/ 6 h 59"/>
                  <a:gd name="T102" fmla="*/ 41 w 58"/>
                  <a:gd name="T103" fmla="*/ 9 h 59"/>
                  <a:gd name="T104" fmla="*/ 46 w 58"/>
                  <a:gd name="T105" fmla="*/ 13 h 59"/>
                  <a:gd name="T106" fmla="*/ 50 w 58"/>
                  <a:gd name="T107" fmla="*/ 17 h 59"/>
                  <a:gd name="T108" fmla="*/ 51 w 58"/>
                  <a:gd name="T109" fmla="*/ 21 h 59"/>
                  <a:gd name="T110" fmla="*/ 53 w 58"/>
                  <a:gd name="T111" fmla="*/ 2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 h="59">
                    <a:moveTo>
                      <a:pt x="58" y="27"/>
                    </a:moveTo>
                    <a:cubicBezTo>
                      <a:pt x="57" y="26"/>
                      <a:pt x="57" y="26"/>
                      <a:pt x="57" y="26"/>
                    </a:cubicBezTo>
                    <a:cubicBezTo>
                      <a:pt x="57" y="25"/>
                      <a:pt x="57" y="25"/>
                      <a:pt x="57" y="25"/>
                    </a:cubicBezTo>
                    <a:cubicBezTo>
                      <a:pt x="58" y="24"/>
                      <a:pt x="58" y="23"/>
                      <a:pt x="57" y="22"/>
                    </a:cubicBezTo>
                    <a:cubicBezTo>
                      <a:pt x="56" y="21"/>
                      <a:pt x="56" y="21"/>
                      <a:pt x="56" y="21"/>
                    </a:cubicBezTo>
                    <a:cubicBezTo>
                      <a:pt x="56" y="20"/>
                      <a:pt x="56" y="20"/>
                      <a:pt x="56" y="20"/>
                    </a:cubicBezTo>
                    <a:cubicBezTo>
                      <a:pt x="56" y="19"/>
                      <a:pt x="56" y="18"/>
                      <a:pt x="55" y="17"/>
                    </a:cubicBezTo>
                    <a:cubicBezTo>
                      <a:pt x="54" y="17"/>
                      <a:pt x="54" y="17"/>
                      <a:pt x="54" y="17"/>
                    </a:cubicBezTo>
                    <a:cubicBezTo>
                      <a:pt x="54" y="15"/>
                      <a:pt x="54" y="15"/>
                      <a:pt x="54" y="15"/>
                    </a:cubicBezTo>
                    <a:cubicBezTo>
                      <a:pt x="54" y="14"/>
                      <a:pt x="53" y="13"/>
                      <a:pt x="53" y="13"/>
                    </a:cubicBezTo>
                    <a:cubicBezTo>
                      <a:pt x="51" y="13"/>
                      <a:pt x="51" y="13"/>
                      <a:pt x="51" y="13"/>
                    </a:cubicBezTo>
                    <a:cubicBezTo>
                      <a:pt x="51" y="11"/>
                      <a:pt x="51" y="11"/>
                      <a:pt x="51" y="11"/>
                    </a:cubicBezTo>
                    <a:cubicBezTo>
                      <a:pt x="51" y="10"/>
                      <a:pt x="50" y="10"/>
                      <a:pt x="49" y="9"/>
                    </a:cubicBezTo>
                    <a:cubicBezTo>
                      <a:pt x="48" y="9"/>
                      <a:pt x="48" y="9"/>
                      <a:pt x="48" y="9"/>
                    </a:cubicBezTo>
                    <a:cubicBezTo>
                      <a:pt x="48" y="8"/>
                      <a:pt x="48" y="8"/>
                      <a:pt x="48" y="8"/>
                    </a:cubicBezTo>
                    <a:cubicBezTo>
                      <a:pt x="47" y="7"/>
                      <a:pt x="47" y="6"/>
                      <a:pt x="46" y="6"/>
                    </a:cubicBezTo>
                    <a:cubicBezTo>
                      <a:pt x="44" y="6"/>
                      <a:pt x="44" y="6"/>
                      <a:pt x="44" y="6"/>
                    </a:cubicBezTo>
                    <a:cubicBezTo>
                      <a:pt x="44" y="5"/>
                      <a:pt x="44" y="5"/>
                      <a:pt x="44" y="5"/>
                    </a:cubicBezTo>
                    <a:cubicBezTo>
                      <a:pt x="43" y="4"/>
                      <a:pt x="42" y="4"/>
                      <a:pt x="41" y="4"/>
                    </a:cubicBezTo>
                    <a:cubicBezTo>
                      <a:pt x="40" y="4"/>
                      <a:pt x="40" y="4"/>
                      <a:pt x="40" y="4"/>
                    </a:cubicBezTo>
                    <a:cubicBezTo>
                      <a:pt x="39" y="3"/>
                      <a:pt x="39" y="3"/>
                      <a:pt x="39" y="3"/>
                    </a:cubicBezTo>
                    <a:cubicBezTo>
                      <a:pt x="39" y="2"/>
                      <a:pt x="38" y="2"/>
                      <a:pt x="37" y="2"/>
                    </a:cubicBezTo>
                    <a:cubicBezTo>
                      <a:pt x="35" y="3"/>
                      <a:pt x="35" y="3"/>
                      <a:pt x="35" y="3"/>
                    </a:cubicBezTo>
                    <a:cubicBezTo>
                      <a:pt x="35" y="2"/>
                      <a:pt x="35" y="2"/>
                      <a:pt x="35" y="2"/>
                    </a:cubicBezTo>
                    <a:cubicBezTo>
                      <a:pt x="34" y="1"/>
                      <a:pt x="33" y="1"/>
                      <a:pt x="32" y="1"/>
                    </a:cubicBezTo>
                    <a:cubicBezTo>
                      <a:pt x="31" y="2"/>
                      <a:pt x="31" y="2"/>
                      <a:pt x="31" y="2"/>
                    </a:cubicBezTo>
                    <a:cubicBezTo>
                      <a:pt x="30" y="1"/>
                      <a:pt x="30" y="1"/>
                      <a:pt x="30" y="1"/>
                    </a:cubicBezTo>
                    <a:cubicBezTo>
                      <a:pt x="29" y="0"/>
                      <a:pt x="28" y="0"/>
                      <a:pt x="27" y="1"/>
                    </a:cubicBezTo>
                    <a:cubicBezTo>
                      <a:pt x="26" y="2"/>
                      <a:pt x="26" y="2"/>
                      <a:pt x="26" y="2"/>
                    </a:cubicBezTo>
                    <a:cubicBezTo>
                      <a:pt x="25" y="1"/>
                      <a:pt x="25" y="1"/>
                      <a:pt x="25" y="1"/>
                    </a:cubicBezTo>
                    <a:cubicBezTo>
                      <a:pt x="24" y="1"/>
                      <a:pt x="23" y="1"/>
                      <a:pt x="22" y="2"/>
                    </a:cubicBezTo>
                    <a:cubicBezTo>
                      <a:pt x="21" y="3"/>
                      <a:pt x="21" y="3"/>
                      <a:pt x="21" y="3"/>
                    </a:cubicBezTo>
                    <a:cubicBezTo>
                      <a:pt x="20" y="3"/>
                      <a:pt x="20" y="3"/>
                      <a:pt x="20" y="3"/>
                    </a:cubicBezTo>
                    <a:cubicBezTo>
                      <a:pt x="19" y="2"/>
                      <a:pt x="18" y="3"/>
                      <a:pt x="18" y="3"/>
                    </a:cubicBezTo>
                    <a:cubicBezTo>
                      <a:pt x="17" y="5"/>
                      <a:pt x="17" y="5"/>
                      <a:pt x="17" y="5"/>
                    </a:cubicBezTo>
                    <a:cubicBezTo>
                      <a:pt x="15" y="4"/>
                      <a:pt x="15" y="4"/>
                      <a:pt x="15" y="4"/>
                    </a:cubicBezTo>
                    <a:cubicBezTo>
                      <a:pt x="15" y="4"/>
                      <a:pt x="14" y="5"/>
                      <a:pt x="13" y="6"/>
                    </a:cubicBezTo>
                    <a:cubicBezTo>
                      <a:pt x="13" y="7"/>
                      <a:pt x="13" y="7"/>
                      <a:pt x="13" y="7"/>
                    </a:cubicBezTo>
                    <a:cubicBezTo>
                      <a:pt x="11" y="7"/>
                      <a:pt x="11" y="7"/>
                      <a:pt x="11" y="7"/>
                    </a:cubicBezTo>
                    <a:cubicBezTo>
                      <a:pt x="11" y="7"/>
                      <a:pt x="11" y="7"/>
                      <a:pt x="11" y="7"/>
                    </a:cubicBezTo>
                    <a:cubicBezTo>
                      <a:pt x="10" y="7"/>
                      <a:pt x="10" y="8"/>
                      <a:pt x="9" y="9"/>
                    </a:cubicBezTo>
                    <a:cubicBezTo>
                      <a:pt x="9" y="10"/>
                      <a:pt x="9" y="10"/>
                      <a:pt x="9" y="10"/>
                    </a:cubicBezTo>
                    <a:cubicBezTo>
                      <a:pt x="8" y="10"/>
                      <a:pt x="8" y="10"/>
                      <a:pt x="8" y="10"/>
                    </a:cubicBezTo>
                    <a:cubicBezTo>
                      <a:pt x="7" y="11"/>
                      <a:pt x="6" y="11"/>
                      <a:pt x="6" y="12"/>
                    </a:cubicBezTo>
                    <a:cubicBezTo>
                      <a:pt x="6" y="14"/>
                      <a:pt x="6" y="14"/>
                      <a:pt x="6" y="14"/>
                    </a:cubicBezTo>
                    <a:cubicBezTo>
                      <a:pt x="5" y="14"/>
                      <a:pt x="5" y="14"/>
                      <a:pt x="5" y="14"/>
                    </a:cubicBezTo>
                    <a:cubicBezTo>
                      <a:pt x="4" y="15"/>
                      <a:pt x="3" y="16"/>
                      <a:pt x="3" y="17"/>
                    </a:cubicBezTo>
                    <a:cubicBezTo>
                      <a:pt x="4" y="18"/>
                      <a:pt x="4" y="18"/>
                      <a:pt x="4" y="18"/>
                    </a:cubicBezTo>
                    <a:cubicBezTo>
                      <a:pt x="2" y="19"/>
                      <a:pt x="2" y="19"/>
                      <a:pt x="2" y="19"/>
                    </a:cubicBezTo>
                    <a:cubicBezTo>
                      <a:pt x="2" y="19"/>
                      <a:pt x="1" y="20"/>
                      <a:pt x="2" y="21"/>
                    </a:cubicBezTo>
                    <a:cubicBezTo>
                      <a:pt x="2" y="22"/>
                      <a:pt x="2" y="22"/>
                      <a:pt x="2" y="22"/>
                    </a:cubicBezTo>
                    <a:cubicBezTo>
                      <a:pt x="1" y="23"/>
                      <a:pt x="1" y="23"/>
                      <a:pt x="1" y="23"/>
                    </a:cubicBezTo>
                    <a:cubicBezTo>
                      <a:pt x="0" y="24"/>
                      <a:pt x="0" y="25"/>
                      <a:pt x="0" y="26"/>
                    </a:cubicBezTo>
                    <a:cubicBezTo>
                      <a:pt x="1" y="27"/>
                      <a:pt x="1" y="27"/>
                      <a:pt x="1" y="27"/>
                    </a:cubicBezTo>
                    <a:cubicBezTo>
                      <a:pt x="0" y="28"/>
                      <a:pt x="0" y="28"/>
                      <a:pt x="0" y="28"/>
                    </a:cubicBezTo>
                    <a:cubicBezTo>
                      <a:pt x="0" y="29"/>
                      <a:pt x="0" y="30"/>
                      <a:pt x="0" y="31"/>
                    </a:cubicBezTo>
                    <a:cubicBezTo>
                      <a:pt x="1" y="32"/>
                      <a:pt x="1" y="32"/>
                      <a:pt x="1" y="32"/>
                    </a:cubicBezTo>
                    <a:cubicBezTo>
                      <a:pt x="0" y="33"/>
                      <a:pt x="0" y="33"/>
                      <a:pt x="0" y="33"/>
                    </a:cubicBezTo>
                    <a:cubicBezTo>
                      <a:pt x="0" y="34"/>
                      <a:pt x="0" y="35"/>
                      <a:pt x="1" y="36"/>
                    </a:cubicBezTo>
                    <a:cubicBezTo>
                      <a:pt x="2" y="36"/>
                      <a:pt x="2" y="36"/>
                      <a:pt x="2" y="36"/>
                    </a:cubicBezTo>
                    <a:cubicBezTo>
                      <a:pt x="1" y="38"/>
                      <a:pt x="1" y="38"/>
                      <a:pt x="1" y="38"/>
                    </a:cubicBezTo>
                    <a:cubicBezTo>
                      <a:pt x="1" y="39"/>
                      <a:pt x="1" y="40"/>
                      <a:pt x="2" y="40"/>
                    </a:cubicBezTo>
                    <a:cubicBezTo>
                      <a:pt x="3" y="41"/>
                      <a:pt x="3" y="41"/>
                      <a:pt x="3" y="41"/>
                    </a:cubicBezTo>
                    <a:cubicBezTo>
                      <a:pt x="3" y="42"/>
                      <a:pt x="3" y="42"/>
                      <a:pt x="3" y="42"/>
                    </a:cubicBezTo>
                    <a:cubicBezTo>
                      <a:pt x="3" y="43"/>
                      <a:pt x="3" y="44"/>
                      <a:pt x="4" y="45"/>
                    </a:cubicBezTo>
                    <a:cubicBezTo>
                      <a:pt x="6" y="45"/>
                      <a:pt x="6" y="45"/>
                      <a:pt x="6" y="45"/>
                    </a:cubicBezTo>
                    <a:cubicBezTo>
                      <a:pt x="5" y="47"/>
                      <a:pt x="5" y="47"/>
                      <a:pt x="5" y="47"/>
                    </a:cubicBezTo>
                    <a:cubicBezTo>
                      <a:pt x="5" y="48"/>
                      <a:pt x="6" y="48"/>
                      <a:pt x="7" y="49"/>
                    </a:cubicBezTo>
                    <a:cubicBezTo>
                      <a:pt x="8" y="49"/>
                      <a:pt x="8" y="49"/>
                      <a:pt x="8" y="49"/>
                    </a:cubicBezTo>
                    <a:cubicBezTo>
                      <a:pt x="9" y="50"/>
                      <a:pt x="9" y="50"/>
                      <a:pt x="9" y="50"/>
                    </a:cubicBezTo>
                    <a:cubicBezTo>
                      <a:pt x="9" y="51"/>
                      <a:pt x="10" y="52"/>
                      <a:pt x="11" y="52"/>
                    </a:cubicBezTo>
                    <a:cubicBezTo>
                      <a:pt x="12" y="52"/>
                      <a:pt x="12" y="52"/>
                      <a:pt x="12" y="52"/>
                    </a:cubicBezTo>
                    <a:cubicBezTo>
                      <a:pt x="12" y="54"/>
                      <a:pt x="12" y="54"/>
                      <a:pt x="12" y="54"/>
                    </a:cubicBezTo>
                    <a:cubicBezTo>
                      <a:pt x="13" y="54"/>
                      <a:pt x="14" y="55"/>
                      <a:pt x="15" y="55"/>
                    </a:cubicBezTo>
                    <a:cubicBezTo>
                      <a:pt x="16" y="55"/>
                      <a:pt x="16" y="55"/>
                      <a:pt x="16" y="55"/>
                    </a:cubicBezTo>
                    <a:cubicBezTo>
                      <a:pt x="17" y="56"/>
                      <a:pt x="17" y="56"/>
                      <a:pt x="17" y="56"/>
                    </a:cubicBezTo>
                    <a:cubicBezTo>
                      <a:pt x="17" y="57"/>
                      <a:pt x="18" y="57"/>
                      <a:pt x="19" y="57"/>
                    </a:cubicBezTo>
                    <a:cubicBezTo>
                      <a:pt x="20" y="57"/>
                      <a:pt x="20" y="57"/>
                      <a:pt x="20" y="57"/>
                    </a:cubicBezTo>
                    <a:cubicBezTo>
                      <a:pt x="21" y="58"/>
                      <a:pt x="21" y="58"/>
                      <a:pt x="21" y="58"/>
                    </a:cubicBezTo>
                    <a:cubicBezTo>
                      <a:pt x="22" y="59"/>
                      <a:pt x="23" y="59"/>
                      <a:pt x="24" y="58"/>
                    </a:cubicBezTo>
                    <a:cubicBezTo>
                      <a:pt x="25" y="58"/>
                      <a:pt x="25" y="58"/>
                      <a:pt x="25" y="58"/>
                    </a:cubicBezTo>
                    <a:cubicBezTo>
                      <a:pt x="26" y="59"/>
                      <a:pt x="26" y="59"/>
                      <a:pt x="26" y="59"/>
                    </a:cubicBezTo>
                    <a:cubicBezTo>
                      <a:pt x="26" y="59"/>
                      <a:pt x="27" y="59"/>
                      <a:pt x="27" y="59"/>
                    </a:cubicBezTo>
                    <a:cubicBezTo>
                      <a:pt x="28" y="59"/>
                      <a:pt x="28" y="59"/>
                      <a:pt x="29" y="59"/>
                    </a:cubicBezTo>
                    <a:cubicBezTo>
                      <a:pt x="30" y="58"/>
                      <a:pt x="30" y="58"/>
                      <a:pt x="30" y="58"/>
                    </a:cubicBezTo>
                    <a:cubicBezTo>
                      <a:pt x="31" y="59"/>
                      <a:pt x="31" y="59"/>
                      <a:pt x="31" y="59"/>
                    </a:cubicBezTo>
                    <a:cubicBezTo>
                      <a:pt x="32" y="59"/>
                      <a:pt x="33" y="59"/>
                      <a:pt x="33" y="58"/>
                    </a:cubicBezTo>
                    <a:cubicBezTo>
                      <a:pt x="34" y="57"/>
                      <a:pt x="34" y="57"/>
                      <a:pt x="34" y="57"/>
                    </a:cubicBezTo>
                    <a:cubicBezTo>
                      <a:pt x="36" y="58"/>
                      <a:pt x="36" y="58"/>
                      <a:pt x="36" y="58"/>
                    </a:cubicBezTo>
                    <a:cubicBezTo>
                      <a:pt x="37" y="58"/>
                      <a:pt x="38" y="58"/>
                      <a:pt x="38" y="57"/>
                    </a:cubicBezTo>
                    <a:cubicBezTo>
                      <a:pt x="39" y="56"/>
                      <a:pt x="39" y="56"/>
                      <a:pt x="39" y="56"/>
                    </a:cubicBezTo>
                    <a:cubicBezTo>
                      <a:pt x="40" y="57"/>
                      <a:pt x="40" y="57"/>
                      <a:pt x="40" y="57"/>
                    </a:cubicBezTo>
                    <a:cubicBezTo>
                      <a:pt x="41" y="57"/>
                      <a:pt x="42" y="56"/>
                      <a:pt x="43" y="55"/>
                    </a:cubicBezTo>
                    <a:cubicBezTo>
                      <a:pt x="43" y="54"/>
                      <a:pt x="43" y="54"/>
                      <a:pt x="43" y="54"/>
                    </a:cubicBezTo>
                    <a:cubicBezTo>
                      <a:pt x="45" y="54"/>
                      <a:pt x="45" y="54"/>
                      <a:pt x="45" y="54"/>
                    </a:cubicBezTo>
                    <a:cubicBezTo>
                      <a:pt x="46" y="54"/>
                      <a:pt x="47" y="54"/>
                      <a:pt x="47" y="53"/>
                    </a:cubicBezTo>
                    <a:cubicBezTo>
                      <a:pt x="47" y="51"/>
                      <a:pt x="47" y="51"/>
                      <a:pt x="47" y="51"/>
                    </a:cubicBezTo>
                    <a:cubicBezTo>
                      <a:pt x="49" y="51"/>
                      <a:pt x="49" y="51"/>
                      <a:pt x="49" y="51"/>
                    </a:cubicBezTo>
                    <a:cubicBezTo>
                      <a:pt x="50" y="51"/>
                      <a:pt x="50" y="50"/>
                      <a:pt x="50" y="49"/>
                    </a:cubicBezTo>
                    <a:cubicBezTo>
                      <a:pt x="50" y="48"/>
                      <a:pt x="50" y="48"/>
                      <a:pt x="50" y="48"/>
                    </a:cubicBezTo>
                    <a:cubicBezTo>
                      <a:pt x="52" y="48"/>
                      <a:pt x="52" y="48"/>
                      <a:pt x="52" y="48"/>
                    </a:cubicBezTo>
                    <a:cubicBezTo>
                      <a:pt x="53" y="47"/>
                      <a:pt x="53" y="46"/>
                      <a:pt x="53" y="45"/>
                    </a:cubicBezTo>
                    <a:cubicBezTo>
                      <a:pt x="53" y="44"/>
                      <a:pt x="53" y="44"/>
                      <a:pt x="53" y="44"/>
                    </a:cubicBezTo>
                    <a:cubicBezTo>
                      <a:pt x="55" y="44"/>
                      <a:pt x="55" y="44"/>
                      <a:pt x="55" y="44"/>
                    </a:cubicBezTo>
                    <a:cubicBezTo>
                      <a:pt x="55" y="43"/>
                      <a:pt x="56" y="42"/>
                      <a:pt x="56" y="41"/>
                    </a:cubicBezTo>
                    <a:cubicBezTo>
                      <a:pt x="55" y="40"/>
                      <a:pt x="55" y="40"/>
                      <a:pt x="55" y="40"/>
                    </a:cubicBezTo>
                    <a:cubicBezTo>
                      <a:pt x="56" y="39"/>
                      <a:pt x="56" y="39"/>
                      <a:pt x="56" y="39"/>
                    </a:cubicBezTo>
                    <a:cubicBezTo>
                      <a:pt x="57" y="38"/>
                      <a:pt x="58" y="37"/>
                      <a:pt x="57" y="36"/>
                    </a:cubicBezTo>
                    <a:cubicBezTo>
                      <a:pt x="57" y="35"/>
                      <a:pt x="57" y="35"/>
                      <a:pt x="57" y="35"/>
                    </a:cubicBezTo>
                    <a:cubicBezTo>
                      <a:pt x="58" y="34"/>
                      <a:pt x="58" y="34"/>
                      <a:pt x="58" y="34"/>
                    </a:cubicBezTo>
                    <a:cubicBezTo>
                      <a:pt x="58" y="34"/>
                      <a:pt x="58" y="32"/>
                      <a:pt x="58" y="32"/>
                    </a:cubicBezTo>
                    <a:cubicBezTo>
                      <a:pt x="57" y="30"/>
                      <a:pt x="57" y="30"/>
                      <a:pt x="57" y="30"/>
                    </a:cubicBezTo>
                    <a:cubicBezTo>
                      <a:pt x="58" y="29"/>
                      <a:pt x="58" y="29"/>
                      <a:pt x="58" y="29"/>
                    </a:cubicBezTo>
                    <a:cubicBezTo>
                      <a:pt x="58" y="29"/>
                      <a:pt x="58" y="27"/>
                      <a:pt x="58" y="27"/>
                    </a:cubicBezTo>
                    <a:close/>
                    <a:moveTo>
                      <a:pt x="53" y="32"/>
                    </a:moveTo>
                    <a:cubicBezTo>
                      <a:pt x="54" y="33"/>
                      <a:pt x="54" y="33"/>
                      <a:pt x="54" y="33"/>
                    </a:cubicBezTo>
                    <a:cubicBezTo>
                      <a:pt x="53" y="33"/>
                      <a:pt x="53" y="33"/>
                      <a:pt x="53" y="33"/>
                    </a:cubicBezTo>
                    <a:cubicBezTo>
                      <a:pt x="52" y="34"/>
                      <a:pt x="52" y="35"/>
                      <a:pt x="52" y="36"/>
                    </a:cubicBezTo>
                    <a:cubicBezTo>
                      <a:pt x="53" y="37"/>
                      <a:pt x="53" y="37"/>
                      <a:pt x="53" y="37"/>
                    </a:cubicBezTo>
                    <a:cubicBezTo>
                      <a:pt x="52" y="37"/>
                      <a:pt x="52" y="37"/>
                      <a:pt x="52" y="37"/>
                    </a:cubicBezTo>
                    <a:cubicBezTo>
                      <a:pt x="51" y="38"/>
                      <a:pt x="51" y="39"/>
                      <a:pt x="51" y="39"/>
                    </a:cubicBezTo>
                    <a:cubicBezTo>
                      <a:pt x="51" y="41"/>
                      <a:pt x="51" y="41"/>
                      <a:pt x="51" y="41"/>
                    </a:cubicBezTo>
                    <a:cubicBezTo>
                      <a:pt x="50" y="41"/>
                      <a:pt x="50" y="41"/>
                      <a:pt x="50" y="41"/>
                    </a:cubicBezTo>
                    <a:cubicBezTo>
                      <a:pt x="49" y="41"/>
                      <a:pt x="49" y="42"/>
                      <a:pt x="49" y="43"/>
                    </a:cubicBezTo>
                    <a:cubicBezTo>
                      <a:pt x="49" y="44"/>
                      <a:pt x="49" y="44"/>
                      <a:pt x="49" y="44"/>
                    </a:cubicBezTo>
                    <a:cubicBezTo>
                      <a:pt x="48" y="44"/>
                      <a:pt x="48" y="44"/>
                      <a:pt x="48" y="44"/>
                    </a:cubicBezTo>
                    <a:cubicBezTo>
                      <a:pt x="47" y="45"/>
                      <a:pt x="47" y="45"/>
                      <a:pt x="47" y="46"/>
                    </a:cubicBezTo>
                    <a:cubicBezTo>
                      <a:pt x="47" y="47"/>
                      <a:pt x="47" y="47"/>
                      <a:pt x="47" y="47"/>
                    </a:cubicBezTo>
                    <a:cubicBezTo>
                      <a:pt x="45" y="47"/>
                      <a:pt x="45" y="47"/>
                      <a:pt x="45" y="47"/>
                    </a:cubicBezTo>
                    <a:cubicBezTo>
                      <a:pt x="45" y="48"/>
                      <a:pt x="44" y="48"/>
                      <a:pt x="44" y="49"/>
                    </a:cubicBezTo>
                    <a:cubicBezTo>
                      <a:pt x="43" y="50"/>
                      <a:pt x="43" y="50"/>
                      <a:pt x="43" y="50"/>
                    </a:cubicBezTo>
                    <a:cubicBezTo>
                      <a:pt x="42" y="50"/>
                      <a:pt x="42" y="50"/>
                      <a:pt x="42" y="50"/>
                    </a:cubicBezTo>
                    <a:cubicBezTo>
                      <a:pt x="41" y="50"/>
                      <a:pt x="41" y="50"/>
                      <a:pt x="40" y="51"/>
                    </a:cubicBezTo>
                    <a:cubicBezTo>
                      <a:pt x="40" y="52"/>
                      <a:pt x="40" y="52"/>
                      <a:pt x="40" y="52"/>
                    </a:cubicBezTo>
                    <a:cubicBezTo>
                      <a:pt x="39" y="52"/>
                      <a:pt x="39" y="52"/>
                      <a:pt x="39" y="52"/>
                    </a:cubicBezTo>
                    <a:cubicBezTo>
                      <a:pt x="38" y="52"/>
                      <a:pt x="37" y="52"/>
                      <a:pt x="36" y="53"/>
                    </a:cubicBezTo>
                    <a:cubicBezTo>
                      <a:pt x="36" y="54"/>
                      <a:pt x="36" y="54"/>
                      <a:pt x="36" y="54"/>
                    </a:cubicBezTo>
                    <a:cubicBezTo>
                      <a:pt x="35" y="53"/>
                      <a:pt x="35" y="53"/>
                      <a:pt x="35" y="53"/>
                    </a:cubicBezTo>
                    <a:cubicBezTo>
                      <a:pt x="34" y="53"/>
                      <a:pt x="33" y="53"/>
                      <a:pt x="32" y="54"/>
                    </a:cubicBezTo>
                    <a:cubicBezTo>
                      <a:pt x="32" y="54"/>
                      <a:pt x="32" y="54"/>
                      <a:pt x="32" y="54"/>
                    </a:cubicBezTo>
                    <a:cubicBezTo>
                      <a:pt x="31" y="54"/>
                      <a:pt x="31" y="54"/>
                      <a:pt x="31" y="54"/>
                    </a:cubicBezTo>
                    <a:cubicBezTo>
                      <a:pt x="30" y="53"/>
                      <a:pt x="29" y="53"/>
                      <a:pt x="28" y="54"/>
                    </a:cubicBezTo>
                    <a:cubicBezTo>
                      <a:pt x="27" y="55"/>
                      <a:pt x="27" y="55"/>
                      <a:pt x="27" y="55"/>
                    </a:cubicBezTo>
                    <a:cubicBezTo>
                      <a:pt x="27" y="54"/>
                      <a:pt x="27" y="54"/>
                      <a:pt x="27" y="54"/>
                    </a:cubicBezTo>
                    <a:cubicBezTo>
                      <a:pt x="26" y="53"/>
                      <a:pt x="26" y="53"/>
                      <a:pt x="25" y="53"/>
                    </a:cubicBezTo>
                    <a:cubicBezTo>
                      <a:pt x="25" y="53"/>
                      <a:pt x="25" y="53"/>
                      <a:pt x="24" y="53"/>
                    </a:cubicBezTo>
                    <a:cubicBezTo>
                      <a:pt x="23" y="54"/>
                      <a:pt x="23" y="54"/>
                      <a:pt x="23" y="54"/>
                    </a:cubicBezTo>
                    <a:cubicBezTo>
                      <a:pt x="23" y="53"/>
                      <a:pt x="23" y="53"/>
                      <a:pt x="23" y="53"/>
                    </a:cubicBezTo>
                    <a:cubicBezTo>
                      <a:pt x="22" y="52"/>
                      <a:pt x="21" y="52"/>
                      <a:pt x="20" y="52"/>
                    </a:cubicBezTo>
                    <a:cubicBezTo>
                      <a:pt x="19" y="53"/>
                      <a:pt x="19" y="53"/>
                      <a:pt x="19" y="53"/>
                    </a:cubicBezTo>
                    <a:cubicBezTo>
                      <a:pt x="19" y="52"/>
                      <a:pt x="19" y="52"/>
                      <a:pt x="19" y="52"/>
                    </a:cubicBezTo>
                    <a:cubicBezTo>
                      <a:pt x="19" y="51"/>
                      <a:pt x="18" y="50"/>
                      <a:pt x="17" y="51"/>
                    </a:cubicBezTo>
                    <a:cubicBezTo>
                      <a:pt x="16" y="51"/>
                      <a:pt x="16" y="51"/>
                      <a:pt x="16" y="51"/>
                    </a:cubicBezTo>
                    <a:cubicBezTo>
                      <a:pt x="15" y="50"/>
                      <a:pt x="15" y="50"/>
                      <a:pt x="15" y="50"/>
                    </a:cubicBezTo>
                    <a:cubicBezTo>
                      <a:pt x="15" y="49"/>
                      <a:pt x="14" y="48"/>
                      <a:pt x="13" y="48"/>
                    </a:cubicBezTo>
                    <a:cubicBezTo>
                      <a:pt x="12" y="48"/>
                      <a:pt x="12" y="48"/>
                      <a:pt x="12" y="48"/>
                    </a:cubicBezTo>
                    <a:cubicBezTo>
                      <a:pt x="12" y="47"/>
                      <a:pt x="12" y="47"/>
                      <a:pt x="12" y="47"/>
                    </a:cubicBezTo>
                    <a:cubicBezTo>
                      <a:pt x="12" y="46"/>
                      <a:pt x="11" y="45"/>
                      <a:pt x="11" y="45"/>
                    </a:cubicBezTo>
                    <a:cubicBezTo>
                      <a:pt x="10" y="45"/>
                      <a:pt x="10" y="45"/>
                      <a:pt x="10" y="45"/>
                    </a:cubicBezTo>
                    <a:cubicBezTo>
                      <a:pt x="10" y="44"/>
                      <a:pt x="10" y="44"/>
                      <a:pt x="10" y="44"/>
                    </a:cubicBezTo>
                    <a:cubicBezTo>
                      <a:pt x="10" y="43"/>
                      <a:pt x="9" y="42"/>
                      <a:pt x="8" y="42"/>
                    </a:cubicBezTo>
                    <a:cubicBezTo>
                      <a:pt x="7" y="42"/>
                      <a:pt x="7" y="42"/>
                      <a:pt x="7" y="42"/>
                    </a:cubicBezTo>
                    <a:cubicBezTo>
                      <a:pt x="7" y="40"/>
                      <a:pt x="7" y="40"/>
                      <a:pt x="7" y="40"/>
                    </a:cubicBezTo>
                    <a:cubicBezTo>
                      <a:pt x="8" y="40"/>
                      <a:pt x="7" y="39"/>
                      <a:pt x="7" y="38"/>
                    </a:cubicBezTo>
                    <a:cubicBezTo>
                      <a:pt x="6" y="38"/>
                      <a:pt x="6" y="38"/>
                      <a:pt x="6" y="38"/>
                    </a:cubicBezTo>
                    <a:cubicBezTo>
                      <a:pt x="6" y="37"/>
                      <a:pt x="6" y="37"/>
                      <a:pt x="6" y="37"/>
                    </a:cubicBezTo>
                    <a:cubicBezTo>
                      <a:pt x="6" y="36"/>
                      <a:pt x="6" y="35"/>
                      <a:pt x="5" y="34"/>
                    </a:cubicBezTo>
                    <a:cubicBezTo>
                      <a:pt x="5" y="34"/>
                      <a:pt x="5" y="34"/>
                      <a:pt x="5" y="34"/>
                    </a:cubicBezTo>
                    <a:cubicBezTo>
                      <a:pt x="5" y="33"/>
                      <a:pt x="5" y="33"/>
                      <a:pt x="5" y="33"/>
                    </a:cubicBezTo>
                    <a:cubicBezTo>
                      <a:pt x="6" y="32"/>
                      <a:pt x="6" y="31"/>
                      <a:pt x="5" y="30"/>
                    </a:cubicBezTo>
                    <a:cubicBezTo>
                      <a:pt x="4" y="29"/>
                      <a:pt x="4" y="29"/>
                      <a:pt x="4" y="29"/>
                    </a:cubicBezTo>
                    <a:cubicBezTo>
                      <a:pt x="5" y="29"/>
                      <a:pt x="5" y="29"/>
                      <a:pt x="5" y="29"/>
                    </a:cubicBezTo>
                    <a:cubicBezTo>
                      <a:pt x="6" y="28"/>
                      <a:pt x="6" y="27"/>
                      <a:pt x="5" y="26"/>
                    </a:cubicBezTo>
                    <a:cubicBezTo>
                      <a:pt x="5" y="25"/>
                      <a:pt x="5" y="25"/>
                      <a:pt x="5" y="25"/>
                    </a:cubicBezTo>
                    <a:cubicBezTo>
                      <a:pt x="6" y="25"/>
                      <a:pt x="6" y="25"/>
                      <a:pt x="6" y="25"/>
                    </a:cubicBezTo>
                    <a:cubicBezTo>
                      <a:pt x="6" y="24"/>
                      <a:pt x="7" y="23"/>
                      <a:pt x="6" y="22"/>
                    </a:cubicBezTo>
                    <a:cubicBezTo>
                      <a:pt x="6" y="21"/>
                      <a:pt x="6" y="21"/>
                      <a:pt x="6" y="21"/>
                    </a:cubicBezTo>
                    <a:cubicBezTo>
                      <a:pt x="7" y="21"/>
                      <a:pt x="7" y="21"/>
                      <a:pt x="7" y="21"/>
                    </a:cubicBezTo>
                    <a:cubicBezTo>
                      <a:pt x="8" y="20"/>
                      <a:pt x="8" y="19"/>
                      <a:pt x="8" y="19"/>
                    </a:cubicBezTo>
                    <a:cubicBezTo>
                      <a:pt x="8" y="17"/>
                      <a:pt x="8" y="17"/>
                      <a:pt x="8" y="17"/>
                    </a:cubicBezTo>
                    <a:cubicBezTo>
                      <a:pt x="9" y="17"/>
                      <a:pt x="9" y="17"/>
                      <a:pt x="9" y="17"/>
                    </a:cubicBezTo>
                    <a:cubicBezTo>
                      <a:pt x="10" y="17"/>
                      <a:pt x="10" y="16"/>
                      <a:pt x="10" y="15"/>
                    </a:cubicBezTo>
                    <a:cubicBezTo>
                      <a:pt x="10" y="14"/>
                      <a:pt x="10" y="14"/>
                      <a:pt x="10" y="14"/>
                    </a:cubicBezTo>
                    <a:cubicBezTo>
                      <a:pt x="11" y="14"/>
                      <a:pt x="11" y="14"/>
                      <a:pt x="11" y="14"/>
                    </a:cubicBezTo>
                    <a:cubicBezTo>
                      <a:pt x="12" y="14"/>
                      <a:pt x="13" y="13"/>
                      <a:pt x="13" y="12"/>
                    </a:cubicBezTo>
                    <a:cubicBezTo>
                      <a:pt x="13" y="11"/>
                      <a:pt x="13" y="11"/>
                      <a:pt x="13" y="11"/>
                    </a:cubicBezTo>
                    <a:cubicBezTo>
                      <a:pt x="14" y="11"/>
                      <a:pt x="14" y="11"/>
                      <a:pt x="14" y="11"/>
                    </a:cubicBezTo>
                    <a:cubicBezTo>
                      <a:pt x="15" y="11"/>
                      <a:pt x="16" y="11"/>
                      <a:pt x="16" y="10"/>
                    </a:cubicBezTo>
                    <a:cubicBezTo>
                      <a:pt x="16" y="9"/>
                      <a:pt x="16" y="9"/>
                      <a:pt x="16" y="9"/>
                    </a:cubicBezTo>
                    <a:cubicBezTo>
                      <a:pt x="18" y="9"/>
                      <a:pt x="18" y="9"/>
                      <a:pt x="18" y="9"/>
                    </a:cubicBezTo>
                    <a:cubicBezTo>
                      <a:pt x="18" y="9"/>
                      <a:pt x="19" y="9"/>
                      <a:pt x="20" y="8"/>
                    </a:cubicBezTo>
                    <a:cubicBezTo>
                      <a:pt x="20" y="7"/>
                      <a:pt x="20" y="7"/>
                      <a:pt x="20" y="7"/>
                    </a:cubicBezTo>
                    <a:cubicBezTo>
                      <a:pt x="21" y="7"/>
                      <a:pt x="21" y="7"/>
                      <a:pt x="21" y="7"/>
                    </a:cubicBezTo>
                    <a:cubicBezTo>
                      <a:pt x="22" y="8"/>
                      <a:pt x="23" y="7"/>
                      <a:pt x="24" y="7"/>
                    </a:cubicBezTo>
                    <a:cubicBezTo>
                      <a:pt x="24" y="6"/>
                      <a:pt x="24" y="6"/>
                      <a:pt x="24" y="6"/>
                    </a:cubicBezTo>
                    <a:cubicBezTo>
                      <a:pt x="25" y="6"/>
                      <a:pt x="25" y="6"/>
                      <a:pt x="25" y="6"/>
                    </a:cubicBezTo>
                    <a:cubicBezTo>
                      <a:pt x="26" y="7"/>
                      <a:pt x="27" y="7"/>
                      <a:pt x="28" y="6"/>
                    </a:cubicBezTo>
                    <a:cubicBezTo>
                      <a:pt x="28" y="5"/>
                      <a:pt x="28" y="5"/>
                      <a:pt x="28" y="5"/>
                    </a:cubicBezTo>
                    <a:cubicBezTo>
                      <a:pt x="29" y="6"/>
                      <a:pt x="29" y="6"/>
                      <a:pt x="29" y="6"/>
                    </a:cubicBezTo>
                    <a:cubicBezTo>
                      <a:pt x="30" y="7"/>
                      <a:pt x="31" y="7"/>
                      <a:pt x="32" y="6"/>
                    </a:cubicBezTo>
                    <a:cubicBezTo>
                      <a:pt x="33" y="6"/>
                      <a:pt x="33" y="6"/>
                      <a:pt x="33" y="6"/>
                    </a:cubicBezTo>
                    <a:cubicBezTo>
                      <a:pt x="33" y="6"/>
                      <a:pt x="33" y="6"/>
                      <a:pt x="33" y="6"/>
                    </a:cubicBezTo>
                    <a:cubicBezTo>
                      <a:pt x="34" y="7"/>
                      <a:pt x="35" y="7"/>
                      <a:pt x="36" y="7"/>
                    </a:cubicBezTo>
                    <a:cubicBezTo>
                      <a:pt x="37" y="6"/>
                      <a:pt x="37" y="6"/>
                      <a:pt x="37" y="6"/>
                    </a:cubicBezTo>
                    <a:cubicBezTo>
                      <a:pt x="37" y="7"/>
                      <a:pt x="37" y="7"/>
                      <a:pt x="37" y="7"/>
                    </a:cubicBezTo>
                    <a:cubicBezTo>
                      <a:pt x="38" y="8"/>
                      <a:pt x="39" y="9"/>
                      <a:pt x="39" y="8"/>
                    </a:cubicBezTo>
                    <a:cubicBezTo>
                      <a:pt x="41" y="8"/>
                      <a:pt x="41" y="8"/>
                      <a:pt x="41" y="8"/>
                    </a:cubicBezTo>
                    <a:cubicBezTo>
                      <a:pt x="41" y="9"/>
                      <a:pt x="41" y="9"/>
                      <a:pt x="41" y="9"/>
                    </a:cubicBezTo>
                    <a:cubicBezTo>
                      <a:pt x="41" y="10"/>
                      <a:pt x="42" y="10"/>
                      <a:pt x="43" y="10"/>
                    </a:cubicBezTo>
                    <a:cubicBezTo>
                      <a:pt x="44" y="10"/>
                      <a:pt x="44" y="10"/>
                      <a:pt x="44" y="10"/>
                    </a:cubicBezTo>
                    <a:cubicBezTo>
                      <a:pt x="44" y="11"/>
                      <a:pt x="44" y="11"/>
                      <a:pt x="44" y="11"/>
                    </a:cubicBezTo>
                    <a:cubicBezTo>
                      <a:pt x="44" y="12"/>
                      <a:pt x="45" y="13"/>
                      <a:pt x="46" y="13"/>
                    </a:cubicBezTo>
                    <a:cubicBezTo>
                      <a:pt x="47" y="13"/>
                      <a:pt x="47" y="13"/>
                      <a:pt x="47" y="13"/>
                    </a:cubicBezTo>
                    <a:cubicBezTo>
                      <a:pt x="47" y="14"/>
                      <a:pt x="47" y="14"/>
                      <a:pt x="47" y="14"/>
                    </a:cubicBezTo>
                    <a:cubicBezTo>
                      <a:pt x="47" y="15"/>
                      <a:pt x="48" y="16"/>
                      <a:pt x="49" y="16"/>
                    </a:cubicBezTo>
                    <a:cubicBezTo>
                      <a:pt x="50" y="17"/>
                      <a:pt x="50" y="17"/>
                      <a:pt x="50" y="17"/>
                    </a:cubicBezTo>
                    <a:cubicBezTo>
                      <a:pt x="50" y="18"/>
                      <a:pt x="50" y="18"/>
                      <a:pt x="50" y="18"/>
                    </a:cubicBezTo>
                    <a:cubicBezTo>
                      <a:pt x="49" y="19"/>
                      <a:pt x="50" y="19"/>
                      <a:pt x="51" y="20"/>
                    </a:cubicBezTo>
                    <a:cubicBezTo>
                      <a:pt x="52" y="20"/>
                      <a:pt x="52" y="20"/>
                      <a:pt x="52" y="20"/>
                    </a:cubicBezTo>
                    <a:cubicBezTo>
                      <a:pt x="51" y="21"/>
                      <a:pt x="51" y="21"/>
                      <a:pt x="51" y="21"/>
                    </a:cubicBezTo>
                    <a:cubicBezTo>
                      <a:pt x="51" y="22"/>
                      <a:pt x="51" y="23"/>
                      <a:pt x="52" y="24"/>
                    </a:cubicBezTo>
                    <a:cubicBezTo>
                      <a:pt x="53" y="24"/>
                      <a:pt x="53" y="24"/>
                      <a:pt x="53" y="24"/>
                    </a:cubicBezTo>
                    <a:cubicBezTo>
                      <a:pt x="52" y="25"/>
                      <a:pt x="52" y="25"/>
                      <a:pt x="52" y="25"/>
                    </a:cubicBezTo>
                    <a:cubicBezTo>
                      <a:pt x="52" y="26"/>
                      <a:pt x="52" y="27"/>
                      <a:pt x="53" y="28"/>
                    </a:cubicBezTo>
                    <a:cubicBezTo>
                      <a:pt x="54" y="28"/>
                      <a:pt x="54" y="28"/>
                      <a:pt x="54" y="28"/>
                    </a:cubicBezTo>
                    <a:cubicBezTo>
                      <a:pt x="53" y="29"/>
                      <a:pt x="53" y="29"/>
                      <a:pt x="53" y="29"/>
                    </a:cubicBezTo>
                    <a:cubicBezTo>
                      <a:pt x="52" y="30"/>
                      <a:pt x="52" y="31"/>
                      <a:pt x="53" y="32"/>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grpSp>
        <p:nvGrpSpPr>
          <p:cNvPr id="3" name="组合 2"/>
          <p:cNvGrpSpPr/>
          <p:nvPr/>
        </p:nvGrpSpPr>
        <p:grpSpPr>
          <a:xfrm>
            <a:off x="7018920" y="2508374"/>
            <a:ext cx="997360" cy="1156936"/>
            <a:chOff x="7018920" y="2508374"/>
            <a:chExt cx="997360" cy="1156936"/>
          </a:xfrm>
        </p:grpSpPr>
        <p:sp>
          <p:nvSpPr>
            <p:cNvPr id="79" name="六边形 78"/>
            <p:cNvSpPr/>
            <p:nvPr/>
          </p:nvSpPr>
          <p:spPr>
            <a:xfrm rot="5400000">
              <a:off x="6939132" y="2588162"/>
              <a:ext cx="1156936" cy="997360"/>
            </a:xfrm>
            <a:prstGeom prst="hexagon">
              <a:avLst/>
            </a:prstGeom>
            <a:ln>
              <a:noFill/>
            </a:ln>
            <a:effectLst>
              <a:outerShdw blurRad="254000" dist="38100" sx="106000" sy="106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5" name="组合 94"/>
            <p:cNvGrpSpPr/>
            <p:nvPr/>
          </p:nvGrpSpPr>
          <p:grpSpPr>
            <a:xfrm>
              <a:off x="7364413" y="2856287"/>
              <a:ext cx="339976" cy="390286"/>
              <a:chOff x="6863358" y="4690311"/>
              <a:chExt cx="708025" cy="812800"/>
            </a:xfrm>
          </p:grpSpPr>
          <p:sp>
            <p:nvSpPr>
              <p:cNvPr id="96" name="Freeform 26"/>
              <p:cNvSpPr/>
              <p:nvPr/>
            </p:nvSpPr>
            <p:spPr bwMode="auto">
              <a:xfrm>
                <a:off x="6863358" y="4690311"/>
                <a:ext cx="638175" cy="812800"/>
              </a:xfrm>
              <a:custGeom>
                <a:avLst/>
                <a:gdLst>
                  <a:gd name="T0" fmla="*/ 142 w 148"/>
                  <a:gd name="T1" fmla="*/ 8 h 189"/>
                  <a:gd name="T2" fmla="*/ 65 w 148"/>
                  <a:gd name="T3" fmla="*/ 48 h 189"/>
                  <a:gd name="T4" fmla="*/ 65 w 148"/>
                  <a:gd name="T5" fmla="*/ 48 h 189"/>
                  <a:gd name="T6" fmla="*/ 63 w 148"/>
                  <a:gd name="T7" fmla="*/ 48 h 189"/>
                  <a:gd name="T8" fmla="*/ 63 w 148"/>
                  <a:gd name="T9" fmla="*/ 48 h 189"/>
                  <a:gd name="T10" fmla="*/ 63 w 148"/>
                  <a:gd name="T11" fmla="*/ 48 h 189"/>
                  <a:gd name="T12" fmla="*/ 19 w 148"/>
                  <a:gd name="T13" fmla="*/ 52 h 189"/>
                  <a:gd name="T14" fmla="*/ 0 w 148"/>
                  <a:gd name="T15" fmla="*/ 71 h 189"/>
                  <a:gd name="T16" fmla="*/ 0 w 148"/>
                  <a:gd name="T17" fmla="*/ 96 h 189"/>
                  <a:gd name="T18" fmla="*/ 18 w 148"/>
                  <a:gd name="T19" fmla="*/ 117 h 189"/>
                  <a:gd name="T20" fmla="*/ 41 w 148"/>
                  <a:gd name="T21" fmla="*/ 125 h 189"/>
                  <a:gd name="T22" fmla="*/ 41 w 148"/>
                  <a:gd name="T23" fmla="*/ 182 h 189"/>
                  <a:gd name="T24" fmla="*/ 48 w 148"/>
                  <a:gd name="T25" fmla="*/ 189 h 189"/>
                  <a:gd name="T26" fmla="*/ 59 w 148"/>
                  <a:gd name="T27" fmla="*/ 189 h 189"/>
                  <a:gd name="T28" fmla="*/ 66 w 148"/>
                  <a:gd name="T29" fmla="*/ 182 h 189"/>
                  <a:gd name="T30" fmla="*/ 66 w 148"/>
                  <a:gd name="T31" fmla="*/ 115 h 189"/>
                  <a:gd name="T32" fmla="*/ 66 w 148"/>
                  <a:gd name="T33" fmla="*/ 115 h 189"/>
                  <a:gd name="T34" fmla="*/ 66 w 148"/>
                  <a:gd name="T35" fmla="*/ 111 h 189"/>
                  <a:gd name="T36" fmla="*/ 143 w 148"/>
                  <a:gd name="T37" fmla="*/ 151 h 189"/>
                  <a:gd name="T38" fmla="*/ 148 w 148"/>
                  <a:gd name="T39" fmla="*/ 151 h 189"/>
                  <a:gd name="T40" fmla="*/ 148 w 148"/>
                  <a:gd name="T41" fmla="*/ 7 h 189"/>
                  <a:gd name="T42" fmla="*/ 142 w 148"/>
                  <a:gd name="T43" fmla="*/ 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8" h="189">
                    <a:moveTo>
                      <a:pt x="142" y="8"/>
                    </a:moveTo>
                    <a:cubicBezTo>
                      <a:pt x="119" y="43"/>
                      <a:pt x="80" y="47"/>
                      <a:pt x="65" y="48"/>
                    </a:cubicBezTo>
                    <a:cubicBezTo>
                      <a:pt x="65" y="48"/>
                      <a:pt x="65" y="48"/>
                      <a:pt x="65" y="48"/>
                    </a:cubicBezTo>
                    <a:cubicBezTo>
                      <a:pt x="64" y="48"/>
                      <a:pt x="63" y="48"/>
                      <a:pt x="63" y="48"/>
                    </a:cubicBezTo>
                    <a:cubicBezTo>
                      <a:pt x="63" y="48"/>
                      <a:pt x="63" y="48"/>
                      <a:pt x="63" y="48"/>
                    </a:cubicBezTo>
                    <a:cubicBezTo>
                      <a:pt x="63" y="48"/>
                      <a:pt x="63" y="48"/>
                      <a:pt x="63" y="48"/>
                    </a:cubicBezTo>
                    <a:cubicBezTo>
                      <a:pt x="19" y="52"/>
                      <a:pt x="19" y="52"/>
                      <a:pt x="19" y="52"/>
                    </a:cubicBezTo>
                    <a:cubicBezTo>
                      <a:pt x="19" y="52"/>
                      <a:pt x="0" y="53"/>
                      <a:pt x="0" y="71"/>
                    </a:cubicBezTo>
                    <a:cubicBezTo>
                      <a:pt x="0" y="96"/>
                      <a:pt x="0" y="96"/>
                      <a:pt x="0" y="96"/>
                    </a:cubicBezTo>
                    <a:cubicBezTo>
                      <a:pt x="0" y="96"/>
                      <a:pt x="0" y="117"/>
                      <a:pt x="18" y="117"/>
                    </a:cubicBezTo>
                    <a:cubicBezTo>
                      <a:pt x="18" y="117"/>
                      <a:pt x="41" y="117"/>
                      <a:pt x="41" y="125"/>
                    </a:cubicBezTo>
                    <a:cubicBezTo>
                      <a:pt x="41" y="182"/>
                      <a:pt x="41" y="182"/>
                      <a:pt x="41" y="182"/>
                    </a:cubicBezTo>
                    <a:cubicBezTo>
                      <a:pt x="41" y="186"/>
                      <a:pt x="44" y="189"/>
                      <a:pt x="48" y="189"/>
                    </a:cubicBezTo>
                    <a:cubicBezTo>
                      <a:pt x="59" y="189"/>
                      <a:pt x="59" y="189"/>
                      <a:pt x="59" y="189"/>
                    </a:cubicBezTo>
                    <a:cubicBezTo>
                      <a:pt x="63" y="189"/>
                      <a:pt x="66" y="186"/>
                      <a:pt x="66" y="182"/>
                    </a:cubicBezTo>
                    <a:cubicBezTo>
                      <a:pt x="66" y="115"/>
                      <a:pt x="66" y="115"/>
                      <a:pt x="66" y="115"/>
                    </a:cubicBezTo>
                    <a:cubicBezTo>
                      <a:pt x="66" y="115"/>
                      <a:pt x="66" y="115"/>
                      <a:pt x="66" y="115"/>
                    </a:cubicBezTo>
                    <a:cubicBezTo>
                      <a:pt x="66" y="111"/>
                      <a:pt x="66" y="111"/>
                      <a:pt x="66" y="111"/>
                    </a:cubicBezTo>
                    <a:cubicBezTo>
                      <a:pt x="122" y="116"/>
                      <a:pt x="143" y="151"/>
                      <a:pt x="143" y="151"/>
                    </a:cubicBezTo>
                    <a:cubicBezTo>
                      <a:pt x="143" y="151"/>
                      <a:pt x="148" y="157"/>
                      <a:pt x="148" y="151"/>
                    </a:cubicBezTo>
                    <a:cubicBezTo>
                      <a:pt x="148" y="7"/>
                      <a:pt x="148" y="7"/>
                      <a:pt x="148" y="7"/>
                    </a:cubicBezTo>
                    <a:cubicBezTo>
                      <a:pt x="148" y="0"/>
                      <a:pt x="142" y="8"/>
                      <a:pt x="142" y="8"/>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7" name="Freeform 27"/>
              <p:cNvSpPr/>
              <p:nvPr/>
            </p:nvSpPr>
            <p:spPr bwMode="auto">
              <a:xfrm>
                <a:off x="7518995" y="4944311"/>
                <a:ext cx="52388" cy="171450"/>
              </a:xfrm>
              <a:custGeom>
                <a:avLst/>
                <a:gdLst>
                  <a:gd name="T0" fmla="*/ 0 w 12"/>
                  <a:gd name="T1" fmla="*/ 0 h 40"/>
                  <a:gd name="T2" fmla="*/ 0 w 12"/>
                  <a:gd name="T3" fmla="*/ 40 h 40"/>
                  <a:gd name="T4" fmla="*/ 12 w 12"/>
                  <a:gd name="T5" fmla="*/ 20 h 40"/>
                  <a:gd name="T6" fmla="*/ 0 w 12"/>
                  <a:gd name="T7" fmla="*/ 0 h 40"/>
                </a:gdLst>
                <a:ahLst/>
                <a:cxnLst>
                  <a:cxn ang="0">
                    <a:pos x="T0" y="T1"/>
                  </a:cxn>
                  <a:cxn ang="0">
                    <a:pos x="T2" y="T3"/>
                  </a:cxn>
                  <a:cxn ang="0">
                    <a:pos x="T4" y="T5"/>
                  </a:cxn>
                  <a:cxn ang="0">
                    <a:pos x="T6" y="T7"/>
                  </a:cxn>
                </a:cxnLst>
                <a:rect l="0" t="0" r="r" b="b"/>
                <a:pathLst>
                  <a:path w="12" h="40">
                    <a:moveTo>
                      <a:pt x="0" y="0"/>
                    </a:moveTo>
                    <a:cubicBezTo>
                      <a:pt x="0" y="40"/>
                      <a:pt x="0" y="40"/>
                      <a:pt x="0" y="40"/>
                    </a:cubicBezTo>
                    <a:cubicBezTo>
                      <a:pt x="7" y="36"/>
                      <a:pt x="12" y="29"/>
                      <a:pt x="12" y="20"/>
                    </a:cubicBezTo>
                    <a:cubicBezTo>
                      <a:pt x="12" y="11"/>
                      <a:pt x="7" y="4"/>
                      <a:pt x="0"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sp>
        <p:nvSpPr>
          <p:cNvPr id="100" name="矩形 99"/>
          <p:cNvSpPr/>
          <p:nvPr/>
        </p:nvSpPr>
        <p:spPr>
          <a:xfrm>
            <a:off x="284465" y="1717236"/>
            <a:ext cx="3683228" cy="2739211"/>
          </a:xfrm>
          <a:prstGeom prst="rect">
            <a:avLst/>
          </a:prstGeom>
          <a:solidFill>
            <a:srgbClr val="F3F9FD">
              <a:alpha val="30000"/>
            </a:srgbClr>
          </a:solidFill>
        </p:spPr>
        <p:txBody>
          <a:bodyPr wrap="square">
            <a:spAutoFit/>
          </a:bodyPr>
          <a:lstStyle/>
          <a:p>
            <a:pPr indent="457200" algn="just">
              <a:spcAft>
                <a:spcPts val="1200"/>
              </a:spcAft>
            </a:pPr>
            <a:r>
              <a:rPr lang="zh-CN" altLang="en-US" dirty="0">
                <a:solidFill>
                  <a:schemeClr val="tx1">
                    <a:lumMod val="95000"/>
                    <a:lumOff val="5000"/>
                  </a:schemeClr>
                </a:solidFill>
                <a:latin typeface="等线" panose="02010600030101010101" pitchFamily="2" charset="-122"/>
                <a:ea typeface="等线" panose="02010600030101010101" pitchFamily="2" charset="-122"/>
              </a:rPr>
              <a:t>沿海大城市中的英文师资阵营整齐，一般中上家庭出身的学生在新潮风气的影响之下，切身认识到英语的用处，毕业之后，外语知识在工作中也能派上一定用场。</a:t>
            </a:r>
            <a:endParaRPr lang="en-US" altLang="zh-CN" dirty="0">
              <a:solidFill>
                <a:schemeClr val="tx1">
                  <a:lumMod val="95000"/>
                  <a:lumOff val="5000"/>
                </a:schemeClr>
              </a:solidFill>
              <a:latin typeface="等线" panose="02010600030101010101" pitchFamily="2" charset="-122"/>
              <a:ea typeface="等线" panose="02010600030101010101" pitchFamily="2" charset="-122"/>
            </a:endParaRPr>
          </a:p>
          <a:p>
            <a:pPr indent="457200" algn="just">
              <a:spcAft>
                <a:spcPts val="1200"/>
              </a:spcAft>
            </a:pPr>
            <a:r>
              <a:rPr lang="zh-CN" altLang="en-US" dirty="0">
                <a:solidFill>
                  <a:schemeClr val="tx1">
                    <a:lumMod val="95000"/>
                    <a:lumOff val="5000"/>
                  </a:schemeClr>
                </a:solidFill>
                <a:latin typeface="等线" panose="02010600030101010101" pitchFamily="2" charset="-122"/>
                <a:ea typeface="等线" panose="02010600030101010101" pitchFamily="2" charset="-122"/>
              </a:rPr>
              <a:t>内地的学生所面临的情况则非如此。内地英语教学师资的短缺，往往令学生事倍功半，并且即使学成，在就业时也难派上用场。</a:t>
            </a:r>
          </a:p>
        </p:txBody>
      </p:sp>
      <p:sp>
        <p:nvSpPr>
          <p:cNvPr id="105" name="矩形 104"/>
          <p:cNvSpPr/>
          <p:nvPr/>
        </p:nvSpPr>
        <p:spPr>
          <a:xfrm>
            <a:off x="8195427" y="1163237"/>
            <a:ext cx="3712108" cy="3847207"/>
          </a:xfrm>
          <a:prstGeom prst="rect">
            <a:avLst/>
          </a:prstGeom>
          <a:solidFill>
            <a:srgbClr val="F3F9FD">
              <a:alpha val="30000"/>
            </a:srgbClr>
          </a:solidFill>
        </p:spPr>
        <p:txBody>
          <a:bodyPr wrap="square">
            <a:spAutoFit/>
          </a:bodyPr>
          <a:lstStyle/>
          <a:p>
            <a:pPr indent="457200" algn="just">
              <a:spcAft>
                <a:spcPts val="600"/>
              </a:spcAft>
            </a:pPr>
            <a:r>
              <a:rPr lang="zh-CN" altLang="en-US" dirty="0">
                <a:solidFill>
                  <a:prstClr val="black"/>
                </a:solidFill>
                <a:latin typeface="Arial" panose="020B0604020202020204" pitchFamily="34" charset="0"/>
                <a:ea typeface="等线" panose="02010600030101010101" pitchFamily="2" charset="-122"/>
              </a:rPr>
              <a:t>在</a:t>
            </a:r>
            <a:r>
              <a:rPr kumimoji="0" lang="zh-CN" altLang="en-US"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mn-cs"/>
              </a:rPr>
              <a:t>强调英语写作及会话的教会大学，教英语的教师几乎都</a:t>
            </a:r>
            <a:r>
              <a:rPr kumimoji="0" lang="zh-CN" altLang="en-US" b="0" i="0" u="none" strike="noStrike" kern="1200" cap="none" spc="0" normalizeH="0" baseline="0" noProof="0" dirty="0">
                <a:ln>
                  <a:noFill/>
                </a:ln>
                <a:solidFill>
                  <a:srgbClr val="1E5FAE"/>
                </a:solidFill>
                <a:effectLst/>
                <a:uLnTx/>
                <a:uFillTx/>
                <a:latin typeface="Arial" panose="020B0604020202020204" pitchFamily="34" charset="0"/>
                <a:ea typeface="等线" panose="02010600030101010101" pitchFamily="2" charset="-122"/>
                <a:cs typeface="+mn-cs"/>
              </a:rPr>
              <a:t>以英语为母语</a:t>
            </a:r>
            <a:r>
              <a:rPr kumimoji="0" lang="zh-CN" altLang="en-US"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mn-cs"/>
              </a:rPr>
              <a:t>。</a:t>
            </a:r>
            <a:r>
              <a:rPr kumimoji="0" lang="en-US" altLang="zh-CN"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mn-cs"/>
              </a:rPr>
              <a:t>20</a:t>
            </a:r>
            <a:r>
              <a:rPr kumimoji="0" lang="zh-CN" altLang="en-US"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mn-cs"/>
              </a:rPr>
              <a:t>世纪初，学生增多，以至于师资紧张，就聘用教授的太太们和新到中国的年轻传教士来兼课。</a:t>
            </a:r>
            <a:endParaRPr kumimoji="0" lang="en-US" altLang="zh-CN"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mn-cs"/>
            </a:endParaRPr>
          </a:p>
          <a:p>
            <a:pPr indent="457200" algn="just">
              <a:spcAft>
                <a:spcPts val="600"/>
              </a:spcAft>
            </a:pPr>
            <a:r>
              <a:rPr lang="zh-CN" altLang="en-US" dirty="0">
                <a:solidFill>
                  <a:prstClr val="black"/>
                </a:solidFill>
                <a:latin typeface="Arial" panose="020B0604020202020204" pitchFamily="34" charset="0"/>
                <a:ea typeface="等线" panose="02010600030101010101" pitchFamily="2" charset="-122"/>
              </a:rPr>
              <a:t>上海及天津的私立学校也聘用</a:t>
            </a:r>
            <a:r>
              <a:rPr lang="zh-CN" altLang="en-US" dirty="0">
                <a:solidFill>
                  <a:srgbClr val="1E5FAE"/>
                </a:solidFill>
                <a:latin typeface="Arial" panose="020B0604020202020204" pitchFamily="34" charset="0"/>
                <a:ea typeface="等线" panose="02010600030101010101" pitchFamily="2" charset="-122"/>
              </a:rPr>
              <a:t>外籍教员</a:t>
            </a:r>
            <a:r>
              <a:rPr lang="zh-CN" altLang="en-US" dirty="0">
                <a:solidFill>
                  <a:prstClr val="black"/>
                </a:solidFill>
                <a:latin typeface="Arial" panose="020B0604020202020204" pitchFamily="34" charset="0"/>
                <a:ea typeface="等线" panose="02010600030101010101" pitchFamily="2" charset="-122"/>
              </a:rPr>
              <a:t>，教授英语的会话及作文。</a:t>
            </a:r>
            <a:endParaRPr lang="en-US" altLang="zh-CN" dirty="0">
              <a:solidFill>
                <a:prstClr val="black"/>
              </a:solidFill>
              <a:latin typeface="Arial" panose="020B0604020202020204" pitchFamily="34" charset="0"/>
              <a:ea typeface="等线" panose="02010600030101010101" pitchFamily="2" charset="-122"/>
            </a:endParaRPr>
          </a:p>
          <a:p>
            <a:pPr indent="457200" algn="just">
              <a:spcAft>
                <a:spcPts val="600"/>
              </a:spcAft>
            </a:pPr>
            <a:r>
              <a:rPr lang="zh-CN" altLang="en-US" dirty="0">
                <a:solidFill>
                  <a:prstClr val="black"/>
                </a:solidFill>
                <a:latin typeface="Arial" panose="020B0604020202020204" pitchFamily="34" charset="0"/>
                <a:ea typeface="等线" panose="02010600030101010101" pitchFamily="2" charset="-122"/>
              </a:rPr>
              <a:t>然而国立大学的英文系，是研究赏析西方文学理论和经典著作的专业科系，而非为整个学校的本科生进修英语提供服务。在</a:t>
            </a:r>
            <a:r>
              <a:rPr lang="zh-CN" altLang="en-US" dirty="0">
                <a:solidFill>
                  <a:srgbClr val="1E5FAE"/>
                </a:solidFill>
                <a:latin typeface="Arial" panose="020B0604020202020204" pitchFamily="34" charset="0"/>
                <a:ea typeface="等线" panose="02010600030101010101" pitchFamily="2" charset="-122"/>
              </a:rPr>
              <a:t>海外学成归国的中国学者</a:t>
            </a:r>
            <a:r>
              <a:rPr lang="zh-CN" altLang="en-US" dirty="0">
                <a:solidFill>
                  <a:prstClr val="black"/>
                </a:solidFill>
                <a:latin typeface="Arial" panose="020B0604020202020204" pitchFamily="34" charset="0"/>
                <a:ea typeface="等线" panose="02010600030101010101" pitchFamily="2" charset="-122"/>
              </a:rPr>
              <a:t>开设了大量文学课程。</a:t>
            </a:r>
            <a:endParaRPr lang="zh-CN" altLang="en-US" dirty="0">
              <a:latin typeface="等线" panose="02010600030101010101" pitchFamily="2" charset="-122"/>
            </a:endParaRPr>
          </a:p>
        </p:txBody>
      </p:sp>
      <p:grpSp>
        <p:nvGrpSpPr>
          <p:cNvPr id="10" name="组合 9"/>
          <p:cNvGrpSpPr/>
          <p:nvPr/>
        </p:nvGrpSpPr>
        <p:grpSpPr>
          <a:xfrm>
            <a:off x="516255" y="347345"/>
            <a:ext cx="3446145" cy="604520"/>
            <a:chOff x="813" y="547"/>
            <a:chExt cx="5427" cy="952"/>
          </a:xfrm>
        </p:grpSpPr>
        <p:sp>
          <p:nvSpPr>
            <p:cNvPr id="11" name="文本框 10"/>
            <p:cNvSpPr txBox="1"/>
            <p:nvPr/>
          </p:nvSpPr>
          <p:spPr>
            <a:xfrm>
              <a:off x="2309" y="547"/>
              <a:ext cx="3931" cy="921"/>
            </a:xfrm>
            <a:prstGeom prst="rect">
              <a:avLst/>
            </a:prstGeom>
            <a:noFill/>
          </p:spPr>
          <p:txBody>
            <a:bodyPr wrap="square" rtlCol="0">
              <a:spAutoFit/>
            </a:bodyPr>
            <a:lstStyle/>
            <a:p>
              <a:pPr algn="ctr"/>
              <a:r>
                <a:rPr lang="zh-CN" altLang="en-US" sz="3200" b="1" dirty="0">
                  <a:solidFill>
                    <a:schemeClr val="bg2">
                      <a:lumMod val="25000"/>
                    </a:schemeClr>
                  </a:solidFill>
                  <a:latin typeface="华文细黑" panose="02010600040101010101" pitchFamily="2" charset="-122"/>
                  <a:ea typeface="华文细黑" panose="02010600040101010101" pitchFamily="2" charset="-122"/>
                </a:rPr>
                <a:t>英语的教学</a:t>
              </a:r>
            </a:p>
          </p:txBody>
        </p:sp>
        <p:sp>
          <p:nvSpPr>
            <p:cNvPr id="12" name="椭圆 11"/>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文本框 45"/>
          <p:cNvSpPr txBox="1"/>
          <p:nvPr/>
        </p:nvSpPr>
        <p:spPr>
          <a:xfrm>
            <a:off x="1272126" y="5024515"/>
            <a:ext cx="9647748" cy="1754326"/>
          </a:xfrm>
          <a:prstGeom prst="rect">
            <a:avLst/>
          </a:prstGeom>
          <a:solidFill>
            <a:srgbClr val="F3F9FD">
              <a:alpha val="30000"/>
            </a:srgbClr>
          </a:solidFill>
        </p:spPr>
        <p:txBody>
          <a:bodyPr wrap="square">
            <a:spAutoFit/>
          </a:bodyPr>
          <a:lstStyle/>
          <a:p>
            <a:r>
              <a:rPr kumimoji="0" lang="zh-CN" altLang="en-US"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mn-cs"/>
              </a:rPr>
              <a:t>一般</a:t>
            </a:r>
            <a:r>
              <a:rPr kumimoji="0" lang="zh-CN" altLang="en-US" b="1" i="0" u="none" strike="noStrike" kern="1200" cap="none" spc="0" normalizeH="0" baseline="0" noProof="0" dirty="0">
                <a:ln>
                  <a:noFill/>
                </a:ln>
                <a:solidFill>
                  <a:srgbClr val="1E5FAE"/>
                </a:solidFill>
                <a:effectLst/>
                <a:uLnTx/>
                <a:uFillTx/>
                <a:latin typeface="Arial" panose="020B0604020202020204" pitchFamily="34" charset="0"/>
                <a:ea typeface="等线" panose="02010600030101010101" pitchFamily="2" charset="-122"/>
                <a:cs typeface="+mn-cs"/>
              </a:rPr>
              <a:t>教会学校</a:t>
            </a:r>
            <a:r>
              <a:rPr kumimoji="0" lang="zh-CN" altLang="en-US"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mn-cs"/>
              </a:rPr>
              <a:t>的教学常常高度西化，更确切地说，是美国化，旨在训练学生在外国文化环境中流畅地直接使用英语，教会学校中的外语教学因此强调</a:t>
            </a:r>
            <a:r>
              <a:rPr kumimoji="0" lang="zh-CN" altLang="en-US" b="0" i="0" u="none" strike="noStrike" kern="1200" cap="none" spc="0" normalizeH="0" baseline="0" noProof="0" dirty="0">
                <a:ln>
                  <a:noFill/>
                </a:ln>
                <a:solidFill>
                  <a:srgbClr val="1E5FAE"/>
                </a:solidFill>
                <a:effectLst/>
                <a:uLnTx/>
                <a:uFillTx/>
                <a:latin typeface="Arial" panose="020B0604020202020204" pitchFamily="34" charset="0"/>
                <a:ea typeface="等线" panose="02010600030101010101" pitchFamily="2" charset="-122"/>
                <a:cs typeface="+mn-cs"/>
              </a:rPr>
              <a:t>对话和作文</a:t>
            </a:r>
            <a:r>
              <a:rPr kumimoji="0" lang="zh-CN" altLang="en-US"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mn-cs"/>
              </a:rPr>
              <a:t>。</a:t>
            </a:r>
            <a:endParaRPr kumimoji="0" lang="en-US" altLang="zh-CN"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mn-cs"/>
            </a:endParaRPr>
          </a:p>
          <a:p>
            <a:r>
              <a:rPr lang="zh-CN" altLang="en-US" b="1" dirty="0">
                <a:solidFill>
                  <a:srgbClr val="1E5FAE"/>
                </a:solidFill>
                <a:latin typeface="Arial" panose="020B0604020202020204" pitchFamily="34" charset="0"/>
                <a:ea typeface="等线" panose="02010600030101010101" pitchFamily="2" charset="-122"/>
              </a:rPr>
              <a:t>国立学校</a:t>
            </a:r>
            <a:r>
              <a:rPr lang="zh-CN" altLang="en-US" dirty="0">
                <a:solidFill>
                  <a:prstClr val="black"/>
                </a:solidFill>
                <a:latin typeface="Arial" panose="020B0604020202020204" pitchFamily="34" charset="0"/>
                <a:ea typeface="等线" panose="02010600030101010101" pitchFamily="2" charset="-122"/>
              </a:rPr>
              <a:t>的英语教学则将重点放在</a:t>
            </a:r>
            <a:r>
              <a:rPr lang="zh-CN" altLang="en-US" dirty="0">
                <a:solidFill>
                  <a:srgbClr val="1E5FAE"/>
                </a:solidFill>
                <a:latin typeface="Arial" panose="020B0604020202020204" pitchFamily="34" charset="0"/>
                <a:ea typeface="等线" panose="02010600030101010101" pitchFamily="2" charset="-122"/>
              </a:rPr>
              <a:t>语法和翻译</a:t>
            </a:r>
            <a:r>
              <a:rPr lang="zh-CN" altLang="en-US" dirty="0">
                <a:solidFill>
                  <a:prstClr val="black"/>
                </a:solidFill>
                <a:latin typeface="Arial" panose="020B0604020202020204" pitchFamily="34" charset="0"/>
                <a:ea typeface="等线" panose="02010600030101010101" pitchFamily="2" charset="-122"/>
              </a:rPr>
              <a:t>上，目的在于训练学生看懂外文材料，用于中文环境，因而把精通英语仅仅作为阅读外文资料的工具。</a:t>
            </a:r>
            <a:endParaRPr lang="en-US" altLang="zh-CN" dirty="0">
              <a:solidFill>
                <a:prstClr val="black"/>
              </a:solidFill>
              <a:latin typeface="Arial" panose="020B0604020202020204" pitchFamily="34" charset="0"/>
              <a:ea typeface="等线" panose="02010600030101010101" pitchFamily="2" charset="-122"/>
            </a:endParaRPr>
          </a:p>
          <a:p>
            <a:r>
              <a:rPr lang="zh-CN" altLang="en-US" b="1" dirty="0">
                <a:solidFill>
                  <a:srgbClr val="1E5FAE"/>
                </a:solidFill>
                <a:latin typeface="Arial" panose="020B0604020202020204" pitchFamily="34" charset="0"/>
                <a:ea typeface="等线" panose="02010600030101010101" pitchFamily="2" charset="-122"/>
              </a:rPr>
              <a:t>私立学校</a:t>
            </a:r>
            <a:r>
              <a:rPr lang="zh-CN" altLang="en-US" dirty="0">
                <a:solidFill>
                  <a:prstClr val="black"/>
                </a:solidFill>
                <a:latin typeface="Arial" panose="020B0604020202020204" pitchFamily="34" charset="0"/>
                <a:ea typeface="等线" panose="02010600030101010101" pitchFamily="2" charset="-122"/>
              </a:rPr>
              <a:t>则在这两种教学取向之间摇摆不定，旨在标榜其重西学的名声，也会根据学生要求做出调整，因此各所学校各有不同，随着年代不同也有变化。</a:t>
            </a:r>
            <a:endParaRPr lang="zh-CN" altLang="en-US" dirty="0"/>
          </a:p>
        </p:txBody>
      </p:sp>
      <p:sp>
        <p:nvSpPr>
          <p:cNvPr id="37" name="文本框 36">
            <a:extLst>
              <a:ext uri="{FF2B5EF4-FFF2-40B4-BE49-F238E27FC236}">
                <a16:creationId xmlns:a16="http://schemas.microsoft.com/office/drawing/2014/main" id="{D4DC6335-74B2-4B80-BDDD-ACF096999E4D}"/>
              </a:ext>
            </a:extLst>
          </p:cNvPr>
          <p:cNvSpPr txBox="1"/>
          <p:nvPr/>
        </p:nvSpPr>
        <p:spPr>
          <a:xfrm>
            <a:off x="8626793" y="6108039"/>
            <a:ext cx="6097904"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2800" b="1" i="0" u="none" strike="noStrike" kern="1200" cap="none" spc="0" normalizeH="0" baseline="0" noProof="0" smtClean="0">
                <a:ln>
                  <a:noFill/>
                </a:ln>
                <a:solidFill>
                  <a:srgbClr val="5B9BD5">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tabLst/>
                <a:defRPr/>
              </a:pPr>
              <a:t>33</a:t>
            </a:fld>
            <a:endParaRPr kumimoji="0" lang="zh-CN" altLang="en-US" sz="2800" b="1" i="0" u="none" strike="noStrike" kern="1200" cap="none" spc="0" normalizeH="0" baseline="0" noProof="0" dirty="0">
              <a:ln>
                <a:noFill/>
              </a:ln>
              <a:solidFill>
                <a:srgbClr val="5B9BD5">
                  <a:lumMod val="50000"/>
                </a:srgbClr>
              </a:solidFill>
              <a:effectLst/>
              <a:uLnTx/>
              <a:uFillTx/>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2232957094"/>
      </p:ext>
    </p:extLst>
  </p:cSld>
  <p:clrMapOvr>
    <a:masterClrMapping/>
  </p:clrMapOvr>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1500"/>
                                        <p:tgtEl>
                                          <p:spTgt spid="2"/>
                                        </p:tgtEl>
                                      </p:cBhvr>
                                    </p:animEffect>
                                  </p:childTnLst>
                                </p:cTn>
                              </p:par>
                            </p:childTnLst>
                          </p:cTn>
                        </p:par>
                        <p:par>
                          <p:cTn id="8" fill="hold">
                            <p:stCondLst>
                              <p:cond delay="1500"/>
                            </p:stCondLst>
                            <p:childTnLst>
                              <p:par>
                                <p:cTn id="9" presetID="16" presetClass="entr" presetSubtype="42" fill="hold" grpId="0"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barn(outHorizontal)">
                                      <p:cBhvr>
                                        <p:cTn id="11" dur="1000"/>
                                        <p:tgtEl>
                                          <p:spTgt spid="69"/>
                                        </p:tgtEl>
                                      </p:cBhvr>
                                    </p:animEffect>
                                  </p:childTnLst>
                                </p:cTn>
                              </p:par>
                            </p:childTnLst>
                          </p:cTn>
                        </p:par>
                        <p:par>
                          <p:cTn id="12" fill="hold">
                            <p:stCondLst>
                              <p:cond delay="2500"/>
                            </p:stCondLst>
                            <p:childTnLst>
                              <p:par>
                                <p:cTn id="13" presetID="42" presetClass="entr" presetSubtype="0" fill="hold" nodeType="afterEffect">
                                  <p:stCondLst>
                                    <p:cond delay="0"/>
                                  </p:stCondLst>
                                  <p:childTnLst>
                                    <p:set>
                                      <p:cBhvr>
                                        <p:cTn id="14" dur="1" fill="hold">
                                          <p:stCondLst>
                                            <p:cond delay="0"/>
                                          </p:stCondLst>
                                        </p:cTn>
                                        <p:tgtEl>
                                          <p:spTgt spid="98"/>
                                        </p:tgtEl>
                                        <p:attrNameLst>
                                          <p:attrName>style.visibility</p:attrName>
                                        </p:attrNameLst>
                                      </p:cBhvr>
                                      <p:to>
                                        <p:strVal val="visible"/>
                                      </p:to>
                                    </p:set>
                                    <p:animEffect transition="in" filter="fade">
                                      <p:cBhvr>
                                        <p:cTn id="15" dur="1000"/>
                                        <p:tgtEl>
                                          <p:spTgt spid="98"/>
                                        </p:tgtEl>
                                      </p:cBhvr>
                                    </p:animEffect>
                                    <p:anim calcmode="lin" valueType="num">
                                      <p:cBhvr>
                                        <p:cTn id="16" dur="1000" fill="hold"/>
                                        <p:tgtEl>
                                          <p:spTgt spid="98"/>
                                        </p:tgtEl>
                                        <p:attrNameLst>
                                          <p:attrName>ppt_x</p:attrName>
                                        </p:attrNameLst>
                                      </p:cBhvr>
                                      <p:tavLst>
                                        <p:tav tm="0">
                                          <p:val>
                                            <p:strVal val="#ppt_x"/>
                                          </p:val>
                                        </p:tav>
                                        <p:tav tm="100000">
                                          <p:val>
                                            <p:strVal val="#ppt_x"/>
                                          </p:val>
                                        </p:tav>
                                      </p:tavLst>
                                    </p:anim>
                                    <p:anim calcmode="lin" valueType="num">
                                      <p:cBhvr>
                                        <p:cTn id="17" dur="1000" fill="hold"/>
                                        <p:tgtEl>
                                          <p:spTgt spid="98"/>
                                        </p:tgtEl>
                                        <p:attrNameLst>
                                          <p:attrName>ppt_y</p:attrName>
                                        </p:attrNameLst>
                                      </p:cBhvr>
                                      <p:tavLst>
                                        <p:tav tm="0">
                                          <p:val>
                                            <p:strVal val="#ppt_y+.1"/>
                                          </p:val>
                                        </p:tav>
                                        <p:tav tm="100000">
                                          <p:val>
                                            <p:strVal val="#ppt_y"/>
                                          </p:val>
                                        </p:tav>
                                      </p:tavLst>
                                    </p:anim>
                                  </p:childTnLst>
                                </p:cTn>
                              </p:par>
                            </p:childTnLst>
                          </p:cTn>
                        </p:par>
                        <p:par>
                          <p:cTn id="18" fill="hold">
                            <p:stCondLst>
                              <p:cond delay="3500"/>
                            </p:stCondLst>
                            <p:childTnLst>
                              <p:par>
                                <p:cTn id="19" presetID="42"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par>
                          <p:cTn id="24" fill="hold">
                            <p:stCondLst>
                              <p:cond delay="4500"/>
                            </p:stCondLst>
                            <p:childTnLst>
                              <p:par>
                                <p:cTn id="25" presetID="42"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00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0"/>
                                        <p:tgtEl>
                                          <p:spTgt spid="4"/>
                                        </p:tgtEl>
                                      </p:cBhvr>
                                    </p:animEffect>
                                    <p:anim calcmode="lin" valueType="num">
                                      <p:cBhvr>
                                        <p:cTn id="33" dur="1000" fill="hold"/>
                                        <p:tgtEl>
                                          <p:spTgt spid="4"/>
                                        </p:tgtEl>
                                        <p:attrNameLst>
                                          <p:attrName>ppt_x</p:attrName>
                                        </p:attrNameLst>
                                      </p:cBhvr>
                                      <p:tavLst>
                                        <p:tav tm="0">
                                          <p:val>
                                            <p:strVal val="#ppt_x"/>
                                          </p:val>
                                        </p:tav>
                                        <p:tav tm="100000">
                                          <p:val>
                                            <p:strVal val="#ppt_x"/>
                                          </p:val>
                                        </p:tav>
                                      </p:tavLst>
                                    </p:anim>
                                    <p:anim calcmode="lin" valueType="num">
                                      <p:cBhvr>
                                        <p:cTn id="3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AutoShape 11"/>
          <p:cNvSpPr>
            <a:spLocks noChangeAspect="1" noChangeArrowheads="1" noTextEdit="1"/>
          </p:cNvSpPr>
          <p:nvPr/>
        </p:nvSpPr>
        <p:spPr bwMode="auto">
          <a:xfrm>
            <a:off x="1746069" y="2502712"/>
            <a:ext cx="484838" cy="44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 name="矩形 99"/>
          <p:cNvSpPr/>
          <p:nvPr/>
        </p:nvSpPr>
        <p:spPr>
          <a:xfrm>
            <a:off x="1936981" y="1138673"/>
            <a:ext cx="8643927" cy="1015663"/>
          </a:xfrm>
          <a:prstGeom prst="rect">
            <a:avLst/>
          </a:prstGeom>
          <a:solidFill>
            <a:srgbClr val="F3F9FD">
              <a:alpha val="30000"/>
            </a:srgbClr>
          </a:solidFill>
        </p:spPr>
        <p:txBody>
          <a:bodyPr wrap="square">
            <a:spAutoFit/>
          </a:bodyPr>
          <a:lstStyle/>
          <a:p>
            <a:pPr indent="457200" algn="just">
              <a:spcAft>
                <a:spcPts val="1200"/>
              </a:spcAft>
            </a:pPr>
            <a:r>
              <a:rPr lang="zh-CN" altLang="en-US" sz="2000" dirty="0">
                <a:solidFill>
                  <a:schemeClr val="tx1">
                    <a:lumMod val="95000"/>
                    <a:lumOff val="5000"/>
                  </a:schemeClr>
                </a:solidFill>
                <a:latin typeface="等线" panose="02010600030101010101" pitchFamily="2" charset="-122"/>
                <a:ea typeface="等线" panose="02010600030101010101" pitchFamily="2" charset="-122"/>
              </a:rPr>
              <a:t>民国时期的高等教育体系中，文史哲课程主要集中在北京、南京、武汉、成都和广州等主要城市的公立大学中。这些国学研究的重镇在上海、天津与沿海商业资本并存。</a:t>
            </a:r>
            <a:endParaRPr lang="en-US" altLang="zh-CN" sz="2000" dirty="0">
              <a:solidFill>
                <a:schemeClr val="tx1">
                  <a:lumMod val="95000"/>
                  <a:lumOff val="5000"/>
                </a:schemeClr>
              </a:solidFill>
              <a:latin typeface="等线" panose="02010600030101010101" pitchFamily="2" charset="-122"/>
              <a:ea typeface="等线" panose="02010600030101010101" pitchFamily="2" charset="-122"/>
            </a:endParaRPr>
          </a:p>
        </p:txBody>
      </p:sp>
      <p:sp>
        <p:nvSpPr>
          <p:cNvPr id="105" name="矩形 104"/>
          <p:cNvSpPr/>
          <p:nvPr/>
        </p:nvSpPr>
        <p:spPr>
          <a:xfrm>
            <a:off x="6764595" y="2740374"/>
            <a:ext cx="3249885" cy="2862322"/>
          </a:xfrm>
          <a:prstGeom prst="rect">
            <a:avLst/>
          </a:prstGeom>
          <a:solidFill>
            <a:srgbClr val="F3F9FD">
              <a:alpha val="30000"/>
            </a:srgbClr>
          </a:solidFill>
        </p:spPr>
        <p:txBody>
          <a:bodyPr wrap="square">
            <a:spAutoFit/>
          </a:bodyPr>
          <a:lstStyle/>
          <a:p>
            <a:pPr indent="457200" algn="just">
              <a:spcAft>
                <a:spcPts val="600"/>
              </a:spcAft>
            </a:pPr>
            <a:r>
              <a:rPr lang="zh-CN" altLang="en-US" sz="2000" dirty="0">
                <a:solidFill>
                  <a:prstClr val="black"/>
                </a:solidFill>
                <a:latin typeface="Arial" panose="020B0604020202020204" pitchFamily="34" charset="0"/>
                <a:ea typeface="等线" panose="02010600030101010101" pitchFamily="2" charset="-122"/>
              </a:rPr>
              <a:t>国文课程的政治化最早出现于</a:t>
            </a:r>
            <a:r>
              <a:rPr lang="en-US" altLang="zh-CN" sz="2000" dirty="0">
                <a:solidFill>
                  <a:prstClr val="black"/>
                </a:solidFill>
                <a:latin typeface="Arial" panose="020B0604020202020204" pitchFamily="34" charset="0"/>
                <a:ea typeface="等线" panose="02010600030101010101" pitchFamily="2" charset="-122"/>
              </a:rPr>
              <a:t>20</a:t>
            </a:r>
            <a:r>
              <a:rPr lang="zh-CN" altLang="en-US" sz="2000" dirty="0">
                <a:solidFill>
                  <a:prstClr val="black"/>
                </a:solidFill>
                <a:latin typeface="Arial" panose="020B0604020202020204" pitchFamily="34" charset="0"/>
                <a:ea typeface="等线" panose="02010600030101010101" pitchFamily="2" charset="-122"/>
              </a:rPr>
              <a:t>世纪</a:t>
            </a:r>
            <a:r>
              <a:rPr lang="en-US" altLang="zh-CN" sz="2000" dirty="0">
                <a:solidFill>
                  <a:prstClr val="black"/>
                </a:solidFill>
                <a:latin typeface="Arial" panose="020B0604020202020204" pitchFamily="34" charset="0"/>
                <a:ea typeface="等线" panose="02010600030101010101" pitchFamily="2" charset="-122"/>
              </a:rPr>
              <a:t>20</a:t>
            </a:r>
            <a:r>
              <a:rPr lang="zh-CN" altLang="en-US" sz="2000" dirty="0">
                <a:solidFill>
                  <a:prstClr val="black"/>
                </a:solidFill>
                <a:latin typeface="Arial" panose="020B0604020202020204" pitchFamily="34" charset="0"/>
                <a:ea typeface="等线" panose="02010600030101010101" pitchFamily="2" charset="-122"/>
              </a:rPr>
              <a:t>年代中期位于广州的国立广东大学，一所专门为国民党培养革命干部的学校。学习孙中山思想在这所党办大学的课程中占据越来越重要的位置，这一模式在</a:t>
            </a:r>
            <a:r>
              <a:rPr lang="en-US" altLang="zh-CN" sz="2000" dirty="0">
                <a:solidFill>
                  <a:prstClr val="black"/>
                </a:solidFill>
                <a:latin typeface="Arial" panose="020B0604020202020204" pitchFamily="34" charset="0"/>
                <a:ea typeface="等线" panose="02010600030101010101" pitchFamily="2" charset="-122"/>
              </a:rPr>
              <a:t>1927</a:t>
            </a:r>
            <a:r>
              <a:rPr lang="zh-CN" altLang="en-US" sz="2000" dirty="0">
                <a:solidFill>
                  <a:prstClr val="black"/>
                </a:solidFill>
                <a:latin typeface="Arial" panose="020B0604020202020204" pitchFamily="34" charset="0"/>
                <a:ea typeface="等线" panose="02010600030101010101" pitchFamily="2" charset="-122"/>
              </a:rPr>
              <a:t>年后成为所有</a:t>
            </a:r>
            <a:r>
              <a:rPr lang="zh-CN" altLang="en-US" sz="2000" dirty="0">
                <a:solidFill>
                  <a:srgbClr val="1E5FAE"/>
                </a:solidFill>
                <a:latin typeface="Arial" panose="020B0604020202020204" pitchFamily="34" charset="0"/>
                <a:ea typeface="等线" panose="02010600030101010101" pitchFamily="2" charset="-122"/>
              </a:rPr>
              <a:t>党办学校</a:t>
            </a:r>
            <a:r>
              <a:rPr lang="zh-CN" altLang="en-US" sz="2000" dirty="0">
                <a:solidFill>
                  <a:prstClr val="black"/>
                </a:solidFill>
                <a:latin typeface="Arial" panose="020B0604020202020204" pitchFamily="34" charset="0"/>
                <a:ea typeface="等线" panose="02010600030101010101" pitchFamily="2" charset="-122"/>
              </a:rPr>
              <a:t>的样板。</a:t>
            </a:r>
            <a:endParaRPr lang="en-US" altLang="zh-CN" sz="2000" dirty="0">
              <a:solidFill>
                <a:prstClr val="black"/>
              </a:solidFill>
              <a:latin typeface="Arial" panose="020B0604020202020204" pitchFamily="34" charset="0"/>
              <a:ea typeface="等线" panose="02010600030101010101" pitchFamily="2" charset="-122"/>
            </a:endParaRPr>
          </a:p>
        </p:txBody>
      </p:sp>
      <p:grpSp>
        <p:nvGrpSpPr>
          <p:cNvPr id="10" name="组合 9"/>
          <p:cNvGrpSpPr/>
          <p:nvPr/>
        </p:nvGrpSpPr>
        <p:grpSpPr>
          <a:xfrm>
            <a:off x="516255" y="347345"/>
            <a:ext cx="3446145" cy="604520"/>
            <a:chOff x="813" y="547"/>
            <a:chExt cx="5427" cy="952"/>
          </a:xfrm>
        </p:grpSpPr>
        <p:sp>
          <p:nvSpPr>
            <p:cNvPr id="11" name="文本框 10"/>
            <p:cNvSpPr txBox="1"/>
            <p:nvPr/>
          </p:nvSpPr>
          <p:spPr>
            <a:xfrm>
              <a:off x="2309" y="547"/>
              <a:ext cx="3931" cy="921"/>
            </a:xfrm>
            <a:prstGeom prst="rect">
              <a:avLst/>
            </a:prstGeom>
            <a:noFill/>
          </p:spPr>
          <p:txBody>
            <a:bodyPr wrap="square" rtlCol="0">
              <a:spAutoFit/>
            </a:bodyPr>
            <a:lstStyle/>
            <a:p>
              <a:pPr algn="ctr"/>
              <a:r>
                <a:rPr lang="zh-CN" altLang="en-US" sz="3200" b="1" dirty="0">
                  <a:solidFill>
                    <a:schemeClr val="bg2">
                      <a:lumMod val="25000"/>
                    </a:schemeClr>
                  </a:solidFill>
                  <a:latin typeface="华文细黑" panose="02010600040101010101" pitchFamily="2" charset="-122"/>
                  <a:ea typeface="华文细黑" panose="02010600040101010101" pitchFamily="2" charset="-122"/>
                </a:rPr>
                <a:t>国文教学</a:t>
              </a:r>
            </a:p>
          </p:txBody>
        </p:sp>
        <p:sp>
          <p:nvSpPr>
            <p:cNvPr id="12" name="椭圆 11"/>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文本框 45"/>
          <p:cNvSpPr txBox="1"/>
          <p:nvPr/>
        </p:nvSpPr>
        <p:spPr>
          <a:xfrm>
            <a:off x="2177520" y="2725715"/>
            <a:ext cx="3249885" cy="3170099"/>
          </a:xfrm>
          <a:prstGeom prst="rect">
            <a:avLst/>
          </a:prstGeom>
          <a:solidFill>
            <a:srgbClr val="F3F9FD">
              <a:alpha val="30000"/>
            </a:srgbClr>
          </a:solidFill>
        </p:spPr>
        <p:txBody>
          <a:bodyPr wrap="square">
            <a:spAutoFit/>
          </a:bodyPr>
          <a:lstStyle/>
          <a:p>
            <a:pPr indent="457200"/>
            <a:r>
              <a:rPr lang="zh-CN" altLang="en-US" sz="2000" dirty="0"/>
              <a:t>与北京的国立学校相较，</a:t>
            </a:r>
            <a:r>
              <a:rPr lang="zh-CN" altLang="en-US" sz="2000" dirty="0">
                <a:solidFill>
                  <a:srgbClr val="1E5FAE"/>
                </a:solidFill>
              </a:rPr>
              <a:t>教会学校</a:t>
            </a:r>
            <a:r>
              <a:rPr lang="zh-CN" altLang="en-US" sz="2000" dirty="0"/>
              <a:t>的国文教学显得十分保守。上海教会学校之首的圣约翰大学，聘请获有低级科举功名的人来中文系讲授古文经，并强调旧式的记忆和背诵法。在文化问题上，教会大学的管理者也害怕改革，对新文化运动充满了怀疑。</a:t>
            </a:r>
          </a:p>
        </p:txBody>
      </p:sp>
      <p:sp>
        <p:nvSpPr>
          <p:cNvPr id="14" name="文本框 13">
            <a:extLst>
              <a:ext uri="{FF2B5EF4-FFF2-40B4-BE49-F238E27FC236}">
                <a16:creationId xmlns:a16="http://schemas.microsoft.com/office/drawing/2014/main" id="{B4E4E165-D7AB-4501-A9CA-DF6C6393DFAC}"/>
              </a:ext>
            </a:extLst>
          </p:cNvPr>
          <p:cNvSpPr txBox="1"/>
          <p:nvPr/>
        </p:nvSpPr>
        <p:spPr>
          <a:xfrm>
            <a:off x="8389537" y="6047750"/>
            <a:ext cx="6097904"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2800" b="1" i="0" u="none" strike="noStrike" kern="1200" cap="none" spc="0" normalizeH="0" baseline="0" noProof="0" smtClean="0">
                <a:ln>
                  <a:noFill/>
                </a:ln>
                <a:solidFill>
                  <a:srgbClr val="5B9BD5">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tabLst/>
                <a:defRPr/>
              </a:pPr>
              <a:t>34</a:t>
            </a:fld>
            <a:endParaRPr kumimoji="0" lang="zh-CN" altLang="en-US" sz="2800" b="1" i="0" u="none" strike="noStrike" kern="1200" cap="none" spc="0" normalizeH="0" baseline="0" noProof="0" dirty="0">
              <a:ln>
                <a:noFill/>
              </a:ln>
              <a:solidFill>
                <a:srgbClr val="5B9BD5">
                  <a:lumMod val="50000"/>
                </a:srgbClr>
              </a:solidFill>
              <a:effectLst/>
              <a:uLnTx/>
              <a:uFillTx/>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67954008"/>
      </p:ext>
    </p:extLst>
  </p:cSld>
  <p:clrMapOvr>
    <a:masterClrMapping/>
  </p:clrMapOvr>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AutoShape 11"/>
          <p:cNvSpPr>
            <a:spLocks noChangeAspect="1" noChangeArrowheads="1" noTextEdit="1"/>
          </p:cNvSpPr>
          <p:nvPr/>
        </p:nvSpPr>
        <p:spPr bwMode="auto">
          <a:xfrm>
            <a:off x="1746069" y="2502712"/>
            <a:ext cx="484838" cy="44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 name="矩形 99"/>
          <p:cNvSpPr/>
          <p:nvPr/>
        </p:nvSpPr>
        <p:spPr>
          <a:xfrm>
            <a:off x="1774036" y="1434244"/>
            <a:ext cx="8643927" cy="4832092"/>
          </a:xfrm>
          <a:prstGeom prst="rect">
            <a:avLst/>
          </a:prstGeom>
          <a:solidFill>
            <a:srgbClr val="F3F9FD">
              <a:alpha val="30000"/>
            </a:srgbClr>
          </a:solidFill>
        </p:spPr>
        <p:txBody>
          <a:bodyPr wrap="square">
            <a:spAutoFit/>
          </a:bodyPr>
          <a:lstStyle/>
          <a:p>
            <a:pPr indent="457200" algn="just">
              <a:spcAft>
                <a:spcPts val="1200"/>
              </a:spcAft>
            </a:pPr>
            <a:r>
              <a:rPr lang="zh-CN" altLang="en-US" sz="2400" dirty="0">
                <a:solidFill>
                  <a:schemeClr val="tx1">
                    <a:lumMod val="95000"/>
                    <a:lumOff val="5000"/>
                  </a:schemeClr>
                </a:solidFill>
                <a:latin typeface="等线" panose="02010600030101010101" pitchFamily="2" charset="-122"/>
                <a:ea typeface="等线" panose="02010600030101010101" pitchFamily="2" charset="-122"/>
              </a:rPr>
              <a:t>对于学术传承的强烈意识和对古代典籍研究的无私奉献都是国学悠久传统的重要组成部分。在中国的学术共同体中知识谱系始终是十分关键的方面。一定程度上这是因为谱系证明了知识的可信度。</a:t>
            </a:r>
            <a:endParaRPr lang="en-US" altLang="zh-CN" sz="2400" dirty="0">
              <a:solidFill>
                <a:schemeClr val="tx1">
                  <a:lumMod val="95000"/>
                  <a:lumOff val="5000"/>
                </a:schemeClr>
              </a:solidFill>
              <a:latin typeface="等线" panose="02010600030101010101" pitchFamily="2" charset="-122"/>
              <a:ea typeface="等线" panose="02010600030101010101" pitchFamily="2" charset="-122"/>
            </a:endParaRPr>
          </a:p>
          <a:p>
            <a:pPr indent="457200" algn="just">
              <a:spcAft>
                <a:spcPts val="1200"/>
              </a:spcAft>
            </a:pPr>
            <a:r>
              <a:rPr lang="zh-CN" altLang="en-US" sz="2400" dirty="0">
                <a:solidFill>
                  <a:schemeClr val="tx1">
                    <a:lumMod val="95000"/>
                    <a:lumOff val="5000"/>
                  </a:schemeClr>
                </a:solidFill>
                <a:latin typeface="等线" panose="02010600030101010101" pitchFamily="2" charset="-122"/>
                <a:ea typeface="等线" panose="02010600030101010101" pitchFamily="2" charset="-122"/>
              </a:rPr>
              <a:t>与此同时，在</a:t>
            </a:r>
            <a:r>
              <a:rPr lang="en-US" altLang="zh-CN" sz="2400" dirty="0">
                <a:solidFill>
                  <a:schemeClr val="tx1">
                    <a:lumMod val="95000"/>
                    <a:lumOff val="5000"/>
                  </a:schemeClr>
                </a:solidFill>
                <a:latin typeface="等线" panose="02010600030101010101" pitchFamily="2" charset="-122"/>
                <a:ea typeface="等线" panose="02010600030101010101" pitchFamily="2" charset="-122"/>
              </a:rPr>
              <a:t>20</a:t>
            </a:r>
            <a:r>
              <a:rPr lang="zh-CN" altLang="en-US" sz="2400" dirty="0">
                <a:solidFill>
                  <a:schemeClr val="tx1">
                    <a:lumMod val="95000"/>
                    <a:lumOff val="5000"/>
                  </a:schemeClr>
                </a:solidFill>
                <a:latin typeface="等线" panose="02010600030101010101" pitchFamily="2" charset="-122"/>
                <a:ea typeface="等线" panose="02010600030101010101" pitchFamily="2" charset="-122"/>
              </a:rPr>
              <a:t>世纪</a:t>
            </a:r>
            <a:r>
              <a:rPr lang="en-US" altLang="zh-CN" sz="2400" dirty="0">
                <a:solidFill>
                  <a:schemeClr val="tx1">
                    <a:lumMod val="95000"/>
                    <a:lumOff val="5000"/>
                  </a:schemeClr>
                </a:solidFill>
                <a:latin typeface="等线" panose="02010600030101010101" pitchFamily="2" charset="-122"/>
                <a:ea typeface="等线" panose="02010600030101010101" pitchFamily="2" charset="-122"/>
              </a:rPr>
              <a:t>30</a:t>
            </a:r>
            <a:r>
              <a:rPr lang="zh-CN" altLang="en-US" sz="2400" dirty="0">
                <a:solidFill>
                  <a:schemeClr val="tx1">
                    <a:lumMod val="95000"/>
                    <a:lumOff val="5000"/>
                  </a:schemeClr>
                </a:solidFill>
                <a:latin typeface="等线" panose="02010600030101010101" pitchFamily="2" charset="-122"/>
                <a:ea typeface="等线" panose="02010600030101010101" pitchFamily="2" charset="-122"/>
              </a:rPr>
              <a:t>年代的政治和文化环境中，与对谱系和传统的极度推崇相结合，使国学研究转向强调文化体系的完整性与传承谱系的纯正性。这种意义上的国学研究建立在高度历史主义和文化主义的基础上，也即以确保整体的排他性和谱系的纯正性为理由，拒绝在研究中掺入外来元素。</a:t>
            </a:r>
            <a:endParaRPr lang="en-US" altLang="zh-CN" sz="2400" dirty="0">
              <a:solidFill>
                <a:schemeClr val="tx1">
                  <a:lumMod val="95000"/>
                  <a:lumOff val="5000"/>
                </a:schemeClr>
              </a:solidFill>
              <a:latin typeface="等线" panose="02010600030101010101" pitchFamily="2" charset="-122"/>
              <a:ea typeface="等线" panose="02010600030101010101" pitchFamily="2" charset="-122"/>
            </a:endParaRPr>
          </a:p>
          <a:p>
            <a:pPr indent="457200" algn="just">
              <a:spcAft>
                <a:spcPts val="1200"/>
              </a:spcAft>
            </a:pPr>
            <a:r>
              <a:rPr lang="zh-CN" altLang="en-US" sz="2400" dirty="0">
                <a:solidFill>
                  <a:schemeClr val="tx1">
                    <a:lumMod val="95000"/>
                    <a:lumOff val="5000"/>
                  </a:schemeClr>
                </a:solidFill>
                <a:latin typeface="等线" panose="02010600030101010101" pitchFamily="2" charset="-122"/>
                <a:ea typeface="等线" panose="02010600030101010101" pitchFamily="2" charset="-122"/>
              </a:rPr>
              <a:t>然而随着日本对华北军事进攻的加剧，抵抗或偏安的艰难抉择变得日益迫切，</a:t>
            </a:r>
            <a:r>
              <a:rPr lang="en-US" altLang="zh-CN" sz="2400" dirty="0">
                <a:solidFill>
                  <a:schemeClr val="tx1">
                    <a:lumMod val="95000"/>
                    <a:lumOff val="5000"/>
                  </a:schemeClr>
                </a:solidFill>
                <a:latin typeface="等线" panose="02010600030101010101" pitchFamily="2" charset="-122"/>
                <a:ea typeface="等线" panose="02010600030101010101" pitchFamily="2" charset="-122"/>
              </a:rPr>
              <a:t>20</a:t>
            </a:r>
            <a:r>
              <a:rPr lang="zh-CN" altLang="en-US" sz="2400" dirty="0">
                <a:solidFill>
                  <a:schemeClr val="tx1">
                    <a:lumMod val="95000"/>
                    <a:lumOff val="5000"/>
                  </a:schemeClr>
                </a:solidFill>
                <a:latin typeface="等线" panose="02010600030101010101" pitchFamily="2" charset="-122"/>
                <a:ea typeface="等线" panose="02010600030101010101" pitchFamily="2" charset="-122"/>
              </a:rPr>
              <a:t>世纪</a:t>
            </a:r>
            <a:r>
              <a:rPr lang="en-US" altLang="zh-CN" sz="2400" dirty="0">
                <a:solidFill>
                  <a:schemeClr val="tx1">
                    <a:lumMod val="95000"/>
                    <a:lumOff val="5000"/>
                  </a:schemeClr>
                </a:solidFill>
                <a:latin typeface="等线" panose="02010600030101010101" pitchFamily="2" charset="-122"/>
                <a:ea typeface="等线" panose="02010600030101010101" pitchFamily="2" charset="-122"/>
              </a:rPr>
              <a:t>30</a:t>
            </a:r>
            <a:r>
              <a:rPr lang="zh-CN" altLang="en-US" sz="2400" dirty="0">
                <a:solidFill>
                  <a:schemeClr val="tx1">
                    <a:lumMod val="95000"/>
                    <a:lumOff val="5000"/>
                  </a:schemeClr>
                </a:solidFill>
                <a:latin typeface="等线" panose="02010600030101010101" pitchFamily="2" charset="-122"/>
                <a:ea typeface="等线" panose="02010600030101010101" pitchFamily="2" charset="-122"/>
              </a:rPr>
              <a:t>年代的学者最终日益转向坚定的文化民族主义。</a:t>
            </a:r>
            <a:endParaRPr lang="en-US" altLang="zh-CN" sz="2400" dirty="0">
              <a:solidFill>
                <a:schemeClr val="tx1">
                  <a:lumMod val="95000"/>
                  <a:lumOff val="5000"/>
                </a:schemeClr>
              </a:solidFill>
              <a:latin typeface="等线" panose="02010600030101010101" pitchFamily="2" charset="-122"/>
              <a:ea typeface="等线" panose="02010600030101010101" pitchFamily="2" charset="-122"/>
            </a:endParaRPr>
          </a:p>
        </p:txBody>
      </p:sp>
      <p:grpSp>
        <p:nvGrpSpPr>
          <p:cNvPr id="10" name="组合 9"/>
          <p:cNvGrpSpPr/>
          <p:nvPr/>
        </p:nvGrpSpPr>
        <p:grpSpPr>
          <a:xfrm>
            <a:off x="516255" y="347345"/>
            <a:ext cx="3446145" cy="604520"/>
            <a:chOff x="813" y="547"/>
            <a:chExt cx="5427" cy="952"/>
          </a:xfrm>
        </p:grpSpPr>
        <p:sp>
          <p:nvSpPr>
            <p:cNvPr id="11" name="文本框 10"/>
            <p:cNvSpPr txBox="1"/>
            <p:nvPr/>
          </p:nvSpPr>
          <p:spPr>
            <a:xfrm>
              <a:off x="2309" y="547"/>
              <a:ext cx="3931" cy="921"/>
            </a:xfrm>
            <a:prstGeom prst="rect">
              <a:avLst/>
            </a:prstGeom>
            <a:noFill/>
          </p:spPr>
          <p:txBody>
            <a:bodyPr wrap="square" rtlCol="0">
              <a:spAutoFit/>
            </a:bodyPr>
            <a:lstStyle/>
            <a:p>
              <a:pPr algn="ctr"/>
              <a:r>
                <a:rPr lang="zh-CN" altLang="en-US" sz="3200" b="1" dirty="0">
                  <a:solidFill>
                    <a:schemeClr val="bg2">
                      <a:lumMod val="25000"/>
                    </a:schemeClr>
                  </a:solidFill>
                  <a:latin typeface="华文细黑" panose="02010600040101010101" pitchFamily="2" charset="-122"/>
                  <a:ea typeface="华文细黑" panose="02010600040101010101" pitchFamily="2" charset="-122"/>
                </a:rPr>
                <a:t>国学研究</a:t>
              </a:r>
            </a:p>
          </p:txBody>
        </p:sp>
        <p:sp>
          <p:nvSpPr>
            <p:cNvPr id="12" name="椭圆 11"/>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a:extLst>
              <a:ext uri="{FF2B5EF4-FFF2-40B4-BE49-F238E27FC236}">
                <a16:creationId xmlns:a16="http://schemas.microsoft.com/office/drawing/2014/main" id="{4CF958CA-5AC4-4ECB-ABFE-E2922A4409AF}"/>
              </a:ext>
            </a:extLst>
          </p:cNvPr>
          <p:cNvSpPr txBox="1"/>
          <p:nvPr/>
        </p:nvSpPr>
        <p:spPr>
          <a:xfrm>
            <a:off x="8626793" y="6116330"/>
            <a:ext cx="6097904"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2800" b="1" i="0" u="none" strike="noStrike" kern="1200" cap="none" spc="0" normalizeH="0" baseline="0" noProof="0" smtClean="0">
                <a:ln>
                  <a:noFill/>
                </a:ln>
                <a:solidFill>
                  <a:srgbClr val="5B9BD5">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tabLst/>
                <a:defRPr/>
              </a:pPr>
              <a:t>35</a:t>
            </a:fld>
            <a:endParaRPr kumimoji="0" lang="zh-CN" altLang="en-US" sz="2800" b="1" i="0" u="none" strike="noStrike" kern="1200" cap="none" spc="0" normalizeH="0" baseline="0" noProof="0" dirty="0">
              <a:ln>
                <a:noFill/>
              </a:ln>
              <a:solidFill>
                <a:srgbClr val="5B9BD5">
                  <a:lumMod val="50000"/>
                </a:srgbClr>
              </a:solidFill>
              <a:effectLst/>
              <a:uLnTx/>
              <a:uFillTx/>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1588425862"/>
      </p:ext>
    </p:extLst>
  </p:cSld>
  <p:clrMapOvr>
    <a:masterClrMapping/>
  </p:clrMapOvr>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516255" y="347345"/>
            <a:ext cx="4428490" cy="604520"/>
            <a:chOff x="813" y="547"/>
            <a:chExt cx="6974" cy="952"/>
          </a:xfrm>
        </p:grpSpPr>
        <p:sp>
          <p:nvSpPr>
            <p:cNvPr id="9" name="文本框 8"/>
            <p:cNvSpPr txBox="1"/>
            <p:nvPr/>
          </p:nvSpPr>
          <p:spPr>
            <a:xfrm>
              <a:off x="2309" y="547"/>
              <a:ext cx="5479" cy="921"/>
            </a:xfrm>
            <a:prstGeom prst="rect">
              <a:avLst/>
            </a:prstGeom>
            <a:noFill/>
          </p:spPr>
          <p:txBody>
            <a:bodyPr wrap="square" rtlCol="0">
              <a:spAutoFit/>
            </a:bodyPr>
            <a:lstStyle/>
            <a:p>
              <a:pPr algn="ctr"/>
              <a:r>
                <a:rPr lang="en-US" altLang="zh-CN" sz="3200" b="1" dirty="0">
                  <a:solidFill>
                    <a:schemeClr val="bg2">
                      <a:lumMod val="25000"/>
                    </a:schemeClr>
                  </a:solidFill>
                  <a:latin typeface="华文细黑" panose="02010600040101010101" pitchFamily="2" charset="-122"/>
                  <a:ea typeface="华文细黑" panose="02010600040101010101" pitchFamily="2" charset="-122"/>
                </a:rPr>
                <a:t>Question</a:t>
              </a:r>
              <a:endParaRPr lang="zh-CN" altLang="en-US" sz="3200" b="1" dirty="0">
                <a:solidFill>
                  <a:schemeClr val="bg2">
                    <a:lumMod val="25000"/>
                  </a:schemeClr>
                </a:solidFill>
                <a:latin typeface="华文细黑" panose="02010600040101010101" pitchFamily="2" charset="-122"/>
                <a:ea typeface="华文细黑" panose="02010600040101010101" pitchFamily="2" charset="-122"/>
              </a:endParaRPr>
            </a:p>
          </p:txBody>
        </p:sp>
        <p:sp>
          <p:nvSpPr>
            <p:cNvPr id="4" name="椭圆 3"/>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矩形 30"/>
          <p:cNvSpPr/>
          <p:nvPr/>
        </p:nvSpPr>
        <p:spPr>
          <a:xfrm>
            <a:off x="1802528" y="1326777"/>
            <a:ext cx="8578602" cy="3836894"/>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32" descr="zzzzz_0000s_0003_矩形-1"/>
          <p:cNvPicPr>
            <a:picLocks noChangeAspect="1"/>
          </p:cNvPicPr>
          <p:nvPr/>
        </p:nvPicPr>
        <p:blipFill>
          <a:blip r:embed="rId3"/>
          <a:stretch>
            <a:fillRect/>
          </a:stretch>
        </p:blipFill>
        <p:spPr>
          <a:xfrm rot="5400000">
            <a:off x="3509105" y="-2147926"/>
            <a:ext cx="5405120" cy="10786300"/>
          </a:xfrm>
          <a:prstGeom prst="rect">
            <a:avLst/>
          </a:prstGeom>
        </p:spPr>
      </p:pic>
      <p:sp>
        <p:nvSpPr>
          <p:cNvPr id="25" name="TextBox 24"/>
          <p:cNvSpPr txBox="1"/>
          <p:nvPr/>
        </p:nvSpPr>
        <p:spPr>
          <a:xfrm>
            <a:off x="1941773" y="1573306"/>
            <a:ext cx="9178944" cy="3046988"/>
          </a:xfrm>
          <a:prstGeom prst="rect">
            <a:avLst/>
          </a:prstGeom>
          <a:noFill/>
        </p:spPr>
        <p:txBody>
          <a:bodyPr wrap="square" rtlCol="0">
            <a:spAutoFit/>
          </a:bodyPr>
          <a:lstStyle/>
          <a:p>
            <a:r>
              <a:rPr lang="en-US" altLang="zh-CN" sz="3200" dirty="0"/>
              <a:t>			How does the uneven spatial and social (including gender) distribution and development of China’s universities influence China’s subsequent socio-economic development?  </a:t>
            </a:r>
          </a:p>
          <a:p>
            <a:r>
              <a:rPr lang="en-US" altLang="zh-CN" sz="3200" dirty="0"/>
              <a:t>		</a:t>
            </a:r>
            <a:r>
              <a:rPr lang="zh-CN" altLang="en-US" sz="3200" dirty="0"/>
              <a:t>中国大学的空间、社会分布（包括性别）和发展不均衡是如何影响中国后来的社会经济发展的？</a:t>
            </a:r>
          </a:p>
        </p:txBody>
      </p:sp>
      <p:sp>
        <p:nvSpPr>
          <p:cNvPr id="10" name="文本框 9">
            <a:extLst>
              <a:ext uri="{FF2B5EF4-FFF2-40B4-BE49-F238E27FC236}">
                <a16:creationId xmlns:a16="http://schemas.microsoft.com/office/drawing/2014/main" id="{D6265194-D462-46A9-B0F7-511D55CDD752}"/>
              </a:ext>
            </a:extLst>
          </p:cNvPr>
          <p:cNvSpPr txBox="1"/>
          <p:nvPr/>
        </p:nvSpPr>
        <p:spPr>
          <a:xfrm>
            <a:off x="8295323" y="6143103"/>
            <a:ext cx="6097904"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2800" b="1" i="0" u="none" strike="noStrike" kern="1200" cap="none" spc="0" normalizeH="0" baseline="0" noProof="0" smtClean="0">
                <a:ln>
                  <a:noFill/>
                </a:ln>
                <a:solidFill>
                  <a:srgbClr val="5B9BD5">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tabLst/>
                <a:defRPr/>
              </a:pPr>
              <a:t>36</a:t>
            </a:fld>
            <a:endParaRPr kumimoji="0" lang="zh-CN" altLang="en-US" sz="2800" b="1" i="0" u="none" strike="noStrike" kern="1200" cap="none" spc="0" normalizeH="0" baseline="0" noProof="0" dirty="0">
              <a:ln>
                <a:noFill/>
              </a:ln>
              <a:solidFill>
                <a:srgbClr val="5B9BD5">
                  <a:lumMod val="50000"/>
                </a:srgbClr>
              </a:solidFill>
              <a:effectLst/>
              <a:uLnTx/>
              <a:uFillTx/>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776681484"/>
      </p:ext>
    </p:extLst>
  </p:cSld>
  <p:clrMapOvr>
    <a:masterClrMapping/>
  </p:clrMapOvr>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257619" y="1402969"/>
            <a:ext cx="2161747" cy="695165"/>
            <a:chOff x="6480383" y="1934083"/>
            <a:chExt cx="2161747" cy="695165"/>
          </a:xfrm>
        </p:grpSpPr>
        <p:sp>
          <p:nvSpPr>
            <p:cNvPr id="21" name="Freeform 64"/>
            <p:cNvSpPr>
              <a:spLocks noEditPoints="1"/>
            </p:cNvSpPr>
            <p:nvPr/>
          </p:nvSpPr>
          <p:spPr bwMode="auto">
            <a:xfrm>
              <a:off x="6480383" y="1934083"/>
              <a:ext cx="588886" cy="583112"/>
            </a:xfrm>
            <a:custGeom>
              <a:avLst/>
              <a:gdLst>
                <a:gd name="T0" fmla="*/ 18 w 116"/>
                <a:gd name="T1" fmla="*/ 58 h 115"/>
                <a:gd name="T2" fmla="*/ 19 w 116"/>
                <a:gd name="T3" fmla="*/ 62 h 115"/>
                <a:gd name="T4" fmla="*/ 18 w 116"/>
                <a:gd name="T5" fmla="*/ 66 h 115"/>
                <a:gd name="T6" fmla="*/ 0 w 116"/>
                <a:gd name="T7" fmla="*/ 85 h 115"/>
                <a:gd name="T8" fmla="*/ 1 w 116"/>
                <a:gd name="T9" fmla="*/ 85 h 115"/>
                <a:gd name="T10" fmla="*/ 4 w 116"/>
                <a:gd name="T11" fmla="*/ 84 h 115"/>
                <a:gd name="T12" fmla="*/ 17 w 116"/>
                <a:gd name="T13" fmla="*/ 91 h 115"/>
                <a:gd name="T14" fmla="*/ 4 w 116"/>
                <a:gd name="T15" fmla="*/ 97 h 115"/>
                <a:gd name="T16" fmla="*/ 1 w 116"/>
                <a:gd name="T17" fmla="*/ 96 h 115"/>
                <a:gd name="T18" fmla="*/ 0 w 116"/>
                <a:gd name="T19" fmla="*/ 96 h 115"/>
                <a:gd name="T20" fmla="*/ 12 w 116"/>
                <a:gd name="T21" fmla="*/ 115 h 115"/>
                <a:gd name="T22" fmla="*/ 49 w 116"/>
                <a:gd name="T23" fmla="*/ 96 h 115"/>
                <a:gd name="T24" fmla="*/ 48 w 116"/>
                <a:gd name="T25" fmla="*/ 96 h 115"/>
                <a:gd name="T26" fmla="*/ 46 w 116"/>
                <a:gd name="T27" fmla="*/ 97 h 115"/>
                <a:gd name="T28" fmla="*/ 33 w 116"/>
                <a:gd name="T29" fmla="*/ 91 h 115"/>
                <a:gd name="T30" fmla="*/ 46 w 116"/>
                <a:gd name="T31" fmla="*/ 84 h 115"/>
                <a:gd name="T32" fmla="*/ 48 w 116"/>
                <a:gd name="T33" fmla="*/ 85 h 115"/>
                <a:gd name="T34" fmla="*/ 49 w 116"/>
                <a:gd name="T35" fmla="*/ 85 h 115"/>
                <a:gd name="T36" fmla="*/ 31 w 116"/>
                <a:gd name="T37" fmla="*/ 66 h 115"/>
                <a:gd name="T38" fmla="*/ 30 w 116"/>
                <a:gd name="T39" fmla="*/ 62 h 115"/>
                <a:gd name="T40" fmla="*/ 32 w 116"/>
                <a:gd name="T41" fmla="*/ 58 h 115"/>
                <a:gd name="T42" fmla="*/ 91 w 116"/>
                <a:gd name="T43" fmla="*/ 51 h 115"/>
                <a:gd name="T44" fmla="*/ 86 w 116"/>
                <a:gd name="T45" fmla="*/ 62 h 115"/>
                <a:gd name="T46" fmla="*/ 87 w 116"/>
                <a:gd name="T47" fmla="*/ 62 h 115"/>
                <a:gd name="T48" fmla="*/ 67 w 116"/>
                <a:gd name="T49" fmla="*/ 66 h 115"/>
                <a:gd name="T50" fmla="*/ 65 w 116"/>
                <a:gd name="T51" fmla="*/ 87 h 115"/>
                <a:gd name="T52" fmla="*/ 62 w 116"/>
                <a:gd name="T53" fmla="*/ 85 h 115"/>
                <a:gd name="T54" fmla="*/ 52 w 116"/>
                <a:gd name="T55" fmla="*/ 91 h 115"/>
                <a:gd name="T56" fmla="*/ 62 w 116"/>
                <a:gd name="T57" fmla="*/ 96 h 115"/>
                <a:gd name="T58" fmla="*/ 65 w 116"/>
                <a:gd name="T59" fmla="*/ 95 h 115"/>
                <a:gd name="T60" fmla="*/ 67 w 116"/>
                <a:gd name="T61" fmla="*/ 115 h 115"/>
                <a:gd name="T62" fmla="*/ 116 w 116"/>
                <a:gd name="T63" fmla="*/ 103 h 115"/>
                <a:gd name="T64" fmla="*/ 98 w 116"/>
                <a:gd name="T65" fmla="*/ 66 h 115"/>
                <a:gd name="T66" fmla="*/ 97 w 116"/>
                <a:gd name="T67" fmla="*/ 62 h 115"/>
                <a:gd name="T68" fmla="*/ 98 w 116"/>
                <a:gd name="T69" fmla="*/ 58 h 115"/>
                <a:gd name="T70" fmla="*/ 49 w 116"/>
                <a:gd name="T71" fmla="*/ 0 h 115"/>
                <a:gd name="T72" fmla="*/ 0 w 116"/>
                <a:gd name="T73" fmla="*/ 12 h 115"/>
                <a:gd name="T74" fmla="*/ 19 w 116"/>
                <a:gd name="T75" fmla="*/ 49 h 115"/>
                <a:gd name="T76" fmla="*/ 19 w 116"/>
                <a:gd name="T77" fmla="*/ 46 h 115"/>
                <a:gd name="T78" fmla="*/ 17 w 116"/>
                <a:gd name="T79" fmla="*/ 40 h 115"/>
                <a:gd name="T80" fmla="*/ 33 w 116"/>
                <a:gd name="T81" fmla="*/ 40 h 115"/>
                <a:gd name="T82" fmla="*/ 31 w 116"/>
                <a:gd name="T83" fmla="*/ 46 h 115"/>
                <a:gd name="T84" fmla="*/ 31 w 116"/>
                <a:gd name="T85" fmla="*/ 49 h 115"/>
                <a:gd name="T86" fmla="*/ 49 w 116"/>
                <a:gd name="T87" fmla="*/ 30 h 115"/>
                <a:gd name="T88" fmla="*/ 48 w 116"/>
                <a:gd name="T89" fmla="*/ 30 h 115"/>
                <a:gd name="T90" fmla="*/ 46 w 116"/>
                <a:gd name="T91" fmla="*/ 31 h 115"/>
                <a:gd name="T92" fmla="*/ 33 w 116"/>
                <a:gd name="T93" fmla="*/ 24 h 115"/>
                <a:gd name="T94" fmla="*/ 46 w 116"/>
                <a:gd name="T95" fmla="*/ 18 h 115"/>
                <a:gd name="T96" fmla="*/ 48 w 116"/>
                <a:gd name="T97" fmla="*/ 19 h 115"/>
                <a:gd name="T98" fmla="*/ 49 w 116"/>
                <a:gd name="T99"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6" h="115">
                  <a:moveTo>
                    <a:pt x="25" y="51"/>
                  </a:moveTo>
                  <a:cubicBezTo>
                    <a:pt x="21" y="51"/>
                    <a:pt x="18" y="54"/>
                    <a:pt x="18" y="58"/>
                  </a:cubicBezTo>
                  <a:cubicBezTo>
                    <a:pt x="18" y="59"/>
                    <a:pt x="19" y="61"/>
                    <a:pt x="19" y="62"/>
                  </a:cubicBezTo>
                  <a:cubicBezTo>
                    <a:pt x="19" y="62"/>
                    <a:pt x="19" y="62"/>
                    <a:pt x="19" y="62"/>
                  </a:cubicBezTo>
                  <a:cubicBezTo>
                    <a:pt x="20" y="62"/>
                    <a:pt x="20" y="62"/>
                    <a:pt x="20" y="62"/>
                  </a:cubicBezTo>
                  <a:cubicBezTo>
                    <a:pt x="22" y="65"/>
                    <a:pt x="21" y="66"/>
                    <a:pt x="18" y="66"/>
                  </a:cubicBezTo>
                  <a:cubicBezTo>
                    <a:pt x="0" y="66"/>
                    <a:pt x="0" y="66"/>
                    <a:pt x="0" y="66"/>
                  </a:cubicBezTo>
                  <a:cubicBezTo>
                    <a:pt x="0" y="85"/>
                    <a:pt x="0" y="85"/>
                    <a:pt x="0" y="85"/>
                  </a:cubicBezTo>
                  <a:cubicBezTo>
                    <a:pt x="1" y="85"/>
                    <a:pt x="1" y="85"/>
                    <a:pt x="1" y="85"/>
                  </a:cubicBezTo>
                  <a:cubicBezTo>
                    <a:pt x="1" y="85"/>
                    <a:pt x="1" y="85"/>
                    <a:pt x="1" y="85"/>
                  </a:cubicBezTo>
                  <a:cubicBezTo>
                    <a:pt x="2" y="85"/>
                    <a:pt x="3" y="85"/>
                    <a:pt x="3" y="85"/>
                  </a:cubicBezTo>
                  <a:cubicBezTo>
                    <a:pt x="4" y="84"/>
                    <a:pt x="4" y="84"/>
                    <a:pt x="4" y="84"/>
                  </a:cubicBezTo>
                  <a:cubicBezTo>
                    <a:pt x="5" y="83"/>
                    <a:pt x="7" y="83"/>
                    <a:pt x="9" y="83"/>
                  </a:cubicBezTo>
                  <a:cubicBezTo>
                    <a:pt x="13" y="83"/>
                    <a:pt x="17" y="86"/>
                    <a:pt x="17" y="91"/>
                  </a:cubicBezTo>
                  <a:cubicBezTo>
                    <a:pt x="17" y="95"/>
                    <a:pt x="13" y="99"/>
                    <a:pt x="9" y="99"/>
                  </a:cubicBezTo>
                  <a:cubicBezTo>
                    <a:pt x="7" y="99"/>
                    <a:pt x="5" y="98"/>
                    <a:pt x="4" y="97"/>
                  </a:cubicBezTo>
                  <a:cubicBezTo>
                    <a:pt x="3" y="97"/>
                    <a:pt x="3" y="97"/>
                    <a:pt x="3" y="97"/>
                  </a:cubicBezTo>
                  <a:cubicBezTo>
                    <a:pt x="3" y="96"/>
                    <a:pt x="2" y="96"/>
                    <a:pt x="1" y="96"/>
                  </a:cubicBezTo>
                  <a:cubicBezTo>
                    <a:pt x="1" y="96"/>
                    <a:pt x="1" y="96"/>
                    <a:pt x="1" y="96"/>
                  </a:cubicBezTo>
                  <a:cubicBezTo>
                    <a:pt x="0" y="96"/>
                    <a:pt x="0" y="96"/>
                    <a:pt x="0" y="96"/>
                  </a:cubicBezTo>
                  <a:cubicBezTo>
                    <a:pt x="0" y="103"/>
                    <a:pt x="0" y="103"/>
                    <a:pt x="0" y="103"/>
                  </a:cubicBezTo>
                  <a:cubicBezTo>
                    <a:pt x="0" y="110"/>
                    <a:pt x="6" y="115"/>
                    <a:pt x="12" y="115"/>
                  </a:cubicBezTo>
                  <a:cubicBezTo>
                    <a:pt x="49" y="115"/>
                    <a:pt x="49" y="115"/>
                    <a:pt x="49" y="115"/>
                  </a:cubicBezTo>
                  <a:cubicBezTo>
                    <a:pt x="49" y="96"/>
                    <a:pt x="49" y="96"/>
                    <a:pt x="49" y="96"/>
                  </a:cubicBezTo>
                  <a:cubicBezTo>
                    <a:pt x="49" y="96"/>
                    <a:pt x="49" y="96"/>
                    <a:pt x="49" y="96"/>
                  </a:cubicBezTo>
                  <a:cubicBezTo>
                    <a:pt x="49" y="96"/>
                    <a:pt x="48" y="96"/>
                    <a:pt x="48" y="96"/>
                  </a:cubicBezTo>
                  <a:cubicBezTo>
                    <a:pt x="48" y="96"/>
                    <a:pt x="47" y="96"/>
                    <a:pt x="47" y="97"/>
                  </a:cubicBezTo>
                  <a:cubicBezTo>
                    <a:pt x="46" y="97"/>
                    <a:pt x="46" y="97"/>
                    <a:pt x="46" y="97"/>
                  </a:cubicBezTo>
                  <a:cubicBezTo>
                    <a:pt x="44" y="98"/>
                    <a:pt x="43" y="99"/>
                    <a:pt x="41" y="99"/>
                  </a:cubicBezTo>
                  <a:cubicBezTo>
                    <a:pt x="36" y="99"/>
                    <a:pt x="33" y="95"/>
                    <a:pt x="33" y="91"/>
                  </a:cubicBezTo>
                  <a:cubicBezTo>
                    <a:pt x="33" y="86"/>
                    <a:pt x="36" y="83"/>
                    <a:pt x="41" y="83"/>
                  </a:cubicBezTo>
                  <a:cubicBezTo>
                    <a:pt x="43" y="83"/>
                    <a:pt x="44" y="83"/>
                    <a:pt x="46" y="84"/>
                  </a:cubicBezTo>
                  <a:cubicBezTo>
                    <a:pt x="47" y="85"/>
                    <a:pt x="47" y="85"/>
                    <a:pt x="47" y="85"/>
                  </a:cubicBezTo>
                  <a:cubicBezTo>
                    <a:pt x="47" y="85"/>
                    <a:pt x="48" y="85"/>
                    <a:pt x="48" y="85"/>
                  </a:cubicBezTo>
                  <a:cubicBezTo>
                    <a:pt x="48" y="85"/>
                    <a:pt x="49" y="85"/>
                    <a:pt x="49" y="85"/>
                  </a:cubicBezTo>
                  <a:cubicBezTo>
                    <a:pt x="49" y="85"/>
                    <a:pt x="49" y="85"/>
                    <a:pt x="49" y="85"/>
                  </a:cubicBezTo>
                  <a:cubicBezTo>
                    <a:pt x="49" y="66"/>
                    <a:pt x="49" y="66"/>
                    <a:pt x="49" y="66"/>
                  </a:cubicBezTo>
                  <a:cubicBezTo>
                    <a:pt x="31" y="66"/>
                    <a:pt x="31" y="66"/>
                    <a:pt x="31" y="66"/>
                  </a:cubicBezTo>
                  <a:cubicBezTo>
                    <a:pt x="29" y="66"/>
                    <a:pt x="28" y="65"/>
                    <a:pt x="30" y="62"/>
                  </a:cubicBezTo>
                  <a:cubicBezTo>
                    <a:pt x="30" y="62"/>
                    <a:pt x="30" y="62"/>
                    <a:pt x="30" y="62"/>
                  </a:cubicBezTo>
                  <a:cubicBezTo>
                    <a:pt x="30" y="62"/>
                    <a:pt x="30" y="62"/>
                    <a:pt x="30" y="62"/>
                  </a:cubicBezTo>
                  <a:cubicBezTo>
                    <a:pt x="31" y="61"/>
                    <a:pt x="32" y="59"/>
                    <a:pt x="32" y="58"/>
                  </a:cubicBezTo>
                  <a:cubicBezTo>
                    <a:pt x="32" y="54"/>
                    <a:pt x="29" y="51"/>
                    <a:pt x="25" y="51"/>
                  </a:cubicBezTo>
                  <a:moveTo>
                    <a:pt x="91" y="51"/>
                  </a:moveTo>
                  <a:cubicBezTo>
                    <a:pt x="88" y="51"/>
                    <a:pt x="85" y="54"/>
                    <a:pt x="85" y="58"/>
                  </a:cubicBezTo>
                  <a:cubicBezTo>
                    <a:pt x="85" y="59"/>
                    <a:pt x="85" y="61"/>
                    <a:pt x="86" y="62"/>
                  </a:cubicBezTo>
                  <a:cubicBezTo>
                    <a:pt x="86" y="62"/>
                    <a:pt x="86" y="62"/>
                    <a:pt x="86" y="62"/>
                  </a:cubicBezTo>
                  <a:cubicBezTo>
                    <a:pt x="87" y="62"/>
                    <a:pt x="87" y="62"/>
                    <a:pt x="87" y="62"/>
                  </a:cubicBezTo>
                  <a:cubicBezTo>
                    <a:pt x="89" y="65"/>
                    <a:pt x="87" y="66"/>
                    <a:pt x="85" y="66"/>
                  </a:cubicBezTo>
                  <a:cubicBezTo>
                    <a:pt x="67" y="66"/>
                    <a:pt x="67" y="66"/>
                    <a:pt x="67" y="66"/>
                  </a:cubicBezTo>
                  <a:cubicBezTo>
                    <a:pt x="67" y="84"/>
                    <a:pt x="67" y="84"/>
                    <a:pt x="67" y="84"/>
                  </a:cubicBezTo>
                  <a:cubicBezTo>
                    <a:pt x="67" y="86"/>
                    <a:pt x="66" y="87"/>
                    <a:pt x="65" y="87"/>
                  </a:cubicBezTo>
                  <a:cubicBezTo>
                    <a:pt x="65" y="87"/>
                    <a:pt x="64" y="87"/>
                    <a:pt x="63" y="86"/>
                  </a:cubicBezTo>
                  <a:cubicBezTo>
                    <a:pt x="62" y="85"/>
                    <a:pt x="62" y="85"/>
                    <a:pt x="62" y="85"/>
                  </a:cubicBezTo>
                  <a:cubicBezTo>
                    <a:pt x="61" y="84"/>
                    <a:pt x="60" y="84"/>
                    <a:pt x="58" y="84"/>
                  </a:cubicBezTo>
                  <a:cubicBezTo>
                    <a:pt x="55" y="84"/>
                    <a:pt x="52" y="87"/>
                    <a:pt x="52" y="91"/>
                  </a:cubicBezTo>
                  <a:cubicBezTo>
                    <a:pt x="52" y="94"/>
                    <a:pt x="55" y="97"/>
                    <a:pt x="58" y="97"/>
                  </a:cubicBezTo>
                  <a:cubicBezTo>
                    <a:pt x="60" y="97"/>
                    <a:pt x="61" y="97"/>
                    <a:pt x="62" y="96"/>
                  </a:cubicBezTo>
                  <a:cubicBezTo>
                    <a:pt x="63" y="96"/>
                    <a:pt x="63" y="96"/>
                    <a:pt x="63" y="96"/>
                  </a:cubicBezTo>
                  <a:cubicBezTo>
                    <a:pt x="64" y="95"/>
                    <a:pt x="65" y="95"/>
                    <a:pt x="65" y="95"/>
                  </a:cubicBezTo>
                  <a:cubicBezTo>
                    <a:pt x="66" y="95"/>
                    <a:pt x="67" y="96"/>
                    <a:pt x="67" y="97"/>
                  </a:cubicBezTo>
                  <a:cubicBezTo>
                    <a:pt x="67" y="115"/>
                    <a:pt x="67" y="115"/>
                    <a:pt x="67" y="115"/>
                  </a:cubicBezTo>
                  <a:cubicBezTo>
                    <a:pt x="104" y="115"/>
                    <a:pt x="104" y="115"/>
                    <a:pt x="104" y="115"/>
                  </a:cubicBezTo>
                  <a:cubicBezTo>
                    <a:pt x="111" y="115"/>
                    <a:pt x="116" y="110"/>
                    <a:pt x="116" y="103"/>
                  </a:cubicBezTo>
                  <a:cubicBezTo>
                    <a:pt x="116" y="66"/>
                    <a:pt x="116" y="66"/>
                    <a:pt x="116" y="66"/>
                  </a:cubicBezTo>
                  <a:cubicBezTo>
                    <a:pt x="98" y="66"/>
                    <a:pt x="98" y="66"/>
                    <a:pt x="98" y="66"/>
                  </a:cubicBezTo>
                  <a:cubicBezTo>
                    <a:pt x="96" y="66"/>
                    <a:pt x="94" y="65"/>
                    <a:pt x="96" y="62"/>
                  </a:cubicBezTo>
                  <a:cubicBezTo>
                    <a:pt x="97" y="62"/>
                    <a:pt x="97" y="62"/>
                    <a:pt x="97" y="62"/>
                  </a:cubicBezTo>
                  <a:cubicBezTo>
                    <a:pt x="97" y="62"/>
                    <a:pt x="97" y="62"/>
                    <a:pt x="97" y="62"/>
                  </a:cubicBezTo>
                  <a:cubicBezTo>
                    <a:pt x="98" y="61"/>
                    <a:pt x="98" y="59"/>
                    <a:pt x="98" y="58"/>
                  </a:cubicBezTo>
                  <a:cubicBezTo>
                    <a:pt x="98" y="54"/>
                    <a:pt x="95" y="51"/>
                    <a:pt x="91" y="51"/>
                  </a:cubicBezTo>
                  <a:moveTo>
                    <a:pt x="49" y="0"/>
                  </a:moveTo>
                  <a:cubicBezTo>
                    <a:pt x="12" y="0"/>
                    <a:pt x="12" y="0"/>
                    <a:pt x="12" y="0"/>
                  </a:cubicBezTo>
                  <a:cubicBezTo>
                    <a:pt x="6" y="0"/>
                    <a:pt x="0" y="5"/>
                    <a:pt x="0" y="12"/>
                  </a:cubicBezTo>
                  <a:cubicBezTo>
                    <a:pt x="0" y="49"/>
                    <a:pt x="0" y="49"/>
                    <a:pt x="0" y="49"/>
                  </a:cubicBezTo>
                  <a:cubicBezTo>
                    <a:pt x="19" y="49"/>
                    <a:pt x="19" y="49"/>
                    <a:pt x="19" y="49"/>
                  </a:cubicBezTo>
                  <a:cubicBezTo>
                    <a:pt x="19" y="48"/>
                    <a:pt x="19" y="48"/>
                    <a:pt x="19" y="48"/>
                  </a:cubicBezTo>
                  <a:cubicBezTo>
                    <a:pt x="20" y="48"/>
                    <a:pt x="20" y="47"/>
                    <a:pt x="19" y="46"/>
                  </a:cubicBezTo>
                  <a:cubicBezTo>
                    <a:pt x="18" y="45"/>
                    <a:pt x="18" y="45"/>
                    <a:pt x="18" y="45"/>
                  </a:cubicBezTo>
                  <a:cubicBezTo>
                    <a:pt x="17" y="44"/>
                    <a:pt x="17" y="42"/>
                    <a:pt x="17" y="40"/>
                  </a:cubicBezTo>
                  <a:cubicBezTo>
                    <a:pt x="17" y="36"/>
                    <a:pt x="20" y="32"/>
                    <a:pt x="25" y="32"/>
                  </a:cubicBezTo>
                  <a:cubicBezTo>
                    <a:pt x="29" y="32"/>
                    <a:pt x="33" y="36"/>
                    <a:pt x="33" y="40"/>
                  </a:cubicBezTo>
                  <a:cubicBezTo>
                    <a:pt x="33" y="42"/>
                    <a:pt x="32" y="44"/>
                    <a:pt x="31" y="45"/>
                  </a:cubicBezTo>
                  <a:cubicBezTo>
                    <a:pt x="31" y="46"/>
                    <a:pt x="31" y="46"/>
                    <a:pt x="31" y="46"/>
                  </a:cubicBezTo>
                  <a:cubicBezTo>
                    <a:pt x="30" y="47"/>
                    <a:pt x="30" y="48"/>
                    <a:pt x="30" y="48"/>
                  </a:cubicBezTo>
                  <a:cubicBezTo>
                    <a:pt x="31" y="49"/>
                    <a:pt x="31" y="49"/>
                    <a:pt x="31" y="49"/>
                  </a:cubicBezTo>
                  <a:cubicBezTo>
                    <a:pt x="49" y="49"/>
                    <a:pt x="49" y="49"/>
                    <a:pt x="49" y="49"/>
                  </a:cubicBezTo>
                  <a:cubicBezTo>
                    <a:pt x="49" y="30"/>
                    <a:pt x="49" y="30"/>
                    <a:pt x="49" y="30"/>
                  </a:cubicBezTo>
                  <a:cubicBezTo>
                    <a:pt x="49" y="30"/>
                    <a:pt x="49" y="30"/>
                    <a:pt x="49" y="30"/>
                  </a:cubicBezTo>
                  <a:cubicBezTo>
                    <a:pt x="49" y="30"/>
                    <a:pt x="48" y="30"/>
                    <a:pt x="48" y="30"/>
                  </a:cubicBezTo>
                  <a:cubicBezTo>
                    <a:pt x="48" y="30"/>
                    <a:pt x="47" y="30"/>
                    <a:pt x="47" y="30"/>
                  </a:cubicBezTo>
                  <a:cubicBezTo>
                    <a:pt x="46" y="31"/>
                    <a:pt x="46" y="31"/>
                    <a:pt x="46" y="31"/>
                  </a:cubicBezTo>
                  <a:cubicBezTo>
                    <a:pt x="44" y="32"/>
                    <a:pt x="43" y="32"/>
                    <a:pt x="41" y="32"/>
                  </a:cubicBezTo>
                  <a:cubicBezTo>
                    <a:pt x="36" y="32"/>
                    <a:pt x="33" y="29"/>
                    <a:pt x="33" y="24"/>
                  </a:cubicBezTo>
                  <a:cubicBezTo>
                    <a:pt x="33" y="20"/>
                    <a:pt x="36" y="16"/>
                    <a:pt x="41" y="16"/>
                  </a:cubicBezTo>
                  <a:cubicBezTo>
                    <a:pt x="43" y="16"/>
                    <a:pt x="44" y="17"/>
                    <a:pt x="46" y="18"/>
                  </a:cubicBezTo>
                  <a:cubicBezTo>
                    <a:pt x="47" y="18"/>
                    <a:pt x="47" y="18"/>
                    <a:pt x="47" y="18"/>
                  </a:cubicBezTo>
                  <a:cubicBezTo>
                    <a:pt x="47" y="19"/>
                    <a:pt x="48" y="19"/>
                    <a:pt x="48" y="19"/>
                  </a:cubicBezTo>
                  <a:cubicBezTo>
                    <a:pt x="48" y="19"/>
                    <a:pt x="49" y="19"/>
                    <a:pt x="49" y="19"/>
                  </a:cubicBezTo>
                  <a:cubicBezTo>
                    <a:pt x="49" y="19"/>
                    <a:pt x="49" y="19"/>
                    <a:pt x="49" y="19"/>
                  </a:cubicBezTo>
                  <a:cubicBezTo>
                    <a:pt x="49" y="0"/>
                    <a:pt x="49" y="0"/>
                    <a:pt x="49" y="0"/>
                  </a:cubicBezTo>
                </a:path>
              </a:pathLst>
            </a:custGeom>
            <a:solidFill>
              <a:srgbClr val="1E5FAE"/>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sp>
          <p:nvSpPr>
            <p:cNvPr id="23" name="矩形 22"/>
            <p:cNvSpPr/>
            <p:nvPr/>
          </p:nvSpPr>
          <p:spPr>
            <a:xfrm>
              <a:off x="7226358" y="2167583"/>
              <a:ext cx="1415772" cy="461665"/>
            </a:xfrm>
            <a:prstGeom prst="rect">
              <a:avLst/>
            </a:prstGeom>
          </p:spPr>
          <p:txBody>
            <a:bodyPr wrap="none">
              <a:spAutoFit/>
            </a:bodyPr>
            <a:lstStyle/>
            <a:p>
              <a:r>
                <a:rPr lang="zh-CN" altLang="en-US" sz="2400" dirty="0">
                  <a:solidFill>
                    <a:srgbClr val="1E5FAE"/>
                  </a:solidFill>
                  <a:latin typeface="Arial Rounded MT Bold" panose="020F0704030504030204" pitchFamily="34" charset="0"/>
                </a:rPr>
                <a:t>社会背景</a:t>
              </a:r>
            </a:p>
          </p:txBody>
        </p:sp>
      </p:grpSp>
      <p:grpSp>
        <p:nvGrpSpPr>
          <p:cNvPr id="12" name="组合 11"/>
          <p:cNvGrpSpPr/>
          <p:nvPr/>
        </p:nvGrpSpPr>
        <p:grpSpPr>
          <a:xfrm>
            <a:off x="516255" y="347345"/>
            <a:ext cx="4428490" cy="604520"/>
            <a:chOff x="813" y="547"/>
            <a:chExt cx="6974" cy="952"/>
          </a:xfrm>
        </p:grpSpPr>
        <p:sp>
          <p:nvSpPr>
            <p:cNvPr id="9" name="文本框 8"/>
            <p:cNvSpPr txBox="1"/>
            <p:nvPr/>
          </p:nvSpPr>
          <p:spPr>
            <a:xfrm>
              <a:off x="2309" y="547"/>
              <a:ext cx="5479" cy="921"/>
            </a:xfrm>
            <a:prstGeom prst="rect">
              <a:avLst/>
            </a:prstGeom>
            <a:noFill/>
          </p:spPr>
          <p:txBody>
            <a:bodyPr wrap="square" rtlCol="0">
              <a:spAutoFit/>
            </a:bodyPr>
            <a:lstStyle/>
            <a:p>
              <a:pPr algn="ctr"/>
              <a:r>
                <a:rPr lang="zh-CN" altLang="en-US" sz="3200" b="1" dirty="0">
                  <a:solidFill>
                    <a:schemeClr val="bg2">
                      <a:lumMod val="25000"/>
                    </a:schemeClr>
                  </a:solidFill>
                  <a:latin typeface="华文细黑" panose="02010600040101010101" pitchFamily="2" charset="-122"/>
                  <a:ea typeface="华文细黑" panose="02010600040101010101" pitchFamily="2" charset="-122"/>
                </a:rPr>
                <a:t>社会分布不均衡</a:t>
              </a:r>
            </a:p>
          </p:txBody>
        </p:sp>
        <p:sp>
          <p:nvSpPr>
            <p:cNvPr id="4" name="椭圆 3"/>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矩形 28"/>
          <p:cNvSpPr/>
          <p:nvPr/>
        </p:nvSpPr>
        <p:spPr>
          <a:xfrm>
            <a:off x="2277821" y="1109520"/>
            <a:ext cx="9481018" cy="5543529"/>
          </a:xfrm>
          <a:prstGeom prst="rect">
            <a:avLst/>
          </a:prstGeom>
        </p:spPr>
        <p:txBody>
          <a:bodyPr vert="horz" wrap="square" lIns="480000" tIns="0" rIns="384000" bIns="0" anchor="ctr" anchorCtr="0">
            <a:noAutofit/>
          </a:bodyPr>
          <a:lstStyle/>
          <a:p>
            <a:r>
              <a:rPr lang="en-US" altLang="zh-CN" sz="2800" dirty="0">
                <a:solidFill>
                  <a:prstClr val="black"/>
                </a:solidFill>
                <a:latin typeface="Arial" panose="020B0604020202020204" pitchFamily="34" charset="0"/>
                <a:ea typeface="等线" panose="02010600030101010101" pitchFamily="2" charset="-122"/>
              </a:rPr>
              <a:t>	</a:t>
            </a:r>
            <a:r>
              <a:rPr lang="zh-CN" altLang="en-US" sz="2800" dirty="0">
                <a:solidFill>
                  <a:schemeClr val="tx1">
                    <a:lumMod val="85000"/>
                    <a:lumOff val="15000"/>
                  </a:schemeClr>
                </a:solidFill>
                <a:latin typeface="华文细黑" panose="02010600040101010101" pitchFamily="2" charset="-122"/>
                <a:ea typeface="华文细黑" panose="02010600040101010101" pitchFamily="2" charset="-122"/>
              </a:rPr>
              <a:t>民国大学学生中来自官员家庭的比例下降至</a:t>
            </a:r>
            <a:r>
              <a:rPr lang="en-US" altLang="zh-CN" sz="2800" dirty="0">
                <a:solidFill>
                  <a:schemeClr val="tx1">
                    <a:lumMod val="85000"/>
                    <a:lumOff val="15000"/>
                  </a:schemeClr>
                </a:solidFill>
                <a:latin typeface="华文细黑" panose="02010600040101010101" pitchFamily="2" charset="-122"/>
                <a:ea typeface="华文细黑" panose="02010600040101010101" pitchFamily="2" charset="-122"/>
              </a:rPr>
              <a:t>14%</a:t>
            </a:r>
            <a:r>
              <a:rPr lang="zh-CN" altLang="en-US" sz="2800" dirty="0">
                <a:solidFill>
                  <a:schemeClr val="tx1">
                    <a:lumMod val="85000"/>
                    <a:lumOff val="15000"/>
                  </a:schemeClr>
                </a:solidFill>
                <a:latin typeface="华文细黑" panose="02010600040101010101" pitchFamily="2" charset="-122"/>
                <a:ea typeface="华文细黑" panose="02010600040101010101" pitchFamily="2" charset="-122"/>
              </a:rPr>
              <a:t>，而来自教授和商人家庭的比例高达</a:t>
            </a:r>
            <a:r>
              <a:rPr lang="en-US" altLang="zh-CN" sz="2800" dirty="0">
                <a:solidFill>
                  <a:schemeClr val="tx1">
                    <a:lumMod val="85000"/>
                    <a:lumOff val="15000"/>
                  </a:schemeClr>
                </a:solidFill>
                <a:latin typeface="华文细黑" panose="02010600040101010101" pitchFamily="2" charset="-122"/>
                <a:ea typeface="华文细黑" panose="02010600040101010101" pitchFamily="2" charset="-122"/>
              </a:rPr>
              <a:t>60%</a:t>
            </a:r>
            <a:r>
              <a:rPr lang="zh-CN" altLang="en-US" sz="2800" dirty="0">
                <a:solidFill>
                  <a:schemeClr val="tx1">
                    <a:lumMod val="85000"/>
                    <a:lumOff val="15000"/>
                  </a:schemeClr>
                </a:solidFill>
                <a:latin typeface="华文细黑" panose="02010600040101010101" pitchFamily="2" charset="-122"/>
                <a:ea typeface="华文细黑" panose="02010600040101010101" pitchFamily="2" charset="-122"/>
              </a:rPr>
              <a:t>。这在一定程度上显示出从事商业和教育的这一部分群体的突出。</a:t>
            </a:r>
            <a:endParaRPr lang="en-US" altLang="zh-CN" sz="2800" dirty="0">
              <a:solidFill>
                <a:schemeClr val="tx1">
                  <a:lumMod val="85000"/>
                  <a:lumOff val="15000"/>
                </a:schemeClr>
              </a:solidFill>
              <a:latin typeface="华文细黑" panose="02010600040101010101" pitchFamily="2" charset="-122"/>
              <a:ea typeface="华文细黑" panose="02010600040101010101" pitchFamily="2" charset="-122"/>
            </a:endParaRPr>
          </a:p>
          <a:p>
            <a:r>
              <a:rPr lang="en-US" altLang="zh-CN" sz="2800" dirty="0">
                <a:solidFill>
                  <a:schemeClr val="tx1">
                    <a:lumMod val="85000"/>
                    <a:lumOff val="15000"/>
                  </a:schemeClr>
                </a:solidFill>
                <a:latin typeface="华文细黑" panose="02010600040101010101" pitchFamily="2" charset="-122"/>
                <a:ea typeface="华文细黑" panose="02010600040101010101" pitchFamily="2" charset="-122"/>
              </a:rPr>
              <a:t>	</a:t>
            </a:r>
            <a:r>
              <a:rPr lang="zh-CN" altLang="en-US" sz="2800" dirty="0">
                <a:solidFill>
                  <a:schemeClr val="tx1">
                    <a:lumMod val="85000"/>
                    <a:lumOff val="15000"/>
                  </a:schemeClr>
                </a:solidFill>
                <a:latin typeface="华文细黑" panose="02010600040101010101" pitchFamily="2" charset="-122"/>
                <a:ea typeface="华文细黑" panose="02010600040101010101" pitchFamily="2" charset="-122"/>
              </a:rPr>
              <a:t>社会分布上呈现商人、学者世家占半数以上的主导地位与传承促进了学术世家的形成，使得该地域的学术氛围浓厚，随着学术成果的反哺家乡，学术世家的现象促进了该地区的科学发展。同时，实业家接受最顶尖的教育，也使得他们能有更科学的眼光，接受学习新式管理制度与制造机器。　</a:t>
            </a:r>
          </a:p>
          <a:p>
            <a:r>
              <a:rPr lang="en-US" altLang="zh-CN" sz="2800" dirty="0">
                <a:solidFill>
                  <a:schemeClr val="tx1">
                    <a:lumMod val="85000"/>
                    <a:lumOff val="15000"/>
                  </a:schemeClr>
                </a:solidFill>
                <a:latin typeface="华文细黑" panose="02010600040101010101" pitchFamily="2" charset="-122"/>
                <a:ea typeface="华文细黑" panose="02010600040101010101" pitchFamily="2" charset="-122"/>
              </a:rPr>
              <a:t>	</a:t>
            </a:r>
            <a:r>
              <a:rPr lang="zh-CN" altLang="en-US" sz="2800" dirty="0">
                <a:solidFill>
                  <a:schemeClr val="tx1">
                    <a:lumMod val="85000"/>
                    <a:lumOff val="15000"/>
                  </a:schemeClr>
                </a:solidFill>
                <a:latin typeface="华文细黑" panose="02010600040101010101" pitchFamily="2" charset="-122"/>
                <a:ea typeface="华文细黑" panose="02010600040101010101" pitchFamily="2" charset="-122"/>
              </a:rPr>
              <a:t>社会阶级的不均衡虽然一定程度上造成了阶级固化，但是为精英阶层提供了更为良好的发展机遇，使他们能始终走在经济发展的前列。</a:t>
            </a:r>
            <a:endParaRPr lang="zh-CN" altLang="en-US" dirty="0">
              <a:solidFill>
                <a:prstClr val="black"/>
              </a:solidFill>
              <a:latin typeface="Arial" panose="020B0604020202020204" pitchFamily="34" charset="0"/>
              <a:ea typeface="等线" panose="02010600030101010101" pitchFamily="2" charset="-122"/>
            </a:endParaRPr>
          </a:p>
          <a:p>
            <a:pPr algn="just">
              <a:lnSpc>
                <a:spcPct val="150000"/>
              </a:lnSpc>
            </a:pPr>
            <a:endParaRPr lang="zh-CN" altLang="en-US" dirty="0">
              <a:solidFill>
                <a:schemeClr val="tx1">
                  <a:lumMod val="85000"/>
                  <a:lumOff val="15000"/>
                </a:schemeClr>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480006923"/>
      </p:ext>
    </p:extLst>
  </p:cSld>
  <p:clrMapOvr>
    <a:masterClrMapping/>
  </p:clrMapOvr>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000"/>
                                        <p:tgtEl>
                                          <p:spTgt spid="24"/>
                                        </p:tgtEl>
                                        <p:attrNameLst>
                                          <p:attrName>ppt_x</p:attrName>
                                        </p:attrNameLst>
                                      </p:cBhvr>
                                      <p:tavLst>
                                        <p:tav tm="0">
                                          <p:val>
                                            <p:strVal val="#ppt_x-#ppt_w*1.125000"/>
                                          </p:val>
                                        </p:tav>
                                        <p:tav tm="100000">
                                          <p:val>
                                            <p:strVal val="#ppt_x"/>
                                          </p:val>
                                        </p:tav>
                                      </p:tavLst>
                                    </p:anim>
                                    <p:animEffect transition="in" filter="wipe(right)">
                                      <p:cBhvr>
                                        <p:cTn id="8"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516255" y="347345"/>
            <a:ext cx="4428490" cy="604520"/>
            <a:chOff x="813" y="547"/>
            <a:chExt cx="6974" cy="952"/>
          </a:xfrm>
        </p:grpSpPr>
        <p:sp>
          <p:nvSpPr>
            <p:cNvPr id="9" name="文本框 8"/>
            <p:cNvSpPr txBox="1"/>
            <p:nvPr/>
          </p:nvSpPr>
          <p:spPr>
            <a:xfrm>
              <a:off x="2309" y="547"/>
              <a:ext cx="5479" cy="921"/>
            </a:xfrm>
            <a:prstGeom prst="rect">
              <a:avLst/>
            </a:prstGeom>
            <a:noFill/>
          </p:spPr>
          <p:txBody>
            <a:bodyPr wrap="square" rtlCol="0">
              <a:spAutoFit/>
            </a:bodyPr>
            <a:lstStyle/>
            <a:p>
              <a:pPr algn="ctr"/>
              <a:r>
                <a:rPr lang="zh-CN" altLang="en-US" sz="3200" b="1" dirty="0">
                  <a:solidFill>
                    <a:schemeClr val="bg2">
                      <a:lumMod val="25000"/>
                    </a:schemeClr>
                  </a:solidFill>
                  <a:latin typeface="华文细黑" panose="02010600040101010101" pitchFamily="2" charset="-122"/>
                  <a:ea typeface="华文细黑" panose="02010600040101010101" pitchFamily="2" charset="-122"/>
                </a:rPr>
                <a:t>空间不均衡</a:t>
              </a:r>
            </a:p>
          </p:txBody>
        </p:sp>
        <p:sp>
          <p:nvSpPr>
            <p:cNvPr id="4" name="椭圆 3"/>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矩形 28"/>
          <p:cNvSpPr/>
          <p:nvPr/>
        </p:nvSpPr>
        <p:spPr>
          <a:xfrm>
            <a:off x="2057104" y="1286103"/>
            <a:ext cx="9481018" cy="4760409"/>
          </a:xfrm>
          <a:prstGeom prst="rect">
            <a:avLst/>
          </a:prstGeom>
        </p:spPr>
        <p:txBody>
          <a:bodyPr vert="horz" wrap="square" lIns="480000" tIns="0" rIns="384000" bIns="0" anchor="ctr" anchorCtr="0">
            <a:noAutofit/>
          </a:bodyPr>
          <a:lstStyle/>
          <a:p>
            <a:r>
              <a:rPr lang="en-US" altLang="zh-CN" sz="2800" dirty="0">
                <a:solidFill>
                  <a:prstClr val="black"/>
                </a:solidFill>
                <a:latin typeface="Arial" panose="020B0604020202020204" pitchFamily="34" charset="0"/>
                <a:ea typeface="等线" panose="02010600030101010101" pitchFamily="2" charset="-122"/>
              </a:rPr>
              <a:t>	</a:t>
            </a:r>
            <a:r>
              <a:rPr lang="zh-CN" altLang="en-US" sz="2800" dirty="0"/>
              <a:t>大学数量在空间上呈现东多西少，且集中在以北京、上海为首的大城市，与现代经济发达地区重合度高。因此可推出大学的分布与经济发展是相辅相成的。</a:t>
            </a:r>
            <a:endParaRPr lang="en-US" altLang="zh-CN" sz="2800" dirty="0"/>
          </a:p>
          <a:p>
            <a:endParaRPr lang="en-US" altLang="zh-CN" sz="2800" dirty="0"/>
          </a:p>
          <a:p>
            <a:endParaRPr lang="en-US" altLang="zh-CN" sz="2800" dirty="0"/>
          </a:p>
          <a:p>
            <a:pPr lvl="0"/>
            <a:r>
              <a:rPr lang="en-US" altLang="zh-CN" sz="2800" dirty="0">
                <a:solidFill>
                  <a:prstClr val="black"/>
                </a:solidFill>
              </a:rPr>
              <a:t>	</a:t>
            </a:r>
            <a:r>
              <a:rPr lang="zh-CN" altLang="en-US" sz="2800" dirty="0">
                <a:solidFill>
                  <a:prstClr val="black"/>
                </a:solidFill>
              </a:rPr>
              <a:t>清末科举精英主要来自于华北地区，而民国时期，大学来自长江三角洲和珠江三角洲生源比例明显上升，并且大学教师中来自江苏、浙江、广东几省的教师人数占比约</a:t>
            </a:r>
            <a:r>
              <a:rPr lang="en-US" altLang="zh-CN" sz="2800" dirty="0">
                <a:solidFill>
                  <a:prstClr val="black"/>
                </a:solidFill>
              </a:rPr>
              <a:t>50%</a:t>
            </a:r>
            <a:r>
              <a:rPr lang="zh-CN" altLang="en-US" sz="2800" dirty="0">
                <a:solidFill>
                  <a:prstClr val="black"/>
                </a:solidFill>
              </a:rPr>
              <a:t>。这也对日后经济发展的地域性变化奠定了基础。</a:t>
            </a:r>
            <a:endParaRPr lang="en-US" altLang="zh-CN" sz="2800" dirty="0">
              <a:solidFill>
                <a:prstClr val="black"/>
              </a:solidFill>
            </a:endParaRPr>
          </a:p>
          <a:p>
            <a:pPr lvl="0"/>
            <a:endParaRPr lang="en-US" altLang="zh-CN" sz="2800" dirty="0">
              <a:solidFill>
                <a:prstClr val="black"/>
              </a:solidFill>
            </a:endParaRPr>
          </a:p>
        </p:txBody>
      </p:sp>
      <p:grpSp>
        <p:nvGrpSpPr>
          <p:cNvPr id="10" name="组合 9"/>
          <p:cNvGrpSpPr/>
          <p:nvPr/>
        </p:nvGrpSpPr>
        <p:grpSpPr>
          <a:xfrm>
            <a:off x="212336" y="3692785"/>
            <a:ext cx="2161747" cy="695165"/>
            <a:chOff x="6480383" y="1934083"/>
            <a:chExt cx="2161747" cy="695165"/>
          </a:xfrm>
        </p:grpSpPr>
        <p:sp>
          <p:nvSpPr>
            <p:cNvPr id="11" name="Freeform 64"/>
            <p:cNvSpPr>
              <a:spLocks noEditPoints="1"/>
            </p:cNvSpPr>
            <p:nvPr/>
          </p:nvSpPr>
          <p:spPr bwMode="auto">
            <a:xfrm>
              <a:off x="6480383" y="1934083"/>
              <a:ext cx="588886" cy="583112"/>
            </a:xfrm>
            <a:custGeom>
              <a:avLst/>
              <a:gdLst>
                <a:gd name="T0" fmla="*/ 18 w 116"/>
                <a:gd name="T1" fmla="*/ 58 h 115"/>
                <a:gd name="T2" fmla="*/ 19 w 116"/>
                <a:gd name="T3" fmla="*/ 62 h 115"/>
                <a:gd name="T4" fmla="*/ 18 w 116"/>
                <a:gd name="T5" fmla="*/ 66 h 115"/>
                <a:gd name="T6" fmla="*/ 0 w 116"/>
                <a:gd name="T7" fmla="*/ 85 h 115"/>
                <a:gd name="T8" fmla="*/ 1 w 116"/>
                <a:gd name="T9" fmla="*/ 85 h 115"/>
                <a:gd name="T10" fmla="*/ 4 w 116"/>
                <a:gd name="T11" fmla="*/ 84 h 115"/>
                <a:gd name="T12" fmla="*/ 17 w 116"/>
                <a:gd name="T13" fmla="*/ 91 h 115"/>
                <a:gd name="T14" fmla="*/ 4 w 116"/>
                <a:gd name="T15" fmla="*/ 97 h 115"/>
                <a:gd name="T16" fmla="*/ 1 w 116"/>
                <a:gd name="T17" fmla="*/ 96 h 115"/>
                <a:gd name="T18" fmla="*/ 0 w 116"/>
                <a:gd name="T19" fmla="*/ 96 h 115"/>
                <a:gd name="T20" fmla="*/ 12 w 116"/>
                <a:gd name="T21" fmla="*/ 115 h 115"/>
                <a:gd name="T22" fmla="*/ 49 w 116"/>
                <a:gd name="T23" fmla="*/ 96 h 115"/>
                <a:gd name="T24" fmla="*/ 48 w 116"/>
                <a:gd name="T25" fmla="*/ 96 h 115"/>
                <a:gd name="T26" fmla="*/ 46 w 116"/>
                <a:gd name="T27" fmla="*/ 97 h 115"/>
                <a:gd name="T28" fmla="*/ 33 w 116"/>
                <a:gd name="T29" fmla="*/ 91 h 115"/>
                <a:gd name="T30" fmla="*/ 46 w 116"/>
                <a:gd name="T31" fmla="*/ 84 h 115"/>
                <a:gd name="T32" fmla="*/ 48 w 116"/>
                <a:gd name="T33" fmla="*/ 85 h 115"/>
                <a:gd name="T34" fmla="*/ 49 w 116"/>
                <a:gd name="T35" fmla="*/ 85 h 115"/>
                <a:gd name="T36" fmla="*/ 31 w 116"/>
                <a:gd name="T37" fmla="*/ 66 h 115"/>
                <a:gd name="T38" fmla="*/ 30 w 116"/>
                <a:gd name="T39" fmla="*/ 62 h 115"/>
                <a:gd name="T40" fmla="*/ 32 w 116"/>
                <a:gd name="T41" fmla="*/ 58 h 115"/>
                <a:gd name="T42" fmla="*/ 91 w 116"/>
                <a:gd name="T43" fmla="*/ 51 h 115"/>
                <a:gd name="T44" fmla="*/ 86 w 116"/>
                <a:gd name="T45" fmla="*/ 62 h 115"/>
                <a:gd name="T46" fmla="*/ 87 w 116"/>
                <a:gd name="T47" fmla="*/ 62 h 115"/>
                <a:gd name="T48" fmla="*/ 67 w 116"/>
                <a:gd name="T49" fmla="*/ 66 h 115"/>
                <a:gd name="T50" fmla="*/ 65 w 116"/>
                <a:gd name="T51" fmla="*/ 87 h 115"/>
                <a:gd name="T52" fmla="*/ 62 w 116"/>
                <a:gd name="T53" fmla="*/ 85 h 115"/>
                <a:gd name="T54" fmla="*/ 52 w 116"/>
                <a:gd name="T55" fmla="*/ 91 h 115"/>
                <a:gd name="T56" fmla="*/ 62 w 116"/>
                <a:gd name="T57" fmla="*/ 96 h 115"/>
                <a:gd name="T58" fmla="*/ 65 w 116"/>
                <a:gd name="T59" fmla="*/ 95 h 115"/>
                <a:gd name="T60" fmla="*/ 67 w 116"/>
                <a:gd name="T61" fmla="*/ 115 h 115"/>
                <a:gd name="T62" fmla="*/ 116 w 116"/>
                <a:gd name="T63" fmla="*/ 103 h 115"/>
                <a:gd name="T64" fmla="*/ 98 w 116"/>
                <a:gd name="T65" fmla="*/ 66 h 115"/>
                <a:gd name="T66" fmla="*/ 97 w 116"/>
                <a:gd name="T67" fmla="*/ 62 h 115"/>
                <a:gd name="T68" fmla="*/ 98 w 116"/>
                <a:gd name="T69" fmla="*/ 58 h 115"/>
                <a:gd name="T70" fmla="*/ 49 w 116"/>
                <a:gd name="T71" fmla="*/ 0 h 115"/>
                <a:gd name="T72" fmla="*/ 0 w 116"/>
                <a:gd name="T73" fmla="*/ 12 h 115"/>
                <a:gd name="T74" fmla="*/ 19 w 116"/>
                <a:gd name="T75" fmla="*/ 49 h 115"/>
                <a:gd name="T76" fmla="*/ 19 w 116"/>
                <a:gd name="T77" fmla="*/ 46 h 115"/>
                <a:gd name="T78" fmla="*/ 17 w 116"/>
                <a:gd name="T79" fmla="*/ 40 h 115"/>
                <a:gd name="T80" fmla="*/ 33 w 116"/>
                <a:gd name="T81" fmla="*/ 40 h 115"/>
                <a:gd name="T82" fmla="*/ 31 w 116"/>
                <a:gd name="T83" fmla="*/ 46 h 115"/>
                <a:gd name="T84" fmla="*/ 31 w 116"/>
                <a:gd name="T85" fmla="*/ 49 h 115"/>
                <a:gd name="T86" fmla="*/ 49 w 116"/>
                <a:gd name="T87" fmla="*/ 30 h 115"/>
                <a:gd name="T88" fmla="*/ 48 w 116"/>
                <a:gd name="T89" fmla="*/ 30 h 115"/>
                <a:gd name="T90" fmla="*/ 46 w 116"/>
                <a:gd name="T91" fmla="*/ 31 h 115"/>
                <a:gd name="T92" fmla="*/ 33 w 116"/>
                <a:gd name="T93" fmla="*/ 24 h 115"/>
                <a:gd name="T94" fmla="*/ 46 w 116"/>
                <a:gd name="T95" fmla="*/ 18 h 115"/>
                <a:gd name="T96" fmla="*/ 48 w 116"/>
                <a:gd name="T97" fmla="*/ 19 h 115"/>
                <a:gd name="T98" fmla="*/ 49 w 116"/>
                <a:gd name="T99"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6" h="115">
                  <a:moveTo>
                    <a:pt x="25" y="51"/>
                  </a:moveTo>
                  <a:cubicBezTo>
                    <a:pt x="21" y="51"/>
                    <a:pt x="18" y="54"/>
                    <a:pt x="18" y="58"/>
                  </a:cubicBezTo>
                  <a:cubicBezTo>
                    <a:pt x="18" y="59"/>
                    <a:pt x="19" y="61"/>
                    <a:pt x="19" y="62"/>
                  </a:cubicBezTo>
                  <a:cubicBezTo>
                    <a:pt x="19" y="62"/>
                    <a:pt x="19" y="62"/>
                    <a:pt x="19" y="62"/>
                  </a:cubicBezTo>
                  <a:cubicBezTo>
                    <a:pt x="20" y="62"/>
                    <a:pt x="20" y="62"/>
                    <a:pt x="20" y="62"/>
                  </a:cubicBezTo>
                  <a:cubicBezTo>
                    <a:pt x="22" y="65"/>
                    <a:pt x="21" y="66"/>
                    <a:pt x="18" y="66"/>
                  </a:cubicBezTo>
                  <a:cubicBezTo>
                    <a:pt x="0" y="66"/>
                    <a:pt x="0" y="66"/>
                    <a:pt x="0" y="66"/>
                  </a:cubicBezTo>
                  <a:cubicBezTo>
                    <a:pt x="0" y="85"/>
                    <a:pt x="0" y="85"/>
                    <a:pt x="0" y="85"/>
                  </a:cubicBezTo>
                  <a:cubicBezTo>
                    <a:pt x="1" y="85"/>
                    <a:pt x="1" y="85"/>
                    <a:pt x="1" y="85"/>
                  </a:cubicBezTo>
                  <a:cubicBezTo>
                    <a:pt x="1" y="85"/>
                    <a:pt x="1" y="85"/>
                    <a:pt x="1" y="85"/>
                  </a:cubicBezTo>
                  <a:cubicBezTo>
                    <a:pt x="2" y="85"/>
                    <a:pt x="3" y="85"/>
                    <a:pt x="3" y="85"/>
                  </a:cubicBezTo>
                  <a:cubicBezTo>
                    <a:pt x="4" y="84"/>
                    <a:pt x="4" y="84"/>
                    <a:pt x="4" y="84"/>
                  </a:cubicBezTo>
                  <a:cubicBezTo>
                    <a:pt x="5" y="83"/>
                    <a:pt x="7" y="83"/>
                    <a:pt x="9" y="83"/>
                  </a:cubicBezTo>
                  <a:cubicBezTo>
                    <a:pt x="13" y="83"/>
                    <a:pt x="17" y="86"/>
                    <a:pt x="17" y="91"/>
                  </a:cubicBezTo>
                  <a:cubicBezTo>
                    <a:pt x="17" y="95"/>
                    <a:pt x="13" y="99"/>
                    <a:pt x="9" y="99"/>
                  </a:cubicBezTo>
                  <a:cubicBezTo>
                    <a:pt x="7" y="99"/>
                    <a:pt x="5" y="98"/>
                    <a:pt x="4" y="97"/>
                  </a:cubicBezTo>
                  <a:cubicBezTo>
                    <a:pt x="3" y="97"/>
                    <a:pt x="3" y="97"/>
                    <a:pt x="3" y="97"/>
                  </a:cubicBezTo>
                  <a:cubicBezTo>
                    <a:pt x="3" y="96"/>
                    <a:pt x="2" y="96"/>
                    <a:pt x="1" y="96"/>
                  </a:cubicBezTo>
                  <a:cubicBezTo>
                    <a:pt x="1" y="96"/>
                    <a:pt x="1" y="96"/>
                    <a:pt x="1" y="96"/>
                  </a:cubicBezTo>
                  <a:cubicBezTo>
                    <a:pt x="0" y="96"/>
                    <a:pt x="0" y="96"/>
                    <a:pt x="0" y="96"/>
                  </a:cubicBezTo>
                  <a:cubicBezTo>
                    <a:pt x="0" y="103"/>
                    <a:pt x="0" y="103"/>
                    <a:pt x="0" y="103"/>
                  </a:cubicBezTo>
                  <a:cubicBezTo>
                    <a:pt x="0" y="110"/>
                    <a:pt x="6" y="115"/>
                    <a:pt x="12" y="115"/>
                  </a:cubicBezTo>
                  <a:cubicBezTo>
                    <a:pt x="49" y="115"/>
                    <a:pt x="49" y="115"/>
                    <a:pt x="49" y="115"/>
                  </a:cubicBezTo>
                  <a:cubicBezTo>
                    <a:pt x="49" y="96"/>
                    <a:pt x="49" y="96"/>
                    <a:pt x="49" y="96"/>
                  </a:cubicBezTo>
                  <a:cubicBezTo>
                    <a:pt x="49" y="96"/>
                    <a:pt x="49" y="96"/>
                    <a:pt x="49" y="96"/>
                  </a:cubicBezTo>
                  <a:cubicBezTo>
                    <a:pt x="49" y="96"/>
                    <a:pt x="48" y="96"/>
                    <a:pt x="48" y="96"/>
                  </a:cubicBezTo>
                  <a:cubicBezTo>
                    <a:pt x="48" y="96"/>
                    <a:pt x="47" y="96"/>
                    <a:pt x="47" y="97"/>
                  </a:cubicBezTo>
                  <a:cubicBezTo>
                    <a:pt x="46" y="97"/>
                    <a:pt x="46" y="97"/>
                    <a:pt x="46" y="97"/>
                  </a:cubicBezTo>
                  <a:cubicBezTo>
                    <a:pt x="44" y="98"/>
                    <a:pt x="43" y="99"/>
                    <a:pt x="41" y="99"/>
                  </a:cubicBezTo>
                  <a:cubicBezTo>
                    <a:pt x="36" y="99"/>
                    <a:pt x="33" y="95"/>
                    <a:pt x="33" y="91"/>
                  </a:cubicBezTo>
                  <a:cubicBezTo>
                    <a:pt x="33" y="86"/>
                    <a:pt x="36" y="83"/>
                    <a:pt x="41" y="83"/>
                  </a:cubicBezTo>
                  <a:cubicBezTo>
                    <a:pt x="43" y="83"/>
                    <a:pt x="44" y="83"/>
                    <a:pt x="46" y="84"/>
                  </a:cubicBezTo>
                  <a:cubicBezTo>
                    <a:pt x="47" y="85"/>
                    <a:pt x="47" y="85"/>
                    <a:pt x="47" y="85"/>
                  </a:cubicBezTo>
                  <a:cubicBezTo>
                    <a:pt x="47" y="85"/>
                    <a:pt x="48" y="85"/>
                    <a:pt x="48" y="85"/>
                  </a:cubicBezTo>
                  <a:cubicBezTo>
                    <a:pt x="48" y="85"/>
                    <a:pt x="49" y="85"/>
                    <a:pt x="49" y="85"/>
                  </a:cubicBezTo>
                  <a:cubicBezTo>
                    <a:pt x="49" y="85"/>
                    <a:pt x="49" y="85"/>
                    <a:pt x="49" y="85"/>
                  </a:cubicBezTo>
                  <a:cubicBezTo>
                    <a:pt x="49" y="66"/>
                    <a:pt x="49" y="66"/>
                    <a:pt x="49" y="66"/>
                  </a:cubicBezTo>
                  <a:cubicBezTo>
                    <a:pt x="31" y="66"/>
                    <a:pt x="31" y="66"/>
                    <a:pt x="31" y="66"/>
                  </a:cubicBezTo>
                  <a:cubicBezTo>
                    <a:pt x="29" y="66"/>
                    <a:pt x="28" y="65"/>
                    <a:pt x="30" y="62"/>
                  </a:cubicBezTo>
                  <a:cubicBezTo>
                    <a:pt x="30" y="62"/>
                    <a:pt x="30" y="62"/>
                    <a:pt x="30" y="62"/>
                  </a:cubicBezTo>
                  <a:cubicBezTo>
                    <a:pt x="30" y="62"/>
                    <a:pt x="30" y="62"/>
                    <a:pt x="30" y="62"/>
                  </a:cubicBezTo>
                  <a:cubicBezTo>
                    <a:pt x="31" y="61"/>
                    <a:pt x="32" y="59"/>
                    <a:pt x="32" y="58"/>
                  </a:cubicBezTo>
                  <a:cubicBezTo>
                    <a:pt x="32" y="54"/>
                    <a:pt x="29" y="51"/>
                    <a:pt x="25" y="51"/>
                  </a:cubicBezTo>
                  <a:moveTo>
                    <a:pt x="91" y="51"/>
                  </a:moveTo>
                  <a:cubicBezTo>
                    <a:pt x="88" y="51"/>
                    <a:pt x="85" y="54"/>
                    <a:pt x="85" y="58"/>
                  </a:cubicBezTo>
                  <a:cubicBezTo>
                    <a:pt x="85" y="59"/>
                    <a:pt x="85" y="61"/>
                    <a:pt x="86" y="62"/>
                  </a:cubicBezTo>
                  <a:cubicBezTo>
                    <a:pt x="86" y="62"/>
                    <a:pt x="86" y="62"/>
                    <a:pt x="86" y="62"/>
                  </a:cubicBezTo>
                  <a:cubicBezTo>
                    <a:pt x="87" y="62"/>
                    <a:pt x="87" y="62"/>
                    <a:pt x="87" y="62"/>
                  </a:cubicBezTo>
                  <a:cubicBezTo>
                    <a:pt x="89" y="65"/>
                    <a:pt x="87" y="66"/>
                    <a:pt x="85" y="66"/>
                  </a:cubicBezTo>
                  <a:cubicBezTo>
                    <a:pt x="67" y="66"/>
                    <a:pt x="67" y="66"/>
                    <a:pt x="67" y="66"/>
                  </a:cubicBezTo>
                  <a:cubicBezTo>
                    <a:pt x="67" y="84"/>
                    <a:pt x="67" y="84"/>
                    <a:pt x="67" y="84"/>
                  </a:cubicBezTo>
                  <a:cubicBezTo>
                    <a:pt x="67" y="86"/>
                    <a:pt x="66" y="87"/>
                    <a:pt x="65" y="87"/>
                  </a:cubicBezTo>
                  <a:cubicBezTo>
                    <a:pt x="65" y="87"/>
                    <a:pt x="64" y="87"/>
                    <a:pt x="63" y="86"/>
                  </a:cubicBezTo>
                  <a:cubicBezTo>
                    <a:pt x="62" y="85"/>
                    <a:pt x="62" y="85"/>
                    <a:pt x="62" y="85"/>
                  </a:cubicBezTo>
                  <a:cubicBezTo>
                    <a:pt x="61" y="84"/>
                    <a:pt x="60" y="84"/>
                    <a:pt x="58" y="84"/>
                  </a:cubicBezTo>
                  <a:cubicBezTo>
                    <a:pt x="55" y="84"/>
                    <a:pt x="52" y="87"/>
                    <a:pt x="52" y="91"/>
                  </a:cubicBezTo>
                  <a:cubicBezTo>
                    <a:pt x="52" y="94"/>
                    <a:pt x="55" y="97"/>
                    <a:pt x="58" y="97"/>
                  </a:cubicBezTo>
                  <a:cubicBezTo>
                    <a:pt x="60" y="97"/>
                    <a:pt x="61" y="97"/>
                    <a:pt x="62" y="96"/>
                  </a:cubicBezTo>
                  <a:cubicBezTo>
                    <a:pt x="63" y="96"/>
                    <a:pt x="63" y="96"/>
                    <a:pt x="63" y="96"/>
                  </a:cubicBezTo>
                  <a:cubicBezTo>
                    <a:pt x="64" y="95"/>
                    <a:pt x="65" y="95"/>
                    <a:pt x="65" y="95"/>
                  </a:cubicBezTo>
                  <a:cubicBezTo>
                    <a:pt x="66" y="95"/>
                    <a:pt x="67" y="96"/>
                    <a:pt x="67" y="97"/>
                  </a:cubicBezTo>
                  <a:cubicBezTo>
                    <a:pt x="67" y="115"/>
                    <a:pt x="67" y="115"/>
                    <a:pt x="67" y="115"/>
                  </a:cubicBezTo>
                  <a:cubicBezTo>
                    <a:pt x="104" y="115"/>
                    <a:pt x="104" y="115"/>
                    <a:pt x="104" y="115"/>
                  </a:cubicBezTo>
                  <a:cubicBezTo>
                    <a:pt x="111" y="115"/>
                    <a:pt x="116" y="110"/>
                    <a:pt x="116" y="103"/>
                  </a:cubicBezTo>
                  <a:cubicBezTo>
                    <a:pt x="116" y="66"/>
                    <a:pt x="116" y="66"/>
                    <a:pt x="116" y="66"/>
                  </a:cubicBezTo>
                  <a:cubicBezTo>
                    <a:pt x="98" y="66"/>
                    <a:pt x="98" y="66"/>
                    <a:pt x="98" y="66"/>
                  </a:cubicBezTo>
                  <a:cubicBezTo>
                    <a:pt x="96" y="66"/>
                    <a:pt x="94" y="65"/>
                    <a:pt x="96" y="62"/>
                  </a:cubicBezTo>
                  <a:cubicBezTo>
                    <a:pt x="97" y="62"/>
                    <a:pt x="97" y="62"/>
                    <a:pt x="97" y="62"/>
                  </a:cubicBezTo>
                  <a:cubicBezTo>
                    <a:pt x="97" y="62"/>
                    <a:pt x="97" y="62"/>
                    <a:pt x="97" y="62"/>
                  </a:cubicBezTo>
                  <a:cubicBezTo>
                    <a:pt x="98" y="61"/>
                    <a:pt x="98" y="59"/>
                    <a:pt x="98" y="58"/>
                  </a:cubicBezTo>
                  <a:cubicBezTo>
                    <a:pt x="98" y="54"/>
                    <a:pt x="95" y="51"/>
                    <a:pt x="91" y="51"/>
                  </a:cubicBezTo>
                  <a:moveTo>
                    <a:pt x="49" y="0"/>
                  </a:moveTo>
                  <a:cubicBezTo>
                    <a:pt x="12" y="0"/>
                    <a:pt x="12" y="0"/>
                    <a:pt x="12" y="0"/>
                  </a:cubicBezTo>
                  <a:cubicBezTo>
                    <a:pt x="6" y="0"/>
                    <a:pt x="0" y="5"/>
                    <a:pt x="0" y="12"/>
                  </a:cubicBezTo>
                  <a:cubicBezTo>
                    <a:pt x="0" y="49"/>
                    <a:pt x="0" y="49"/>
                    <a:pt x="0" y="49"/>
                  </a:cubicBezTo>
                  <a:cubicBezTo>
                    <a:pt x="19" y="49"/>
                    <a:pt x="19" y="49"/>
                    <a:pt x="19" y="49"/>
                  </a:cubicBezTo>
                  <a:cubicBezTo>
                    <a:pt x="19" y="48"/>
                    <a:pt x="19" y="48"/>
                    <a:pt x="19" y="48"/>
                  </a:cubicBezTo>
                  <a:cubicBezTo>
                    <a:pt x="20" y="48"/>
                    <a:pt x="20" y="47"/>
                    <a:pt x="19" y="46"/>
                  </a:cubicBezTo>
                  <a:cubicBezTo>
                    <a:pt x="18" y="45"/>
                    <a:pt x="18" y="45"/>
                    <a:pt x="18" y="45"/>
                  </a:cubicBezTo>
                  <a:cubicBezTo>
                    <a:pt x="17" y="44"/>
                    <a:pt x="17" y="42"/>
                    <a:pt x="17" y="40"/>
                  </a:cubicBezTo>
                  <a:cubicBezTo>
                    <a:pt x="17" y="36"/>
                    <a:pt x="20" y="32"/>
                    <a:pt x="25" y="32"/>
                  </a:cubicBezTo>
                  <a:cubicBezTo>
                    <a:pt x="29" y="32"/>
                    <a:pt x="33" y="36"/>
                    <a:pt x="33" y="40"/>
                  </a:cubicBezTo>
                  <a:cubicBezTo>
                    <a:pt x="33" y="42"/>
                    <a:pt x="32" y="44"/>
                    <a:pt x="31" y="45"/>
                  </a:cubicBezTo>
                  <a:cubicBezTo>
                    <a:pt x="31" y="46"/>
                    <a:pt x="31" y="46"/>
                    <a:pt x="31" y="46"/>
                  </a:cubicBezTo>
                  <a:cubicBezTo>
                    <a:pt x="30" y="47"/>
                    <a:pt x="30" y="48"/>
                    <a:pt x="30" y="48"/>
                  </a:cubicBezTo>
                  <a:cubicBezTo>
                    <a:pt x="31" y="49"/>
                    <a:pt x="31" y="49"/>
                    <a:pt x="31" y="49"/>
                  </a:cubicBezTo>
                  <a:cubicBezTo>
                    <a:pt x="49" y="49"/>
                    <a:pt x="49" y="49"/>
                    <a:pt x="49" y="49"/>
                  </a:cubicBezTo>
                  <a:cubicBezTo>
                    <a:pt x="49" y="30"/>
                    <a:pt x="49" y="30"/>
                    <a:pt x="49" y="30"/>
                  </a:cubicBezTo>
                  <a:cubicBezTo>
                    <a:pt x="49" y="30"/>
                    <a:pt x="49" y="30"/>
                    <a:pt x="49" y="30"/>
                  </a:cubicBezTo>
                  <a:cubicBezTo>
                    <a:pt x="49" y="30"/>
                    <a:pt x="48" y="30"/>
                    <a:pt x="48" y="30"/>
                  </a:cubicBezTo>
                  <a:cubicBezTo>
                    <a:pt x="48" y="30"/>
                    <a:pt x="47" y="30"/>
                    <a:pt x="47" y="30"/>
                  </a:cubicBezTo>
                  <a:cubicBezTo>
                    <a:pt x="46" y="31"/>
                    <a:pt x="46" y="31"/>
                    <a:pt x="46" y="31"/>
                  </a:cubicBezTo>
                  <a:cubicBezTo>
                    <a:pt x="44" y="32"/>
                    <a:pt x="43" y="32"/>
                    <a:pt x="41" y="32"/>
                  </a:cubicBezTo>
                  <a:cubicBezTo>
                    <a:pt x="36" y="32"/>
                    <a:pt x="33" y="29"/>
                    <a:pt x="33" y="24"/>
                  </a:cubicBezTo>
                  <a:cubicBezTo>
                    <a:pt x="33" y="20"/>
                    <a:pt x="36" y="16"/>
                    <a:pt x="41" y="16"/>
                  </a:cubicBezTo>
                  <a:cubicBezTo>
                    <a:pt x="43" y="16"/>
                    <a:pt x="44" y="17"/>
                    <a:pt x="46" y="18"/>
                  </a:cubicBezTo>
                  <a:cubicBezTo>
                    <a:pt x="47" y="18"/>
                    <a:pt x="47" y="18"/>
                    <a:pt x="47" y="18"/>
                  </a:cubicBezTo>
                  <a:cubicBezTo>
                    <a:pt x="47" y="19"/>
                    <a:pt x="48" y="19"/>
                    <a:pt x="48" y="19"/>
                  </a:cubicBezTo>
                  <a:cubicBezTo>
                    <a:pt x="48" y="19"/>
                    <a:pt x="49" y="19"/>
                    <a:pt x="49" y="19"/>
                  </a:cubicBezTo>
                  <a:cubicBezTo>
                    <a:pt x="49" y="19"/>
                    <a:pt x="49" y="19"/>
                    <a:pt x="49" y="19"/>
                  </a:cubicBezTo>
                  <a:cubicBezTo>
                    <a:pt x="49" y="0"/>
                    <a:pt x="49" y="0"/>
                    <a:pt x="49" y="0"/>
                  </a:cubicBezTo>
                </a:path>
              </a:pathLst>
            </a:custGeom>
            <a:solidFill>
              <a:srgbClr val="1E5FAE"/>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sp>
          <p:nvSpPr>
            <p:cNvPr id="13" name="矩形 12"/>
            <p:cNvSpPr/>
            <p:nvPr/>
          </p:nvSpPr>
          <p:spPr>
            <a:xfrm>
              <a:off x="7226358" y="2167583"/>
              <a:ext cx="1415772" cy="461665"/>
            </a:xfrm>
            <a:prstGeom prst="rect">
              <a:avLst/>
            </a:prstGeom>
          </p:spPr>
          <p:txBody>
            <a:bodyPr wrap="none">
              <a:spAutoFit/>
            </a:bodyPr>
            <a:lstStyle/>
            <a:p>
              <a:r>
                <a:rPr lang="zh-CN" altLang="en-US" sz="2400" dirty="0">
                  <a:solidFill>
                    <a:srgbClr val="1E5FAE"/>
                  </a:solidFill>
                  <a:latin typeface="Arial Rounded MT Bold" panose="020F0704030504030204" pitchFamily="34" charset="0"/>
                </a:rPr>
                <a:t>人才分布</a:t>
              </a:r>
            </a:p>
          </p:txBody>
        </p:sp>
      </p:grpSp>
      <p:grpSp>
        <p:nvGrpSpPr>
          <p:cNvPr id="15" name="组合 14"/>
          <p:cNvGrpSpPr/>
          <p:nvPr/>
        </p:nvGrpSpPr>
        <p:grpSpPr>
          <a:xfrm>
            <a:off x="224821" y="1518826"/>
            <a:ext cx="2161747" cy="695165"/>
            <a:chOff x="6480383" y="1934083"/>
            <a:chExt cx="2161747" cy="695165"/>
          </a:xfrm>
        </p:grpSpPr>
        <p:sp>
          <p:nvSpPr>
            <p:cNvPr id="16" name="Freeform 64"/>
            <p:cNvSpPr>
              <a:spLocks noEditPoints="1"/>
            </p:cNvSpPr>
            <p:nvPr/>
          </p:nvSpPr>
          <p:spPr bwMode="auto">
            <a:xfrm>
              <a:off x="6480383" y="1934083"/>
              <a:ext cx="588886" cy="583112"/>
            </a:xfrm>
            <a:custGeom>
              <a:avLst/>
              <a:gdLst>
                <a:gd name="T0" fmla="*/ 18 w 116"/>
                <a:gd name="T1" fmla="*/ 58 h 115"/>
                <a:gd name="T2" fmla="*/ 19 w 116"/>
                <a:gd name="T3" fmla="*/ 62 h 115"/>
                <a:gd name="T4" fmla="*/ 18 w 116"/>
                <a:gd name="T5" fmla="*/ 66 h 115"/>
                <a:gd name="T6" fmla="*/ 0 w 116"/>
                <a:gd name="T7" fmla="*/ 85 h 115"/>
                <a:gd name="T8" fmla="*/ 1 w 116"/>
                <a:gd name="T9" fmla="*/ 85 h 115"/>
                <a:gd name="T10" fmla="*/ 4 w 116"/>
                <a:gd name="T11" fmla="*/ 84 h 115"/>
                <a:gd name="T12" fmla="*/ 17 w 116"/>
                <a:gd name="T13" fmla="*/ 91 h 115"/>
                <a:gd name="T14" fmla="*/ 4 w 116"/>
                <a:gd name="T15" fmla="*/ 97 h 115"/>
                <a:gd name="T16" fmla="*/ 1 w 116"/>
                <a:gd name="T17" fmla="*/ 96 h 115"/>
                <a:gd name="T18" fmla="*/ 0 w 116"/>
                <a:gd name="T19" fmla="*/ 96 h 115"/>
                <a:gd name="T20" fmla="*/ 12 w 116"/>
                <a:gd name="T21" fmla="*/ 115 h 115"/>
                <a:gd name="T22" fmla="*/ 49 w 116"/>
                <a:gd name="T23" fmla="*/ 96 h 115"/>
                <a:gd name="T24" fmla="*/ 48 w 116"/>
                <a:gd name="T25" fmla="*/ 96 h 115"/>
                <a:gd name="T26" fmla="*/ 46 w 116"/>
                <a:gd name="T27" fmla="*/ 97 h 115"/>
                <a:gd name="T28" fmla="*/ 33 w 116"/>
                <a:gd name="T29" fmla="*/ 91 h 115"/>
                <a:gd name="T30" fmla="*/ 46 w 116"/>
                <a:gd name="T31" fmla="*/ 84 h 115"/>
                <a:gd name="T32" fmla="*/ 48 w 116"/>
                <a:gd name="T33" fmla="*/ 85 h 115"/>
                <a:gd name="T34" fmla="*/ 49 w 116"/>
                <a:gd name="T35" fmla="*/ 85 h 115"/>
                <a:gd name="T36" fmla="*/ 31 w 116"/>
                <a:gd name="T37" fmla="*/ 66 h 115"/>
                <a:gd name="T38" fmla="*/ 30 w 116"/>
                <a:gd name="T39" fmla="*/ 62 h 115"/>
                <a:gd name="T40" fmla="*/ 32 w 116"/>
                <a:gd name="T41" fmla="*/ 58 h 115"/>
                <a:gd name="T42" fmla="*/ 91 w 116"/>
                <a:gd name="T43" fmla="*/ 51 h 115"/>
                <a:gd name="T44" fmla="*/ 86 w 116"/>
                <a:gd name="T45" fmla="*/ 62 h 115"/>
                <a:gd name="T46" fmla="*/ 87 w 116"/>
                <a:gd name="T47" fmla="*/ 62 h 115"/>
                <a:gd name="T48" fmla="*/ 67 w 116"/>
                <a:gd name="T49" fmla="*/ 66 h 115"/>
                <a:gd name="T50" fmla="*/ 65 w 116"/>
                <a:gd name="T51" fmla="*/ 87 h 115"/>
                <a:gd name="T52" fmla="*/ 62 w 116"/>
                <a:gd name="T53" fmla="*/ 85 h 115"/>
                <a:gd name="T54" fmla="*/ 52 w 116"/>
                <a:gd name="T55" fmla="*/ 91 h 115"/>
                <a:gd name="T56" fmla="*/ 62 w 116"/>
                <a:gd name="T57" fmla="*/ 96 h 115"/>
                <a:gd name="T58" fmla="*/ 65 w 116"/>
                <a:gd name="T59" fmla="*/ 95 h 115"/>
                <a:gd name="T60" fmla="*/ 67 w 116"/>
                <a:gd name="T61" fmla="*/ 115 h 115"/>
                <a:gd name="T62" fmla="*/ 116 w 116"/>
                <a:gd name="T63" fmla="*/ 103 h 115"/>
                <a:gd name="T64" fmla="*/ 98 w 116"/>
                <a:gd name="T65" fmla="*/ 66 h 115"/>
                <a:gd name="T66" fmla="*/ 97 w 116"/>
                <a:gd name="T67" fmla="*/ 62 h 115"/>
                <a:gd name="T68" fmla="*/ 98 w 116"/>
                <a:gd name="T69" fmla="*/ 58 h 115"/>
                <a:gd name="T70" fmla="*/ 49 w 116"/>
                <a:gd name="T71" fmla="*/ 0 h 115"/>
                <a:gd name="T72" fmla="*/ 0 w 116"/>
                <a:gd name="T73" fmla="*/ 12 h 115"/>
                <a:gd name="T74" fmla="*/ 19 w 116"/>
                <a:gd name="T75" fmla="*/ 49 h 115"/>
                <a:gd name="T76" fmla="*/ 19 w 116"/>
                <a:gd name="T77" fmla="*/ 46 h 115"/>
                <a:gd name="T78" fmla="*/ 17 w 116"/>
                <a:gd name="T79" fmla="*/ 40 h 115"/>
                <a:gd name="T80" fmla="*/ 33 w 116"/>
                <a:gd name="T81" fmla="*/ 40 h 115"/>
                <a:gd name="T82" fmla="*/ 31 w 116"/>
                <a:gd name="T83" fmla="*/ 46 h 115"/>
                <a:gd name="T84" fmla="*/ 31 w 116"/>
                <a:gd name="T85" fmla="*/ 49 h 115"/>
                <a:gd name="T86" fmla="*/ 49 w 116"/>
                <a:gd name="T87" fmla="*/ 30 h 115"/>
                <a:gd name="T88" fmla="*/ 48 w 116"/>
                <a:gd name="T89" fmla="*/ 30 h 115"/>
                <a:gd name="T90" fmla="*/ 46 w 116"/>
                <a:gd name="T91" fmla="*/ 31 h 115"/>
                <a:gd name="T92" fmla="*/ 33 w 116"/>
                <a:gd name="T93" fmla="*/ 24 h 115"/>
                <a:gd name="T94" fmla="*/ 46 w 116"/>
                <a:gd name="T95" fmla="*/ 18 h 115"/>
                <a:gd name="T96" fmla="*/ 48 w 116"/>
                <a:gd name="T97" fmla="*/ 19 h 115"/>
                <a:gd name="T98" fmla="*/ 49 w 116"/>
                <a:gd name="T99"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6" h="115">
                  <a:moveTo>
                    <a:pt x="25" y="51"/>
                  </a:moveTo>
                  <a:cubicBezTo>
                    <a:pt x="21" y="51"/>
                    <a:pt x="18" y="54"/>
                    <a:pt x="18" y="58"/>
                  </a:cubicBezTo>
                  <a:cubicBezTo>
                    <a:pt x="18" y="59"/>
                    <a:pt x="19" y="61"/>
                    <a:pt x="19" y="62"/>
                  </a:cubicBezTo>
                  <a:cubicBezTo>
                    <a:pt x="19" y="62"/>
                    <a:pt x="19" y="62"/>
                    <a:pt x="19" y="62"/>
                  </a:cubicBezTo>
                  <a:cubicBezTo>
                    <a:pt x="20" y="62"/>
                    <a:pt x="20" y="62"/>
                    <a:pt x="20" y="62"/>
                  </a:cubicBezTo>
                  <a:cubicBezTo>
                    <a:pt x="22" y="65"/>
                    <a:pt x="21" y="66"/>
                    <a:pt x="18" y="66"/>
                  </a:cubicBezTo>
                  <a:cubicBezTo>
                    <a:pt x="0" y="66"/>
                    <a:pt x="0" y="66"/>
                    <a:pt x="0" y="66"/>
                  </a:cubicBezTo>
                  <a:cubicBezTo>
                    <a:pt x="0" y="85"/>
                    <a:pt x="0" y="85"/>
                    <a:pt x="0" y="85"/>
                  </a:cubicBezTo>
                  <a:cubicBezTo>
                    <a:pt x="1" y="85"/>
                    <a:pt x="1" y="85"/>
                    <a:pt x="1" y="85"/>
                  </a:cubicBezTo>
                  <a:cubicBezTo>
                    <a:pt x="1" y="85"/>
                    <a:pt x="1" y="85"/>
                    <a:pt x="1" y="85"/>
                  </a:cubicBezTo>
                  <a:cubicBezTo>
                    <a:pt x="2" y="85"/>
                    <a:pt x="3" y="85"/>
                    <a:pt x="3" y="85"/>
                  </a:cubicBezTo>
                  <a:cubicBezTo>
                    <a:pt x="4" y="84"/>
                    <a:pt x="4" y="84"/>
                    <a:pt x="4" y="84"/>
                  </a:cubicBezTo>
                  <a:cubicBezTo>
                    <a:pt x="5" y="83"/>
                    <a:pt x="7" y="83"/>
                    <a:pt x="9" y="83"/>
                  </a:cubicBezTo>
                  <a:cubicBezTo>
                    <a:pt x="13" y="83"/>
                    <a:pt x="17" y="86"/>
                    <a:pt x="17" y="91"/>
                  </a:cubicBezTo>
                  <a:cubicBezTo>
                    <a:pt x="17" y="95"/>
                    <a:pt x="13" y="99"/>
                    <a:pt x="9" y="99"/>
                  </a:cubicBezTo>
                  <a:cubicBezTo>
                    <a:pt x="7" y="99"/>
                    <a:pt x="5" y="98"/>
                    <a:pt x="4" y="97"/>
                  </a:cubicBezTo>
                  <a:cubicBezTo>
                    <a:pt x="3" y="97"/>
                    <a:pt x="3" y="97"/>
                    <a:pt x="3" y="97"/>
                  </a:cubicBezTo>
                  <a:cubicBezTo>
                    <a:pt x="3" y="96"/>
                    <a:pt x="2" y="96"/>
                    <a:pt x="1" y="96"/>
                  </a:cubicBezTo>
                  <a:cubicBezTo>
                    <a:pt x="1" y="96"/>
                    <a:pt x="1" y="96"/>
                    <a:pt x="1" y="96"/>
                  </a:cubicBezTo>
                  <a:cubicBezTo>
                    <a:pt x="0" y="96"/>
                    <a:pt x="0" y="96"/>
                    <a:pt x="0" y="96"/>
                  </a:cubicBezTo>
                  <a:cubicBezTo>
                    <a:pt x="0" y="103"/>
                    <a:pt x="0" y="103"/>
                    <a:pt x="0" y="103"/>
                  </a:cubicBezTo>
                  <a:cubicBezTo>
                    <a:pt x="0" y="110"/>
                    <a:pt x="6" y="115"/>
                    <a:pt x="12" y="115"/>
                  </a:cubicBezTo>
                  <a:cubicBezTo>
                    <a:pt x="49" y="115"/>
                    <a:pt x="49" y="115"/>
                    <a:pt x="49" y="115"/>
                  </a:cubicBezTo>
                  <a:cubicBezTo>
                    <a:pt x="49" y="96"/>
                    <a:pt x="49" y="96"/>
                    <a:pt x="49" y="96"/>
                  </a:cubicBezTo>
                  <a:cubicBezTo>
                    <a:pt x="49" y="96"/>
                    <a:pt x="49" y="96"/>
                    <a:pt x="49" y="96"/>
                  </a:cubicBezTo>
                  <a:cubicBezTo>
                    <a:pt x="49" y="96"/>
                    <a:pt x="48" y="96"/>
                    <a:pt x="48" y="96"/>
                  </a:cubicBezTo>
                  <a:cubicBezTo>
                    <a:pt x="48" y="96"/>
                    <a:pt x="47" y="96"/>
                    <a:pt x="47" y="97"/>
                  </a:cubicBezTo>
                  <a:cubicBezTo>
                    <a:pt x="46" y="97"/>
                    <a:pt x="46" y="97"/>
                    <a:pt x="46" y="97"/>
                  </a:cubicBezTo>
                  <a:cubicBezTo>
                    <a:pt x="44" y="98"/>
                    <a:pt x="43" y="99"/>
                    <a:pt x="41" y="99"/>
                  </a:cubicBezTo>
                  <a:cubicBezTo>
                    <a:pt x="36" y="99"/>
                    <a:pt x="33" y="95"/>
                    <a:pt x="33" y="91"/>
                  </a:cubicBezTo>
                  <a:cubicBezTo>
                    <a:pt x="33" y="86"/>
                    <a:pt x="36" y="83"/>
                    <a:pt x="41" y="83"/>
                  </a:cubicBezTo>
                  <a:cubicBezTo>
                    <a:pt x="43" y="83"/>
                    <a:pt x="44" y="83"/>
                    <a:pt x="46" y="84"/>
                  </a:cubicBezTo>
                  <a:cubicBezTo>
                    <a:pt x="47" y="85"/>
                    <a:pt x="47" y="85"/>
                    <a:pt x="47" y="85"/>
                  </a:cubicBezTo>
                  <a:cubicBezTo>
                    <a:pt x="47" y="85"/>
                    <a:pt x="48" y="85"/>
                    <a:pt x="48" y="85"/>
                  </a:cubicBezTo>
                  <a:cubicBezTo>
                    <a:pt x="48" y="85"/>
                    <a:pt x="49" y="85"/>
                    <a:pt x="49" y="85"/>
                  </a:cubicBezTo>
                  <a:cubicBezTo>
                    <a:pt x="49" y="85"/>
                    <a:pt x="49" y="85"/>
                    <a:pt x="49" y="85"/>
                  </a:cubicBezTo>
                  <a:cubicBezTo>
                    <a:pt x="49" y="66"/>
                    <a:pt x="49" y="66"/>
                    <a:pt x="49" y="66"/>
                  </a:cubicBezTo>
                  <a:cubicBezTo>
                    <a:pt x="31" y="66"/>
                    <a:pt x="31" y="66"/>
                    <a:pt x="31" y="66"/>
                  </a:cubicBezTo>
                  <a:cubicBezTo>
                    <a:pt x="29" y="66"/>
                    <a:pt x="28" y="65"/>
                    <a:pt x="30" y="62"/>
                  </a:cubicBezTo>
                  <a:cubicBezTo>
                    <a:pt x="30" y="62"/>
                    <a:pt x="30" y="62"/>
                    <a:pt x="30" y="62"/>
                  </a:cubicBezTo>
                  <a:cubicBezTo>
                    <a:pt x="30" y="62"/>
                    <a:pt x="30" y="62"/>
                    <a:pt x="30" y="62"/>
                  </a:cubicBezTo>
                  <a:cubicBezTo>
                    <a:pt x="31" y="61"/>
                    <a:pt x="32" y="59"/>
                    <a:pt x="32" y="58"/>
                  </a:cubicBezTo>
                  <a:cubicBezTo>
                    <a:pt x="32" y="54"/>
                    <a:pt x="29" y="51"/>
                    <a:pt x="25" y="51"/>
                  </a:cubicBezTo>
                  <a:moveTo>
                    <a:pt x="91" y="51"/>
                  </a:moveTo>
                  <a:cubicBezTo>
                    <a:pt x="88" y="51"/>
                    <a:pt x="85" y="54"/>
                    <a:pt x="85" y="58"/>
                  </a:cubicBezTo>
                  <a:cubicBezTo>
                    <a:pt x="85" y="59"/>
                    <a:pt x="85" y="61"/>
                    <a:pt x="86" y="62"/>
                  </a:cubicBezTo>
                  <a:cubicBezTo>
                    <a:pt x="86" y="62"/>
                    <a:pt x="86" y="62"/>
                    <a:pt x="86" y="62"/>
                  </a:cubicBezTo>
                  <a:cubicBezTo>
                    <a:pt x="87" y="62"/>
                    <a:pt x="87" y="62"/>
                    <a:pt x="87" y="62"/>
                  </a:cubicBezTo>
                  <a:cubicBezTo>
                    <a:pt x="89" y="65"/>
                    <a:pt x="87" y="66"/>
                    <a:pt x="85" y="66"/>
                  </a:cubicBezTo>
                  <a:cubicBezTo>
                    <a:pt x="67" y="66"/>
                    <a:pt x="67" y="66"/>
                    <a:pt x="67" y="66"/>
                  </a:cubicBezTo>
                  <a:cubicBezTo>
                    <a:pt x="67" y="84"/>
                    <a:pt x="67" y="84"/>
                    <a:pt x="67" y="84"/>
                  </a:cubicBezTo>
                  <a:cubicBezTo>
                    <a:pt x="67" y="86"/>
                    <a:pt x="66" y="87"/>
                    <a:pt x="65" y="87"/>
                  </a:cubicBezTo>
                  <a:cubicBezTo>
                    <a:pt x="65" y="87"/>
                    <a:pt x="64" y="87"/>
                    <a:pt x="63" y="86"/>
                  </a:cubicBezTo>
                  <a:cubicBezTo>
                    <a:pt x="62" y="85"/>
                    <a:pt x="62" y="85"/>
                    <a:pt x="62" y="85"/>
                  </a:cubicBezTo>
                  <a:cubicBezTo>
                    <a:pt x="61" y="84"/>
                    <a:pt x="60" y="84"/>
                    <a:pt x="58" y="84"/>
                  </a:cubicBezTo>
                  <a:cubicBezTo>
                    <a:pt x="55" y="84"/>
                    <a:pt x="52" y="87"/>
                    <a:pt x="52" y="91"/>
                  </a:cubicBezTo>
                  <a:cubicBezTo>
                    <a:pt x="52" y="94"/>
                    <a:pt x="55" y="97"/>
                    <a:pt x="58" y="97"/>
                  </a:cubicBezTo>
                  <a:cubicBezTo>
                    <a:pt x="60" y="97"/>
                    <a:pt x="61" y="97"/>
                    <a:pt x="62" y="96"/>
                  </a:cubicBezTo>
                  <a:cubicBezTo>
                    <a:pt x="63" y="96"/>
                    <a:pt x="63" y="96"/>
                    <a:pt x="63" y="96"/>
                  </a:cubicBezTo>
                  <a:cubicBezTo>
                    <a:pt x="64" y="95"/>
                    <a:pt x="65" y="95"/>
                    <a:pt x="65" y="95"/>
                  </a:cubicBezTo>
                  <a:cubicBezTo>
                    <a:pt x="66" y="95"/>
                    <a:pt x="67" y="96"/>
                    <a:pt x="67" y="97"/>
                  </a:cubicBezTo>
                  <a:cubicBezTo>
                    <a:pt x="67" y="115"/>
                    <a:pt x="67" y="115"/>
                    <a:pt x="67" y="115"/>
                  </a:cubicBezTo>
                  <a:cubicBezTo>
                    <a:pt x="104" y="115"/>
                    <a:pt x="104" y="115"/>
                    <a:pt x="104" y="115"/>
                  </a:cubicBezTo>
                  <a:cubicBezTo>
                    <a:pt x="111" y="115"/>
                    <a:pt x="116" y="110"/>
                    <a:pt x="116" y="103"/>
                  </a:cubicBezTo>
                  <a:cubicBezTo>
                    <a:pt x="116" y="66"/>
                    <a:pt x="116" y="66"/>
                    <a:pt x="116" y="66"/>
                  </a:cubicBezTo>
                  <a:cubicBezTo>
                    <a:pt x="98" y="66"/>
                    <a:pt x="98" y="66"/>
                    <a:pt x="98" y="66"/>
                  </a:cubicBezTo>
                  <a:cubicBezTo>
                    <a:pt x="96" y="66"/>
                    <a:pt x="94" y="65"/>
                    <a:pt x="96" y="62"/>
                  </a:cubicBezTo>
                  <a:cubicBezTo>
                    <a:pt x="97" y="62"/>
                    <a:pt x="97" y="62"/>
                    <a:pt x="97" y="62"/>
                  </a:cubicBezTo>
                  <a:cubicBezTo>
                    <a:pt x="97" y="62"/>
                    <a:pt x="97" y="62"/>
                    <a:pt x="97" y="62"/>
                  </a:cubicBezTo>
                  <a:cubicBezTo>
                    <a:pt x="98" y="61"/>
                    <a:pt x="98" y="59"/>
                    <a:pt x="98" y="58"/>
                  </a:cubicBezTo>
                  <a:cubicBezTo>
                    <a:pt x="98" y="54"/>
                    <a:pt x="95" y="51"/>
                    <a:pt x="91" y="51"/>
                  </a:cubicBezTo>
                  <a:moveTo>
                    <a:pt x="49" y="0"/>
                  </a:moveTo>
                  <a:cubicBezTo>
                    <a:pt x="12" y="0"/>
                    <a:pt x="12" y="0"/>
                    <a:pt x="12" y="0"/>
                  </a:cubicBezTo>
                  <a:cubicBezTo>
                    <a:pt x="6" y="0"/>
                    <a:pt x="0" y="5"/>
                    <a:pt x="0" y="12"/>
                  </a:cubicBezTo>
                  <a:cubicBezTo>
                    <a:pt x="0" y="49"/>
                    <a:pt x="0" y="49"/>
                    <a:pt x="0" y="49"/>
                  </a:cubicBezTo>
                  <a:cubicBezTo>
                    <a:pt x="19" y="49"/>
                    <a:pt x="19" y="49"/>
                    <a:pt x="19" y="49"/>
                  </a:cubicBezTo>
                  <a:cubicBezTo>
                    <a:pt x="19" y="48"/>
                    <a:pt x="19" y="48"/>
                    <a:pt x="19" y="48"/>
                  </a:cubicBezTo>
                  <a:cubicBezTo>
                    <a:pt x="20" y="48"/>
                    <a:pt x="20" y="47"/>
                    <a:pt x="19" y="46"/>
                  </a:cubicBezTo>
                  <a:cubicBezTo>
                    <a:pt x="18" y="45"/>
                    <a:pt x="18" y="45"/>
                    <a:pt x="18" y="45"/>
                  </a:cubicBezTo>
                  <a:cubicBezTo>
                    <a:pt x="17" y="44"/>
                    <a:pt x="17" y="42"/>
                    <a:pt x="17" y="40"/>
                  </a:cubicBezTo>
                  <a:cubicBezTo>
                    <a:pt x="17" y="36"/>
                    <a:pt x="20" y="32"/>
                    <a:pt x="25" y="32"/>
                  </a:cubicBezTo>
                  <a:cubicBezTo>
                    <a:pt x="29" y="32"/>
                    <a:pt x="33" y="36"/>
                    <a:pt x="33" y="40"/>
                  </a:cubicBezTo>
                  <a:cubicBezTo>
                    <a:pt x="33" y="42"/>
                    <a:pt x="32" y="44"/>
                    <a:pt x="31" y="45"/>
                  </a:cubicBezTo>
                  <a:cubicBezTo>
                    <a:pt x="31" y="46"/>
                    <a:pt x="31" y="46"/>
                    <a:pt x="31" y="46"/>
                  </a:cubicBezTo>
                  <a:cubicBezTo>
                    <a:pt x="30" y="47"/>
                    <a:pt x="30" y="48"/>
                    <a:pt x="30" y="48"/>
                  </a:cubicBezTo>
                  <a:cubicBezTo>
                    <a:pt x="31" y="49"/>
                    <a:pt x="31" y="49"/>
                    <a:pt x="31" y="49"/>
                  </a:cubicBezTo>
                  <a:cubicBezTo>
                    <a:pt x="49" y="49"/>
                    <a:pt x="49" y="49"/>
                    <a:pt x="49" y="49"/>
                  </a:cubicBezTo>
                  <a:cubicBezTo>
                    <a:pt x="49" y="30"/>
                    <a:pt x="49" y="30"/>
                    <a:pt x="49" y="30"/>
                  </a:cubicBezTo>
                  <a:cubicBezTo>
                    <a:pt x="49" y="30"/>
                    <a:pt x="49" y="30"/>
                    <a:pt x="49" y="30"/>
                  </a:cubicBezTo>
                  <a:cubicBezTo>
                    <a:pt x="49" y="30"/>
                    <a:pt x="48" y="30"/>
                    <a:pt x="48" y="30"/>
                  </a:cubicBezTo>
                  <a:cubicBezTo>
                    <a:pt x="48" y="30"/>
                    <a:pt x="47" y="30"/>
                    <a:pt x="47" y="30"/>
                  </a:cubicBezTo>
                  <a:cubicBezTo>
                    <a:pt x="46" y="31"/>
                    <a:pt x="46" y="31"/>
                    <a:pt x="46" y="31"/>
                  </a:cubicBezTo>
                  <a:cubicBezTo>
                    <a:pt x="44" y="32"/>
                    <a:pt x="43" y="32"/>
                    <a:pt x="41" y="32"/>
                  </a:cubicBezTo>
                  <a:cubicBezTo>
                    <a:pt x="36" y="32"/>
                    <a:pt x="33" y="29"/>
                    <a:pt x="33" y="24"/>
                  </a:cubicBezTo>
                  <a:cubicBezTo>
                    <a:pt x="33" y="20"/>
                    <a:pt x="36" y="16"/>
                    <a:pt x="41" y="16"/>
                  </a:cubicBezTo>
                  <a:cubicBezTo>
                    <a:pt x="43" y="16"/>
                    <a:pt x="44" y="17"/>
                    <a:pt x="46" y="18"/>
                  </a:cubicBezTo>
                  <a:cubicBezTo>
                    <a:pt x="47" y="18"/>
                    <a:pt x="47" y="18"/>
                    <a:pt x="47" y="18"/>
                  </a:cubicBezTo>
                  <a:cubicBezTo>
                    <a:pt x="47" y="19"/>
                    <a:pt x="48" y="19"/>
                    <a:pt x="48" y="19"/>
                  </a:cubicBezTo>
                  <a:cubicBezTo>
                    <a:pt x="48" y="19"/>
                    <a:pt x="49" y="19"/>
                    <a:pt x="49" y="19"/>
                  </a:cubicBezTo>
                  <a:cubicBezTo>
                    <a:pt x="49" y="19"/>
                    <a:pt x="49" y="19"/>
                    <a:pt x="49" y="19"/>
                  </a:cubicBezTo>
                  <a:cubicBezTo>
                    <a:pt x="49" y="0"/>
                    <a:pt x="49" y="0"/>
                    <a:pt x="49" y="0"/>
                  </a:cubicBezTo>
                </a:path>
              </a:pathLst>
            </a:custGeom>
            <a:solidFill>
              <a:srgbClr val="1E5FAE"/>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sp>
          <p:nvSpPr>
            <p:cNvPr id="17" name="矩形 16"/>
            <p:cNvSpPr/>
            <p:nvPr/>
          </p:nvSpPr>
          <p:spPr>
            <a:xfrm>
              <a:off x="7226358" y="2167583"/>
              <a:ext cx="1415772" cy="461665"/>
            </a:xfrm>
            <a:prstGeom prst="rect">
              <a:avLst/>
            </a:prstGeom>
          </p:spPr>
          <p:txBody>
            <a:bodyPr wrap="none">
              <a:spAutoFit/>
            </a:bodyPr>
            <a:lstStyle/>
            <a:p>
              <a:r>
                <a:rPr lang="zh-CN" altLang="en-US" sz="2400" dirty="0">
                  <a:solidFill>
                    <a:srgbClr val="1E5FAE"/>
                  </a:solidFill>
                  <a:latin typeface="Arial Rounded MT Bold" panose="020F0704030504030204" pitchFamily="34" charset="0"/>
                </a:rPr>
                <a:t>地域分布</a:t>
              </a:r>
            </a:p>
          </p:txBody>
        </p:sp>
      </p:grpSp>
      <p:sp>
        <p:nvSpPr>
          <p:cNvPr id="18" name="文本框 17">
            <a:extLst>
              <a:ext uri="{FF2B5EF4-FFF2-40B4-BE49-F238E27FC236}">
                <a16:creationId xmlns:a16="http://schemas.microsoft.com/office/drawing/2014/main" id="{0CDC6765-916B-4D41-9E84-4FDBF0C806EE}"/>
              </a:ext>
            </a:extLst>
          </p:cNvPr>
          <p:cNvSpPr txBox="1"/>
          <p:nvPr/>
        </p:nvSpPr>
        <p:spPr>
          <a:xfrm>
            <a:off x="8489170" y="6046512"/>
            <a:ext cx="6097904"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2800" b="1" i="0" u="none" strike="noStrike" kern="1200" cap="none" spc="0" normalizeH="0" baseline="0" noProof="0" smtClean="0">
                <a:ln>
                  <a:noFill/>
                </a:ln>
                <a:solidFill>
                  <a:srgbClr val="5B9BD5">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tabLst/>
                <a:defRPr/>
              </a:pPr>
              <a:t>38</a:t>
            </a:fld>
            <a:endParaRPr kumimoji="0" lang="zh-CN" altLang="en-US" sz="2800" b="1" i="0" u="none" strike="noStrike" kern="1200" cap="none" spc="0" normalizeH="0" baseline="0" noProof="0" dirty="0">
              <a:ln>
                <a:noFill/>
              </a:ln>
              <a:solidFill>
                <a:srgbClr val="5B9BD5">
                  <a:lumMod val="50000"/>
                </a:srgbClr>
              </a:solidFill>
              <a:effectLst/>
              <a:uLnTx/>
              <a:uFillTx/>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128473809"/>
      </p:ext>
    </p:extLst>
  </p:cSld>
  <p:clrMapOvr>
    <a:masterClrMapping/>
  </p:clrMapOvr>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p:tgtEl>
                                          <p:spTgt spid="10"/>
                                        </p:tgtEl>
                                        <p:attrNameLst>
                                          <p:attrName>ppt_x</p:attrName>
                                        </p:attrNameLst>
                                      </p:cBhvr>
                                      <p:tavLst>
                                        <p:tav tm="0">
                                          <p:val>
                                            <p:strVal val="#ppt_x-#ppt_w*1.125000"/>
                                          </p:val>
                                        </p:tav>
                                        <p:tav tm="100000">
                                          <p:val>
                                            <p:strVal val="#ppt_x"/>
                                          </p:val>
                                        </p:tav>
                                      </p:tavLst>
                                    </p:anim>
                                    <p:animEffect transition="in" filter="wipe(right)">
                                      <p:cBhvr>
                                        <p:cTn id="8" dur="1000"/>
                                        <p:tgtEl>
                                          <p:spTgt spid="10"/>
                                        </p:tgtEl>
                                      </p:cBhvr>
                                    </p:animEffect>
                                  </p:childTnLst>
                                </p:cTn>
                              </p:par>
                            </p:childTnLst>
                          </p:cTn>
                        </p:par>
                        <p:par>
                          <p:cTn id="9" fill="hold">
                            <p:stCondLst>
                              <p:cond delay="1000"/>
                            </p:stCondLst>
                            <p:childTnLst>
                              <p:par>
                                <p:cTn id="10" presetID="12" presetClass="entr" presetSubtype="8"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1000"/>
                                        <p:tgtEl>
                                          <p:spTgt spid="15"/>
                                        </p:tgtEl>
                                        <p:attrNameLst>
                                          <p:attrName>ppt_x</p:attrName>
                                        </p:attrNameLst>
                                      </p:cBhvr>
                                      <p:tavLst>
                                        <p:tav tm="0">
                                          <p:val>
                                            <p:strVal val="#ppt_x-#ppt_w*1.125000"/>
                                          </p:val>
                                        </p:tav>
                                        <p:tav tm="100000">
                                          <p:val>
                                            <p:strVal val="#ppt_x"/>
                                          </p:val>
                                        </p:tav>
                                      </p:tavLst>
                                    </p:anim>
                                    <p:animEffect transition="in" filter="wipe(right)">
                                      <p:cBhvr>
                                        <p:cTn id="13"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516255" y="347345"/>
            <a:ext cx="4428490" cy="604520"/>
            <a:chOff x="813" y="547"/>
            <a:chExt cx="6974" cy="952"/>
          </a:xfrm>
        </p:grpSpPr>
        <p:sp>
          <p:nvSpPr>
            <p:cNvPr id="9" name="文本框 8"/>
            <p:cNvSpPr txBox="1"/>
            <p:nvPr/>
          </p:nvSpPr>
          <p:spPr>
            <a:xfrm>
              <a:off x="2309" y="547"/>
              <a:ext cx="5479" cy="921"/>
            </a:xfrm>
            <a:prstGeom prst="rect">
              <a:avLst/>
            </a:prstGeom>
            <a:noFill/>
          </p:spPr>
          <p:txBody>
            <a:bodyPr wrap="square" rtlCol="0">
              <a:spAutoFit/>
            </a:bodyPr>
            <a:lstStyle/>
            <a:p>
              <a:pPr algn="ctr"/>
              <a:r>
                <a:rPr lang="zh-CN" altLang="en-US" sz="3200" b="1" dirty="0">
                  <a:solidFill>
                    <a:schemeClr val="bg2">
                      <a:lumMod val="25000"/>
                    </a:schemeClr>
                  </a:solidFill>
                  <a:latin typeface="华文细黑" panose="02010600040101010101" pitchFamily="2" charset="-122"/>
                  <a:ea typeface="华文细黑" panose="02010600040101010101" pitchFamily="2" charset="-122"/>
                </a:rPr>
                <a:t>发展不均衡</a:t>
              </a:r>
            </a:p>
          </p:txBody>
        </p:sp>
        <p:sp>
          <p:nvSpPr>
            <p:cNvPr id="4" name="椭圆 3"/>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矩形 31"/>
          <p:cNvSpPr/>
          <p:nvPr/>
        </p:nvSpPr>
        <p:spPr>
          <a:xfrm>
            <a:off x="1228725" y="1198180"/>
            <a:ext cx="8456362" cy="5092262"/>
          </a:xfrm>
          <a:prstGeom prst="rect">
            <a:avLst/>
          </a:prstGeom>
        </p:spPr>
        <p:txBody>
          <a:bodyPr vert="horz" wrap="square" lIns="480000" tIns="0" rIns="384000" bIns="0" anchor="ctr" anchorCtr="0">
            <a:noAutofit/>
          </a:bodyPr>
          <a:lstStyle/>
          <a:p>
            <a:r>
              <a:rPr lang="en-US" altLang="zh-CN" sz="2800" dirty="0">
                <a:solidFill>
                  <a:schemeClr val="tx1">
                    <a:lumMod val="85000"/>
                    <a:lumOff val="15000"/>
                  </a:schemeClr>
                </a:solidFill>
                <a:latin typeface="华文细黑" panose="02010600040101010101" pitchFamily="2" charset="-122"/>
                <a:ea typeface="华文细黑" panose="02010600040101010101" pitchFamily="2" charset="-122"/>
              </a:rPr>
              <a:t>	</a:t>
            </a:r>
          </a:p>
          <a:p>
            <a:r>
              <a:rPr lang="en-US" altLang="zh-CN" sz="2800" dirty="0">
                <a:solidFill>
                  <a:schemeClr val="tx1">
                    <a:lumMod val="85000"/>
                    <a:lumOff val="15000"/>
                  </a:schemeClr>
                </a:solidFill>
                <a:latin typeface="华文细黑" panose="02010600040101010101" pitchFamily="2" charset="-122"/>
                <a:ea typeface="华文细黑" panose="02010600040101010101" pitchFamily="2" charset="-122"/>
              </a:rPr>
              <a:t>	</a:t>
            </a:r>
            <a:r>
              <a:rPr lang="zh-CN" altLang="en-US" sz="2800" dirty="0">
                <a:solidFill>
                  <a:schemeClr val="tx1">
                    <a:lumMod val="85000"/>
                    <a:lumOff val="15000"/>
                  </a:schemeClr>
                </a:solidFill>
                <a:latin typeface="华文细黑" panose="02010600040101010101" pitchFamily="2" charset="-122"/>
                <a:ea typeface="华文细黑" panose="02010600040101010101" pitchFamily="2" charset="-122"/>
              </a:rPr>
              <a:t>从学科分布上来看，民国时期的教育同时重视英文教学和国文教学。这也为日后与西方的密切交流与民族认同感奠定了基础。在“走出去”和“文化自信”的加持下，经济有了发展。</a:t>
            </a:r>
            <a:endParaRPr lang="en-US" altLang="zh-CN" sz="2800" dirty="0">
              <a:solidFill>
                <a:schemeClr val="tx1">
                  <a:lumMod val="85000"/>
                  <a:lumOff val="15000"/>
                </a:schemeClr>
              </a:solidFill>
              <a:latin typeface="华文细黑" panose="02010600040101010101" pitchFamily="2" charset="-122"/>
              <a:ea typeface="华文细黑" panose="02010600040101010101" pitchFamily="2" charset="-122"/>
            </a:endParaRPr>
          </a:p>
          <a:p>
            <a:r>
              <a:rPr lang="en-US" altLang="zh-CN" sz="2800" dirty="0">
                <a:solidFill>
                  <a:schemeClr val="tx1">
                    <a:lumMod val="85000"/>
                    <a:lumOff val="15000"/>
                  </a:schemeClr>
                </a:solidFill>
                <a:latin typeface="华文细黑" panose="02010600040101010101" pitchFamily="2" charset="-122"/>
                <a:ea typeface="华文细黑" panose="02010600040101010101" pitchFamily="2" charset="-122"/>
              </a:rPr>
              <a:t>	</a:t>
            </a:r>
            <a:r>
              <a:rPr lang="zh-CN" altLang="en-US" sz="2800" dirty="0">
                <a:solidFill>
                  <a:schemeClr val="tx1">
                    <a:lumMod val="85000"/>
                    <a:lumOff val="15000"/>
                  </a:schemeClr>
                </a:solidFill>
                <a:latin typeface="华文细黑" panose="02010600040101010101" pitchFamily="2" charset="-122"/>
                <a:ea typeface="华文细黑" panose="02010600040101010101" pitchFamily="2" charset="-122"/>
              </a:rPr>
              <a:t>而</a:t>
            </a:r>
            <a:r>
              <a:rPr lang="zh-CN" altLang="en-US" sz="2800" dirty="0"/>
              <a:t>大学的学术成果有相当一部分被应用到基础设施建设中：大学的学术成果，如大学的机车系，对于当地的工程建设尤其是铁路建设，有相当的贡献。而铁路的建成，也有助于经济的发展。这种空间的不均衡一定程度上造成了基础设施建设的不均衡，由此部分影响了经济发展的不均衡。</a:t>
            </a:r>
          </a:p>
          <a:p>
            <a:pPr algn="just">
              <a:lnSpc>
                <a:spcPct val="150000"/>
              </a:lnSpc>
            </a:pPr>
            <a:endParaRPr lang="zh-CN" altLang="en-US" sz="2800" dirty="0">
              <a:solidFill>
                <a:schemeClr val="tx1">
                  <a:lumMod val="85000"/>
                  <a:lumOff val="15000"/>
                </a:schemeClr>
              </a:solidFill>
              <a:latin typeface="华文细黑" panose="02010600040101010101" pitchFamily="2" charset="-122"/>
              <a:ea typeface="华文细黑" panose="02010600040101010101" pitchFamily="2" charset="-122"/>
            </a:endParaRPr>
          </a:p>
        </p:txBody>
      </p:sp>
      <p:sp>
        <p:nvSpPr>
          <p:cNvPr id="8" name="文本框 7">
            <a:extLst>
              <a:ext uri="{FF2B5EF4-FFF2-40B4-BE49-F238E27FC236}">
                <a16:creationId xmlns:a16="http://schemas.microsoft.com/office/drawing/2014/main" id="{B4547FD5-45AF-42FC-9394-85AEA82F9926}"/>
              </a:ext>
            </a:extLst>
          </p:cNvPr>
          <p:cNvSpPr txBox="1"/>
          <p:nvPr/>
        </p:nvSpPr>
        <p:spPr>
          <a:xfrm>
            <a:off x="8238173" y="6013537"/>
            <a:ext cx="6097904"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2800" b="1" i="0" u="none" strike="noStrike" kern="1200" cap="none" spc="0" normalizeH="0" baseline="0" noProof="0" smtClean="0">
                <a:ln>
                  <a:noFill/>
                </a:ln>
                <a:solidFill>
                  <a:srgbClr val="5B9BD5">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tabLst/>
                <a:defRPr/>
              </a:pPr>
              <a:t>39</a:t>
            </a:fld>
            <a:endParaRPr kumimoji="0" lang="zh-CN" altLang="en-US" sz="2800" b="1" i="0" u="none" strike="noStrike" kern="1200" cap="none" spc="0" normalizeH="0" baseline="0" noProof="0" dirty="0">
              <a:ln>
                <a:noFill/>
              </a:ln>
              <a:solidFill>
                <a:srgbClr val="5B9BD5">
                  <a:lumMod val="50000"/>
                </a:srgbClr>
              </a:solidFill>
              <a:effectLst/>
              <a:uLnTx/>
              <a:uFillTx/>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816995496"/>
      </p:ext>
    </p:extLst>
  </p:cSld>
  <p:clrMapOvr>
    <a:masterClrMapping/>
  </p:clrMapOvr>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743726" y="1764636"/>
            <a:ext cx="6573211" cy="1680050"/>
            <a:chOff x="6480383" y="1934083"/>
            <a:chExt cx="6573211" cy="1680050"/>
          </a:xfrm>
        </p:grpSpPr>
        <p:sp>
          <p:nvSpPr>
            <p:cNvPr id="21" name="Freeform 64"/>
            <p:cNvSpPr>
              <a:spLocks noEditPoints="1"/>
            </p:cNvSpPr>
            <p:nvPr/>
          </p:nvSpPr>
          <p:spPr bwMode="auto">
            <a:xfrm>
              <a:off x="6480383" y="1934083"/>
              <a:ext cx="588886" cy="583112"/>
            </a:xfrm>
            <a:custGeom>
              <a:avLst/>
              <a:gdLst>
                <a:gd name="T0" fmla="*/ 18 w 116"/>
                <a:gd name="T1" fmla="*/ 58 h 115"/>
                <a:gd name="T2" fmla="*/ 19 w 116"/>
                <a:gd name="T3" fmla="*/ 62 h 115"/>
                <a:gd name="T4" fmla="*/ 18 w 116"/>
                <a:gd name="T5" fmla="*/ 66 h 115"/>
                <a:gd name="T6" fmla="*/ 0 w 116"/>
                <a:gd name="T7" fmla="*/ 85 h 115"/>
                <a:gd name="T8" fmla="*/ 1 w 116"/>
                <a:gd name="T9" fmla="*/ 85 h 115"/>
                <a:gd name="T10" fmla="*/ 4 w 116"/>
                <a:gd name="T11" fmla="*/ 84 h 115"/>
                <a:gd name="T12" fmla="*/ 17 w 116"/>
                <a:gd name="T13" fmla="*/ 91 h 115"/>
                <a:gd name="T14" fmla="*/ 4 w 116"/>
                <a:gd name="T15" fmla="*/ 97 h 115"/>
                <a:gd name="T16" fmla="*/ 1 w 116"/>
                <a:gd name="T17" fmla="*/ 96 h 115"/>
                <a:gd name="T18" fmla="*/ 0 w 116"/>
                <a:gd name="T19" fmla="*/ 96 h 115"/>
                <a:gd name="T20" fmla="*/ 12 w 116"/>
                <a:gd name="T21" fmla="*/ 115 h 115"/>
                <a:gd name="T22" fmla="*/ 49 w 116"/>
                <a:gd name="T23" fmla="*/ 96 h 115"/>
                <a:gd name="T24" fmla="*/ 48 w 116"/>
                <a:gd name="T25" fmla="*/ 96 h 115"/>
                <a:gd name="T26" fmla="*/ 46 w 116"/>
                <a:gd name="T27" fmla="*/ 97 h 115"/>
                <a:gd name="T28" fmla="*/ 33 w 116"/>
                <a:gd name="T29" fmla="*/ 91 h 115"/>
                <a:gd name="T30" fmla="*/ 46 w 116"/>
                <a:gd name="T31" fmla="*/ 84 h 115"/>
                <a:gd name="T32" fmla="*/ 48 w 116"/>
                <a:gd name="T33" fmla="*/ 85 h 115"/>
                <a:gd name="T34" fmla="*/ 49 w 116"/>
                <a:gd name="T35" fmla="*/ 85 h 115"/>
                <a:gd name="T36" fmla="*/ 31 w 116"/>
                <a:gd name="T37" fmla="*/ 66 h 115"/>
                <a:gd name="T38" fmla="*/ 30 w 116"/>
                <a:gd name="T39" fmla="*/ 62 h 115"/>
                <a:gd name="T40" fmla="*/ 32 w 116"/>
                <a:gd name="T41" fmla="*/ 58 h 115"/>
                <a:gd name="T42" fmla="*/ 91 w 116"/>
                <a:gd name="T43" fmla="*/ 51 h 115"/>
                <a:gd name="T44" fmla="*/ 86 w 116"/>
                <a:gd name="T45" fmla="*/ 62 h 115"/>
                <a:gd name="T46" fmla="*/ 87 w 116"/>
                <a:gd name="T47" fmla="*/ 62 h 115"/>
                <a:gd name="T48" fmla="*/ 67 w 116"/>
                <a:gd name="T49" fmla="*/ 66 h 115"/>
                <a:gd name="T50" fmla="*/ 65 w 116"/>
                <a:gd name="T51" fmla="*/ 87 h 115"/>
                <a:gd name="T52" fmla="*/ 62 w 116"/>
                <a:gd name="T53" fmla="*/ 85 h 115"/>
                <a:gd name="T54" fmla="*/ 52 w 116"/>
                <a:gd name="T55" fmla="*/ 91 h 115"/>
                <a:gd name="T56" fmla="*/ 62 w 116"/>
                <a:gd name="T57" fmla="*/ 96 h 115"/>
                <a:gd name="T58" fmla="*/ 65 w 116"/>
                <a:gd name="T59" fmla="*/ 95 h 115"/>
                <a:gd name="T60" fmla="*/ 67 w 116"/>
                <a:gd name="T61" fmla="*/ 115 h 115"/>
                <a:gd name="T62" fmla="*/ 116 w 116"/>
                <a:gd name="T63" fmla="*/ 103 h 115"/>
                <a:gd name="T64" fmla="*/ 98 w 116"/>
                <a:gd name="T65" fmla="*/ 66 h 115"/>
                <a:gd name="T66" fmla="*/ 97 w 116"/>
                <a:gd name="T67" fmla="*/ 62 h 115"/>
                <a:gd name="T68" fmla="*/ 98 w 116"/>
                <a:gd name="T69" fmla="*/ 58 h 115"/>
                <a:gd name="T70" fmla="*/ 49 w 116"/>
                <a:gd name="T71" fmla="*/ 0 h 115"/>
                <a:gd name="T72" fmla="*/ 0 w 116"/>
                <a:gd name="T73" fmla="*/ 12 h 115"/>
                <a:gd name="T74" fmla="*/ 19 w 116"/>
                <a:gd name="T75" fmla="*/ 49 h 115"/>
                <a:gd name="T76" fmla="*/ 19 w 116"/>
                <a:gd name="T77" fmla="*/ 46 h 115"/>
                <a:gd name="T78" fmla="*/ 17 w 116"/>
                <a:gd name="T79" fmla="*/ 40 h 115"/>
                <a:gd name="T80" fmla="*/ 33 w 116"/>
                <a:gd name="T81" fmla="*/ 40 h 115"/>
                <a:gd name="T82" fmla="*/ 31 w 116"/>
                <a:gd name="T83" fmla="*/ 46 h 115"/>
                <a:gd name="T84" fmla="*/ 31 w 116"/>
                <a:gd name="T85" fmla="*/ 49 h 115"/>
                <a:gd name="T86" fmla="*/ 49 w 116"/>
                <a:gd name="T87" fmla="*/ 30 h 115"/>
                <a:gd name="T88" fmla="*/ 48 w 116"/>
                <a:gd name="T89" fmla="*/ 30 h 115"/>
                <a:gd name="T90" fmla="*/ 46 w 116"/>
                <a:gd name="T91" fmla="*/ 31 h 115"/>
                <a:gd name="T92" fmla="*/ 33 w 116"/>
                <a:gd name="T93" fmla="*/ 24 h 115"/>
                <a:gd name="T94" fmla="*/ 46 w 116"/>
                <a:gd name="T95" fmla="*/ 18 h 115"/>
                <a:gd name="T96" fmla="*/ 48 w 116"/>
                <a:gd name="T97" fmla="*/ 19 h 115"/>
                <a:gd name="T98" fmla="*/ 49 w 116"/>
                <a:gd name="T99"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6" h="115">
                  <a:moveTo>
                    <a:pt x="25" y="51"/>
                  </a:moveTo>
                  <a:cubicBezTo>
                    <a:pt x="21" y="51"/>
                    <a:pt x="18" y="54"/>
                    <a:pt x="18" y="58"/>
                  </a:cubicBezTo>
                  <a:cubicBezTo>
                    <a:pt x="18" y="59"/>
                    <a:pt x="19" y="61"/>
                    <a:pt x="19" y="62"/>
                  </a:cubicBezTo>
                  <a:cubicBezTo>
                    <a:pt x="19" y="62"/>
                    <a:pt x="19" y="62"/>
                    <a:pt x="19" y="62"/>
                  </a:cubicBezTo>
                  <a:cubicBezTo>
                    <a:pt x="20" y="62"/>
                    <a:pt x="20" y="62"/>
                    <a:pt x="20" y="62"/>
                  </a:cubicBezTo>
                  <a:cubicBezTo>
                    <a:pt x="22" y="65"/>
                    <a:pt x="21" y="66"/>
                    <a:pt x="18" y="66"/>
                  </a:cubicBezTo>
                  <a:cubicBezTo>
                    <a:pt x="0" y="66"/>
                    <a:pt x="0" y="66"/>
                    <a:pt x="0" y="66"/>
                  </a:cubicBezTo>
                  <a:cubicBezTo>
                    <a:pt x="0" y="85"/>
                    <a:pt x="0" y="85"/>
                    <a:pt x="0" y="85"/>
                  </a:cubicBezTo>
                  <a:cubicBezTo>
                    <a:pt x="1" y="85"/>
                    <a:pt x="1" y="85"/>
                    <a:pt x="1" y="85"/>
                  </a:cubicBezTo>
                  <a:cubicBezTo>
                    <a:pt x="1" y="85"/>
                    <a:pt x="1" y="85"/>
                    <a:pt x="1" y="85"/>
                  </a:cubicBezTo>
                  <a:cubicBezTo>
                    <a:pt x="2" y="85"/>
                    <a:pt x="3" y="85"/>
                    <a:pt x="3" y="85"/>
                  </a:cubicBezTo>
                  <a:cubicBezTo>
                    <a:pt x="4" y="84"/>
                    <a:pt x="4" y="84"/>
                    <a:pt x="4" y="84"/>
                  </a:cubicBezTo>
                  <a:cubicBezTo>
                    <a:pt x="5" y="83"/>
                    <a:pt x="7" y="83"/>
                    <a:pt x="9" y="83"/>
                  </a:cubicBezTo>
                  <a:cubicBezTo>
                    <a:pt x="13" y="83"/>
                    <a:pt x="17" y="86"/>
                    <a:pt x="17" y="91"/>
                  </a:cubicBezTo>
                  <a:cubicBezTo>
                    <a:pt x="17" y="95"/>
                    <a:pt x="13" y="99"/>
                    <a:pt x="9" y="99"/>
                  </a:cubicBezTo>
                  <a:cubicBezTo>
                    <a:pt x="7" y="99"/>
                    <a:pt x="5" y="98"/>
                    <a:pt x="4" y="97"/>
                  </a:cubicBezTo>
                  <a:cubicBezTo>
                    <a:pt x="3" y="97"/>
                    <a:pt x="3" y="97"/>
                    <a:pt x="3" y="97"/>
                  </a:cubicBezTo>
                  <a:cubicBezTo>
                    <a:pt x="3" y="96"/>
                    <a:pt x="2" y="96"/>
                    <a:pt x="1" y="96"/>
                  </a:cubicBezTo>
                  <a:cubicBezTo>
                    <a:pt x="1" y="96"/>
                    <a:pt x="1" y="96"/>
                    <a:pt x="1" y="96"/>
                  </a:cubicBezTo>
                  <a:cubicBezTo>
                    <a:pt x="0" y="96"/>
                    <a:pt x="0" y="96"/>
                    <a:pt x="0" y="96"/>
                  </a:cubicBezTo>
                  <a:cubicBezTo>
                    <a:pt x="0" y="103"/>
                    <a:pt x="0" y="103"/>
                    <a:pt x="0" y="103"/>
                  </a:cubicBezTo>
                  <a:cubicBezTo>
                    <a:pt x="0" y="110"/>
                    <a:pt x="6" y="115"/>
                    <a:pt x="12" y="115"/>
                  </a:cubicBezTo>
                  <a:cubicBezTo>
                    <a:pt x="49" y="115"/>
                    <a:pt x="49" y="115"/>
                    <a:pt x="49" y="115"/>
                  </a:cubicBezTo>
                  <a:cubicBezTo>
                    <a:pt x="49" y="96"/>
                    <a:pt x="49" y="96"/>
                    <a:pt x="49" y="96"/>
                  </a:cubicBezTo>
                  <a:cubicBezTo>
                    <a:pt x="49" y="96"/>
                    <a:pt x="49" y="96"/>
                    <a:pt x="49" y="96"/>
                  </a:cubicBezTo>
                  <a:cubicBezTo>
                    <a:pt x="49" y="96"/>
                    <a:pt x="48" y="96"/>
                    <a:pt x="48" y="96"/>
                  </a:cubicBezTo>
                  <a:cubicBezTo>
                    <a:pt x="48" y="96"/>
                    <a:pt x="47" y="96"/>
                    <a:pt x="47" y="97"/>
                  </a:cubicBezTo>
                  <a:cubicBezTo>
                    <a:pt x="46" y="97"/>
                    <a:pt x="46" y="97"/>
                    <a:pt x="46" y="97"/>
                  </a:cubicBezTo>
                  <a:cubicBezTo>
                    <a:pt x="44" y="98"/>
                    <a:pt x="43" y="99"/>
                    <a:pt x="41" y="99"/>
                  </a:cubicBezTo>
                  <a:cubicBezTo>
                    <a:pt x="36" y="99"/>
                    <a:pt x="33" y="95"/>
                    <a:pt x="33" y="91"/>
                  </a:cubicBezTo>
                  <a:cubicBezTo>
                    <a:pt x="33" y="86"/>
                    <a:pt x="36" y="83"/>
                    <a:pt x="41" y="83"/>
                  </a:cubicBezTo>
                  <a:cubicBezTo>
                    <a:pt x="43" y="83"/>
                    <a:pt x="44" y="83"/>
                    <a:pt x="46" y="84"/>
                  </a:cubicBezTo>
                  <a:cubicBezTo>
                    <a:pt x="47" y="85"/>
                    <a:pt x="47" y="85"/>
                    <a:pt x="47" y="85"/>
                  </a:cubicBezTo>
                  <a:cubicBezTo>
                    <a:pt x="47" y="85"/>
                    <a:pt x="48" y="85"/>
                    <a:pt x="48" y="85"/>
                  </a:cubicBezTo>
                  <a:cubicBezTo>
                    <a:pt x="48" y="85"/>
                    <a:pt x="49" y="85"/>
                    <a:pt x="49" y="85"/>
                  </a:cubicBezTo>
                  <a:cubicBezTo>
                    <a:pt x="49" y="85"/>
                    <a:pt x="49" y="85"/>
                    <a:pt x="49" y="85"/>
                  </a:cubicBezTo>
                  <a:cubicBezTo>
                    <a:pt x="49" y="66"/>
                    <a:pt x="49" y="66"/>
                    <a:pt x="49" y="66"/>
                  </a:cubicBezTo>
                  <a:cubicBezTo>
                    <a:pt x="31" y="66"/>
                    <a:pt x="31" y="66"/>
                    <a:pt x="31" y="66"/>
                  </a:cubicBezTo>
                  <a:cubicBezTo>
                    <a:pt x="29" y="66"/>
                    <a:pt x="28" y="65"/>
                    <a:pt x="30" y="62"/>
                  </a:cubicBezTo>
                  <a:cubicBezTo>
                    <a:pt x="30" y="62"/>
                    <a:pt x="30" y="62"/>
                    <a:pt x="30" y="62"/>
                  </a:cubicBezTo>
                  <a:cubicBezTo>
                    <a:pt x="30" y="62"/>
                    <a:pt x="30" y="62"/>
                    <a:pt x="30" y="62"/>
                  </a:cubicBezTo>
                  <a:cubicBezTo>
                    <a:pt x="31" y="61"/>
                    <a:pt x="32" y="59"/>
                    <a:pt x="32" y="58"/>
                  </a:cubicBezTo>
                  <a:cubicBezTo>
                    <a:pt x="32" y="54"/>
                    <a:pt x="29" y="51"/>
                    <a:pt x="25" y="51"/>
                  </a:cubicBezTo>
                  <a:moveTo>
                    <a:pt x="91" y="51"/>
                  </a:moveTo>
                  <a:cubicBezTo>
                    <a:pt x="88" y="51"/>
                    <a:pt x="85" y="54"/>
                    <a:pt x="85" y="58"/>
                  </a:cubicBezTo>
                  <a:cubicBezTo>
                    <a:pt x="85" y="59"/>
                    <a:pt x="85" y="61"/>
                    <a:pt x="86" y="62"/>
                  </a:cubicBezTo>
                  <a:cubicBezTo>
                    <a:pt x="86" y="62"/>
                    <a:pt x="86" y="62"/>
                    <a:pt x="86" y="62"/>
                  </a:cubicBezTo>
                  <a:cubicBezTo>
                    <a:pt x="87" y="62"/>
                    <a:pt x="87" y="62"/>
                    <a:pt x="87" y="62"/>
                  </a:cubicBezTo>
                  <a:cubicBezTo>
                    <a:pt x="89" y="65"/>
                    <a:pt x="87" y="66"/>
                    <a:pt x="85" y="66"/>
                  </a:cubicBezTo>
                  <a:cubicBezTo>
                    <a:pt x="67" y="66"/>
                    <a:pt x="67" y="66"/>
                    <a:pt x="67" y="66"/>
                  </a:cubicBezTo>
                  <a:cubicBezTo>
                    <a:pt x="67" y="84"/>
                    <a:pt x="67" y="84"/>
                    <a:pt x="67" y="84"/>
                  </a:cubicBezTo>
                  <a:cubicBezTo>
                    <a:pt x="67" y="86"/>
                    <a:pt x="66" y="87"/>
                    <a:pt x="65" y="87"/>
                  </a:cubicBezTo>
                  <a:cubicBezTo>
                    <a:pt x="65" y="87"/>
                    <a:pt x="64" y="87"/>
                    <a:pt x="63" y="86"/>
                  </a:cubicBezTo>
                  <a:cubicBezTo>
                    <a:pt x="62" y="85"/>
                    <a:pt x="62" y="85"/>
                    <a:pt x="62" y="85"/>
                  </a:cubicBezTo>
                  <a:cubicBezTo>
                    <a:pt x="61" y="84"/>
                    <a:pt x="60" y="84"/>
                    <a:pt x="58" y="84"/>
                  </a:cubicBezTo>
                  <a:cubicBezTo>
                    <a:pt x="55" y="84"/>
                    <a:pt x="52" y="87"/>
                    <a:pt x="52" y="91"/>
                  </a:cubicBezTo>
                  <a:cubicBezTo>
                    <a:pt x="52" y="94"/>
                    <a:pt x="55" y="97"/>
                    <a:pt x="58" y="97"/>
                  </a:cubicBezTo>
                  <a:cubicBezTo>
                    <a:pt x="60" y="97"/>
                    <a:pt x="61" y="97"/>
                    <a:pt x="62" y="96"/>
                  </a:cubicBezTo>
                  <a:cubicBezTo>
                    <a:pt x="63" y="96"/>
                    <a:pt x="63" y="96"/>
                    <a:pt x="63" y="96"/>
                  </a:cubicBezTo>
                  <a:cubicBezTo>
                    <a:pt x="64" y="95"/>
                    <a:pt x="65" y="95"/>
                    <a:pt x="65" y="95"/>
                  </a:cubicBezTo>
                  <a:cubicBezTo>
                    <a:pt x="66" y="95"/>
                    <a:pt x="67" y="96"/>
                    <a:pt x="67" y="97"/>
                  </a:cubicBezTo>
                  <a:cubicBezTo>
                    <a:pt x="67" y="115"/>
                    <a:pt x="67" y="115"/>
                    <a:pt x="67" y="115"/>
                  </a:cubicBezTo>
                  <a:cubicBezTo>
                    <a:pt x="104" y="115"/>
                    <a:pt x="104" y="115"/>
                    <a:pt x="104" y="115"/>
                  </a:cubicBezTo>
                  <a:cubicBezTo>
                    <a:pt x="111" y="115"/>
                    <a:pt x="116" y="110"/>
                    <a:pt x="116" y="103"/>
                  </a:cubicBezTo>
                  <a:cubicBezTo>
                    <a:pt x="116" y="66"/>
                    <a:pt x="116" y="66"/>
                    <a:pt x="116" y="66"/>
                  </a:cubicBezTo>
                  <a:cubicBezTo>
                    <a:pt x="98" y="66"/>
                    <a:pt x="98" y="66"/>
                    <a:pt x="98" y="66"/>
                  </a:cubicBezTo>
                  <a:cubicBezTo>
                    <a:pt x="96" y="66"/>
                    <a:pt x="94" y="65"/>
                    <a:pt x="96" y="62"/>
                  </a:cubicBezTo>
                  <a:cubicBezTo>
                    <a:pt x="97" y="62"/>
                    <a:pt x="97" y="62"/>
                    <a:pt x="97" y="62"/>
                  </a:cubicBezTo>
                  <a:cubicBezTo>
                    <a:pt x="97" y="62"/>
                    <a:pt x="97" y="62"/>
                    <a:pt x="97" y="62"/>
                  </a:cubicBezTo>
                  <a:cubicBezTo>
                    <a:pt x="98" y="61"/>
                    <a:pt x="98" y="59"/>
                    <a:pt x="98" y="58"/>
                  </a:cubicBezTo>
                  <a:cubicBezTo>
                    <a:pt x="98" y="54"/>
                    <a:pt x="95" y="51"/>
                    <a:pt x="91" y="51"/>
                  </a:cubicBezTo>
                  <a:moveTo>
                    <a:pt x="49" y="0"/>
                  </a:moveTo>
                  <a:cubicBezTo>
                    <a:pt x="12" y="0"/>
                    <a:pt x="12" y="0"/>
                    <a:pt x="12" y="0"/>
                  </a:cubicBezTo>
                  <a:cubicBezTo>
                    <a:pt x="6" y="0"/>
                    <a:pt x="0" y="5"/>
                    <a:pt x="0" y="12"/>
                  </a:cubicBezTo>
                  <a:cubicBezTo>
                    <a:pt x="0" y="49"/>
                    <a:pt x="0" y="49"/>
                    <a:pt x="0" y="49"/>
                  </a:cubicBezTo>
                  <a:cubicBezTo>
                    <a:pt x="19" y="49"/>
                    <a:pt x="19" y="49"/>
                    <a:pt x="19" y="49"/>
                  </a:cubicBezTo>
                  <a:cubicBezTo>
                    <a:pt x="19" y="48"/>
                    <a:pt x="19" y="48"/>
                    <a:pt x="19" y="48"/>
                  </a:cubicBezTo>
                  <a:cubicBezTo>
                    <a:pt x="20" y="48"/>
                    <a:pt x="20" y="47"/>
                    <a:pt x="19" y="46"/>
                  </a:cubicBezTo>
                  <a:cubicBezTo>
                    <a:pt x="18" y="45"/>
                    <a:pt x="18" y="45"/>
                    <a:pt x="18" y="45"/>
                  </a:cubicBezTo>
                  <a:cubicBezTo>
                    <a:pt x="17" y="44"/>
                    <a:pt x="17" y="42"/>
                    <a:pt x="17" y="40"/>
                  </a:cubicBezTo>
                  <a:cubicBezTo>
                    <a:pt x="17" y="36"/>
                    <a:pt x="20" y="32"/>
                    <a:pt x="25" y="32"/>
                  </a:cubicBezTo>
                  <a:cubicBezTo>
                    <a:pt x="29" y="32"/>
                    <a:pt x="33" y="36"/>
                    <a:pt x="33" y="40"/>
                  </a:cubicBezTo>
                  <a:cubicBezTo>
                    <a:pt x="33" y="42"/>
                    <a:pt x="32" y="44"/>
                    <a:pt x="31" y="45"/>
                  </a:cubicBezTo>
                  <a:cubicBezTo>
                    <a:pt x="31" y="46"/>
                    <a:pt x="31" y="46"/>
                    <a:pt x="31" y="46"/>
                  </a:cubicBezTo>
                  <a:cubicBezTo>
                    <a:pt x="30" y="47"/>
                    <a:pt x="30" y="48"/>
                    <a:pt x="30" y="48"/>
                  </a:cubicBezTo>
                  <a:cubicBezTo>
                    <a:pt x="31" y="49"/>
                    <a:pt x="31" y="49"/>
                    <a:pt x="31" y="49"/>
                  </a:cubicBezTo>
                  <a:cubicBezTo>
                    <a:pt x="49" y="49"/>
                    <a:pt x="49" y="49"/>
                    <a:pt x="49" y="49"/>
                  </a:cubicBezTo>
                  <a:cubicBezTo>
                    <a:pt x="49" y="30"/>
                    <a:pt x="49" y="30"/>
                    <a:pt x="49" y="30"/>
                  </a:cubicBezTo>
                  <a:cubicBezTo>
                    <a:pt x="49" y="30"/>
                    <a:pt x="49" y="30"/>
                    <a:pt x="49" y="30"/>
                  </a:cubicBezTo>
                  <a:cubicBezTo>
                    <a:pt x="49" y="30"/>
                    <a:pt x="48" y="30"/>
                    <a:pt x="48" y="30"/>
                  </a:cubicBezTo>
                  <a:cubicBezTo>
                    <a:pt x="48" y="30"/>
                    <a:pt x="47" y="30"/>
                    <a:pt x="47" y="30"/>
                  </a:cubicBezTo>
                  <a:cubicBezTo>
                    <a:pt x="46" y="31"/>
                    <a:pt x="46" y="31"/>
                    <a:pt x="46" y="31"/>
                  </a:cubicBezTo>
                  <a:cubicBezTo>
                    <a:pt x="44" y="32"/>
                    <a:pt x="43" y="32"/>
                    <a:pt x="41" y="32"/>
                  </a:cubicBezTo>
                  <a:cubicBezTo>
                    <a:pt x="36" y="32"/>
                    <a:pt x="33" y="29"/>
                    <a:pt x="33" y="24"/>
                  </a:cubicBezTo>
                  <a:cubicBezTo>
                    <a:pt x="33" y="20"/>
                    <a:pt x="36" y="16"/>
                    <a:pt x="41" y="16"/>
                  </a:cubicBezTo>
                  <a:cubicBezTo>
                    <a:pt x="43" y="16"/>
                    <a:pt x="44" y="17"/>
                    <a:pt x="46" y="18"/>
                  </a:cubicBezTo>
                  <a:cubicBezTo>
                    <a:pt x="47" y="18"/>
                    <a:pt x="47" y="18"/>
                    <a:pt x="47" y="18"/>
                  </a:cubicBezTo>
                  <a:cubicBezTo>
                    <a:pt x="47" y="19"/>
                    <a:pt x="48" y="19"/>
                    <a:pt x="48" y="19"/>
                  </a:cubicBezTo>
                  <a:cubicBezTo>
                    <a:pt x="48" y="19"/>
                    <a:pt x="49" y="19"/>
                    <a:pt x="49" y="19"/>
                  </a:cubicBezTo>
                  <a:cubicBezTo>
                    <a:pt x="49" y="19"/>
                    <a:pt x="49" y="19"/>
                    <a:pt x="49" y="19"/>
                  </a:cubicBezTo>
                  <a:cubicBezTo>
                    <a:pt x="49" y="0"/>
                    <a:pt x="49" y="0"/>
                    <a:pt x="49" y="0"/>
                  </a:cubicBezTo>
                </a:path>
              </a:pathLst>
            </a:custGeom>
            <a:solidFill>
              <a:srgbClr val="1E5FAE"/>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sp>
          <p:nvSpPr>
            <p:cNvPr id="23" name="矩形 22"/>
            <p:cNvSpPr/>
            <p:nvPr/>
          </p:nvSpPr>
          <p:spPr>
            <a:xfrm>
              <a:off x="7226358" y="2167583"/>
              <a:ext cx="5827236" cy="1446550"/>
            </a:xfrm>
            <a:prstGeom prst="rect">
              <a:avLst/>
            </a:prstGeom>
          </p:spPr>
          <p:txBody>
            <a:bodyPr wrap="none">
              <a:spAutoFit/>
            </a:bodyPr>
            <a:lstStyle/>
            <a:p>
              <a:r>
                <a:rPr lang="en-US" altLang="zh-CN" sz="2400" dirty="0">
                  <a:solidFill>
                    <a:srgbClr val="1E5FAE"/>
                  </a:solidFill>
                  <a:latin typeface="Arial Rounded MT Bold" panose="020F0704030504030204" pitchFamily="34" charset="0"/>
                </a:rPr>
                <a:t>1</a:t>
              </a:r>
              <a:r>
                <a:rPr lang="zh-CN" altLang="en-US" sz="2400" dirty="0">
                  <a:solidFill>
                    <a:srgbClr val="1E5FAE"/>
                  </a:solidFill>
                  <a:latin typeface="Arial Rounded MT Bold" panose="020F0704030504030204" pitchFamily="34" charset="0"/>
                </a:rPr>
                <a:t>、中华民国大学生数据集</a:t>
              </a:r>
              <a:endParaRPr lang="en-US" altLang="zh-CN" sz="2400" dirty="0">
                <a:solidFill>
                  <a:srgbClr val="1E5FAE"/>
                </a:solidFill>
                <a:latin typeface="Arial Rounded MT Bold" panose="020F0704030504030204" pitchFamily="34" charset="0"/>
              </a:endParaRPr>
            </a:p>
            <a:p>
              <a:endParaRPr lang="en-US" altLang="zh-CN" sz="2000" dirty="0">
                <a:latin typeface="Arial Rounded MT Bold" panose="020F0704030504030204" pitchFamily="34" charset="0"/>
              </a:endParaRPr>
            </a:p>
            <a:p>
              <a:r>
                <a:rPr lang="zh-CN" altLang="en-US" sz="2000" dirty="0">
                  <a:latin typeface="Arial Rounded MT Bold" panose="020F0704030504030204" pitchFamily="34" charset="0"/>
                </a:rPr>
                <a:t>包含几乎半数在二十世纪前半段于国内毕业的学生</a:t>
              </a:r>
              <a:endParaRPr lang="en-US" altLang="zh-CN" sz="2000" dirty="0">
                <a:latin typeface="Arial Rounded MT Bold" panose="020F0704030504030204" pitchFamily="34" charset="0"/>
              </a:endParaRPr>
            </a:p>
            <a:p>
              <a:endParaRPr lang="zh-CN" altLang="en-US" sz="2400" dirty="0">
                <a:solidFill>
                  <a:srgbClr val="1E5FAE"/>
                </a:solidFill>
                <a:latin typeface="Arial Rounded MT Bold" panose="020F0704030504030204" pitchFamily="34" charset="0"/>
              </a:endParaRPr>
            </a:p>
          </p:txBody>
        </p:sp>
      </p:grpSp>
      <p:grpSp>
        <p:nvGrpSpPr>
          <p:cNvPr id="3" name="组合 2"/>
          <p:cNvGrpSpPr/>
          <p:nvPr/>
        </p:nvGrpSpPr>
        <p:grpSpPr>
          <a:xfrm>
            <a:off x="8296739" y="5627302"/>
            <a:ext cx="3090551" cy="711024"/>
            <a:chOff x="854439" y="5025723"/>
            <a:chExt cx="3090551" cy="711024"/>
          </a:xfrm>
        </p:grpSpPr>
        <p:grpSp>
          <p:nvGrpSpPr>
            <p:cNvPr id="22" name="组合 21"/>
            <p:cNvGrpSpPr/>
            <p:nvPr/>
          </p:nvGrpSpPr>
          <p:grpSpPr>
            <a:xfrm>
              <a:off x="854439" y="5025723"/>
              <a:ext cx="711024" cy="711024"/>
              <a:chOff x="854439" y="5025723"/>
              <a:chExt cx="711024" cy="711024"/>
            </a:xfrm>
          </p:grpSpPr>
          <p:grpSp>
            <p:nvGrpSpPr>
              <p:cNvPr id="10" name="组合 9"/>
              <p:cNvGrpSpPr/>
              <p:nvPr/>
            </p:nvGrpSpPr>
            <p:grpSpPr>
              <a:xfrm>
                <a:off x="854439" y="5025723"/>
                <a:ext cx="711024" cy="711024"/>
                <a:chOff x="5755532" y="3406785"/>
                <a:chExt cx="711024" cy="711024"/>
              </a:xfrm>
            </p:grpSpPr>
            <p:sp>
              <p:nvSpPr>
                <p:cNvPr id="11" name="椭圆 10"/>
                <p:cNvSpPr/>
                <p:nvPr/>
              </p:nvSpPr>
              <p:spPr>
                <a:xfrm>
                  <a:off x="5755532" y="3406785"/>
                  <a:ext cx="711024" cy="711024"/>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AutoShape 17"/>
                <p:cNvSpPr>
                  <a:spLocks noChangeAspect="1" noChangeArrowheads="1" noTextEdit="1"/>
                </p:cNvSpPr>
                <p:nvPr/>
              </p:nvSpPr>
              <p:spPr bwMode="auto">
                <a:xfrm>
                  <a:off x="5933578" y="3669765"/>
                  <a:ext cx="354930" cy="185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grpSp>
            <p:nvGrpSpPr>
              <p:cNvPr id="16" name="Group 9"/>
              <p:cNvGrpSpPr>
                <a:grpSpLocks noChangeAspect="1"/>
              </p:cNvGrpSpPr>
              <p:nvPr/>
            </p:nvGrpSpPr>
            <p:grpSpPr bwMode="auto">
              <a:xfrm>
                <a:off x="1046478" y="5236771"/>
                <a:ext cx="326944" cy="288928"/>
                <a:chOff x="2441" y="3468"/>
                <a:chExt cx="344" cy="304"/>
              </a:xfrm>
            </p:grpSpPr>
            <p:sp>
              <p:nvSpPr>
                <p:cNvPr id="17" name="AutoShape 8"/>
                <p:cNvSpPr>
                  <a:spLocks noChangeAspect="1" noChangeArrowheads="1" noTextEdit="1"/>
                </p:cNvSpPr>
                <p:nvPr/>
              </p:nvSpPr>
              <p:spPr bwMode="auto">
                <a:xfrm>
                  <a:off x="2441" y="3468"/>
                  <a:ext cx="344"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 name="Freeform 10"/>
                <p:cNvSpPr>
                  <a:spLocks noEditPoints="1"/>
                </p:cNvSpPr>
                <p:nvPr/>
              </p:nvSpPr>
              <p:spPr bwMode="auto">
                <a:xfrm>
                  <a:off x="2438" y="3465"/>
                  <a:ext cx="344" cy="307"/>
                </a:xfrm>
                <a:custGeom>
                  <a:avLst/>
                  <a:gdLst>
                    <a:gd name="T0" fmla="*/ 122 w 126"/>
                    <a:gd name="T1" fmla="*/ 34 h 112"/>
                    <a:gd name="T2" fmla="*/ 117 w 126"/>
                    <a:gd name="T3" fmla="*/ 34 h 112"/>
                    <a:gd name="T4" fmla="*/ 117 w 126"/>
                    <a:gd name="T5" fmla="*/ 2 h 112"/>
                    <a:gd name="T6" fmla="*/ 115 w 126"/>
                    <a:gd name="T7" fmla="*/ 0 h 112"/>
                    <a:gd name="T8" fmla="*/ 11 w 126"/>
                    <a:gd name="T9" fmla="*/ 0 h 112"/>
                    <a:gd name="T10" fmla="*/ 9 w 126"/>
                    <a:gd name="T11" fmla="*/ 2 h 112"/>
                    <a:gd name="T12" fmla="*/ 9 w 126"/>
                    <a:gd name="T13" fmla="*/ 34 h 112"/>
                    <a:gd name="T14" fmla="*/ 4 w 126"/>
                    <a:gd name="T15" fmla="*/ 34 h 112"/>
                    <a:gd name="T16" fmla="*/ 0 w 126"/>
                    <a:gd name="T17" fmla="*/ 38 h 112"/>
                    <a:gd name="T18" fmla="*/ 0 w 126"/>
                    <a:gd name="T19" fmla="*/ 108 h 112"/>
                    <a:gd name="T20" fmla="*/ 4 w 126"/>
                    <a:gd name="T21" fmla="*/ 112 h 112"/>
                    <a:gd name="T22" fmla="*/ 122 w 126"/>
                    <a:gd name="T23" fmla="*/ 112 h 112"/>
                    <a:gd name="T24" fmla="*/ 126 w 126"/>
                    <a:gd name="T25" fmla="*/ 108 h 112"/>
                    <a:gd name="T26" fmla="*/ 126 w 126"/>
                    <a:gd name="T27" fmla="*/ 38 h 112"/>
                    <a:gd name="T28" fmla="*/ 122 w 126"/>
                    <a:gd name="T29" fmla="*/ 34 h 112"/>
                    <a:gd name="T30" fmla="*/ 8 w 126"/>
                    <a:gd name="T31" fmla="*/ 43 h 112"/>
                    <a:gd name="T32" fmla="*/ 10 w 126"/>
                    <a:gd name="T33" fmla="*/ 44 h 112"/>
                    <a:gd name="T34" fmla="*/ 10 w 126"/>
                    <a:gd name="T35" fmla="*/ 45 h 112"/>
                    <a:gd name="T36" fmla="*/ 49 w 126"/>
                    <a:gd name="T37" fmla="*/ 73 h 112"/>
                    <a:gd name="T38" fmla="*/ 8 w 126"/>
                    <a:gd name="T39" fmla="*/ 102 h 112"/>
                    <a:gd name="T40" fmla="*/ 8 w 126"/>
                    <a:gd name="T41" fmla="*/ 43 h 112"/>
                    <a:gd name="T42" fmla="*/ 113 w 126"/>
                    <a:gd name="T43" fmla="*/ 104 h 112"/>
                    <a:gd name="T44" fmla="*/ 13 w 126"/>
                    <a:gd name="T45" fmla="*/ 104 h 112"/>
                    <a:gd name="T46" fmla="*/ 63 w 126"/>
                    <a:gd name="T47" fmla="*/ 67 h 112"/>
                    <a:gd name="T48" fmla="*/ 113 w 126"/>
                    <a:gd name="T49" fmla="*/ 104 h 112"/>
                    <a:gd name="T50" fmla="*/ 77 w 126"/>
                    <a:gd name="T51" fmla="*/ 73 h 112"/>
                    <a:gd name="T52" fmla="*/ 116 w 126"/>
                    <a:gd name="T53" fmla="*/ 45 h 112"/>
                    <a:gd name="T54" fmla="*/ 116 w 126"/>
                    <a:gd name="T55" fmla="*/ 44 h 112"/>
                    <a:gd name="T56" fmla="*/ 118 w 126"/>
                    <a:gd name="T57" fmla="*/ 43 h 112"/>
                    <a:gd name="T58" fmla="*/ 118 w 126"/>
                    <a:gd name="T59" fmla="*/ 102 h 112"/>
                    <a:gd name="T60" fmla="*/ 77 w 126"/>
                    <a:gd name="T61" fmla="*/ 73 h 112"/>
                    <a:gd name="T62" fmla="*/ 113 w 126"/>
                    <a:gd name="T63" fmla="*/ 4 h 112"/>
                    <a:gd name="T64" fmla="*/ 113 w 126"/>
                    <a:gd name="T65" fmla="*/ 42 h 112"/>
                    <a:gd name="T66" fmla="*/ 74 w 126"/>
                    <a:gd name="T67" fmla="*/ 70 h 112"/>
                    <a:gd name="T68" fmla="*/ 64 w 126"/>
                    <a:gd name="T69" fmla="*/ 63 h 112"/>
                    <a:gd name="T70" fmla="*/ 62 w 126"/>
                    <a:gd name="T71" fmla="*/ 63 h 112"/>
                    <a:gd name="T72" fmla="*/ 52 w 126"/>
                    <a:gd name="T73" fmla="*/ 70 h 112"/>
                    <a:gd name="T74" fmla="*/ 13 w 126"/>
                    <a:gd name="T75" fmla="*/ 42 h 112"/>
                    <a:gd name="T76" fmla="*/ 13 w 126"/>
                    <a:gd name="T77" fmla="*/ 4 h 112"/>
                    <a:gd name="T78" fmla="*/ 113 w 126"/>
                    <a:gd name="T79" fmla="*/ 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6" h="112">
                      <a:moveTo>
                        <a:pt x="122" y="34"/>
                      </a:moveTo>
                      <a:cubicBezTo>
                        <a:pt x="117" y="34"/>
                        <a:pt x="117" y="34"/>
                        <a:pt x="117" y="34"/>
                      </a:cubicBezTo>
                      <a:cubicBezTo>
                        <a:pt x="117" y="2"/>
                        <a:pt x="117" y="2"/>
                        <a:pt x="117" y="2"/>
                      </a:cubicBezTo>
                      <a:cubicBezTo>
                        <a:pt x="117" y="1"/>
                        <a:pt x="116" y="0"/>
                        <a:pt x="115" y="0"/>
                      </a:cubicBezTo>
                      <a:cubicBezTo>
                        <a:pt x="11" y="0"/>
                        <a:pt x="11" y="0"/>
                        <a:pt x="11" y="0"/>
                      </a:cubicBezTo>
                      <a:cubicBezTo>
                        <a:pt x="10" y="0"/>
                        <a:pt x="9" y="1"/>
                        <a:pt x="9" y="2"/>
                      </a:cubicBezTo>
                      <a:cubicBezTo>
                        <a:pt x="9" y="34"/>
                        <a:pt x="9" y="34"/>
                        <a:pt x="9" y="34"/>
                      </a:cubicBezTo>
                      <a:cubicBezTo>
                        <a:pt x="4" y="34"/>
                        <a:pt x="4" y="34"/>
                        <a:pt x="4" y="34"/>
                      </a:cubicBezTo>
                      <a:cubicBezTo>
                        <a:pt x="2" y="34"/>
                        <a:pt x="0" y="35"/>
                        <a:pt x="0" y="38"/>
                      </a:cubicBezTo>
                      <a:cubicBezTo>
                        <a:pt x="0" y="108"/>
                        <a:pt x="0" y="108"/>
                        <a:pt x="0" y="108"/>
                      </a:cubicBezTo>
                      <a:cubicBezTo>
                        <a:pt x="0" y="110"/>
                        <a:pt x="2" y="112"/>
                        <a:pt x="4" y="112"/>
                      </a:cubicBezTo>
                      <a:cubicBezTo>
                        <a:pt x="122" y="112"/>
                        <a:pt x="122" y="112"/>
                        <a:pt x="122" y="112"/>
                      </a:cubicBezTo>
                      <a:cubicBezTo>
                        <a:pt x="124" y="112"/>
                        <a:pt x="126" y="110"/>
                        <a:pt x="126" y="108"/>
                      </a:cubicBezTo>
                      <a:cubicBezTo>
                        <a:pt x="126" y="38"/>
                        <a:pt x="126" y="38"/>
                        <a:pt x="126" y="38"/>
                      </a:cubicBezTo>
                      <a:cubicBezTo>
                        <a:pt x="126" y="35"/>
                        <a:pt x="124" y="34"/>
                        <a:pt x="122" y="34"/>
                      </a:cubicBezTo>
                      <a:close/>
                      <a:moveTo>
                        <a:pt x="8" y="43"/>
                      </a:moveTo>
                      <a:cubicBezTo>
                        <a:pt x="10" y="44"/>
                        <a:pt x="10" y="44"/>
                        <a:pt x="10" y="44"/>
                      </a:cubicBezTo>
                      <a:cubicBezTo>
                        <a:pt x="10" y="44"/>
                        <a:pt x="10" y="44"/>
                        <a:pt x="10" y="45"/>
                      </a:cubicBezTo>
                      <a:cubicBezTo>
                        <a:pt x="49" y="73"/>
                        <a:pt x="49" y="73"/>
                        <a:pt x="49" y="73"/>
                      </a:cubicBezTo>
                      <a:cubicBezTo>
                        <a:pt x="8" y="102"/>
                        <a:pt x="8" y="102"/>
                        <a:pt x="8" y="102"/>
                      </a:cubicBezTo>
                      <a:lnTo>
                        <a:pt x="8" y="43"/>
                      </a:lnTo>
                      <a:close/>
                      <a:moveTo>
                        <a:pt x="113" y="104"/>
                      </a:moveTo>
                      <a:cubicBezTo>
                        <a:pt x="13" y="104"/>
                        <a:pt x="13" y="104"/>
                        <a:pt x="13" y="104"/>
                      </a:cubicBezTo>
                      <a:cubicBezTo>
                        <a:pt x="63" y="67"/>
                        <a:pt x="63" y="67"/>
                        <a:pt x="63" y="67"/>
                      </a:cubicBezTo>
                      <a:lnTo>
                        <a:pt x="113" y="104"/>
                      </a:lnTo>
                      <a:close/>
                      <a:moveTo>
                        <a:pt x="77" y="73"/>
                      </a:moveTo>
                      <a:cubicBezTo>
                        <a:pt x="116" y="45"/>
                        <a:pt x="116" y="45"/>
                        <a:pt x="116" y="45"/>
                      </a:cubicBezTo>
                      <a:cubicBezTo>
                        <a:pt x="116" y="44"/>
                        <a:pt x="116" y="44"/>
                        <a:pt x="116" y="44"/>
                      </a:cubicBezTo>
                      <a:cubicBezTo>
                        <a:pt x="118" y="43"/>
                        <a:pt x="118" y="43"/>
                        <a:pt x="118" y="43"/>
                      </a:cubicBezTo>
                      <a:cubicBezTo>
                        <a:pt x="118" y="102"/>
                        <a:pt x="118" y="102"/>
                        <a:pt x="118" y="102"/>
                      </a:cubicBezTo>
                      <a:lnTo>
                        <a:pt x="77" y="73"/>
                      </a:lnTo>
                      <a:close/>
                      <a:moveTo>
                        <a:pt x="113" y="4"/>
                      </a:moveTo>
                      <a:cubicBezTo>
                        <a:pt x="113" y="42"/>
                        <a:pt x="113" y="42"/>
                        <a:pt x="113" y="42"/>
                      </a:cubicBezTo>
                      <a:cubicBezTo>
                        <a:pt x="74" y="70"/>
                        <a:pt x="74" y="70"/>
                        <a:pt x="74" y="70"/>
                      </a:cubicBezTo>
                      <a:cubicBezTo>
                        <a:pt x="64" y="63"/>
                        <a:pt x="64" y="63"/>
                        <a:pt x="64" y="63"/>
                      </a:cubicBezTo>
                      <a:cubicBezTo>
                        <a:pt x="63" y="63"/>
                        <a:pt x="63" y="63"/>
                        <a:pt x="62" y="63"/>
                      </a:cubicBezTo>
                      <a:cubicBezTo>
                        <a:pt x="52" y="70"/>
                        <a:pt x="52" y="70"/>
                        <a:pt x="52" y="70"/>
                      </a:cubicBezTo>
                      <a:cubicBezTo>
                        <a:pt x="13" y="42"/>
                        <a:pt x="13" y="42"/>
                        <a:pt x="13" y="42"/>
                      </a:cubicBezTo>
                      <a:cubicBezTo>
                        <a:pt x="13" y="4"/>
                        <a:pt x="13" y="4"/>
                        <a:pt x="13" y="4"/>
                      </a:cubicBezTo>
                      <a:lnTo>
                        <a:pt x="113" y="4"/>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1"/>
                <p:cNvSpPr/>
                <p:nvPr/>
              </p:nvSpPr>
              <p:spPr bwMode="auto">
                <a:xfrm>
                  <a:off x="2506" y="3509"/>
                  <a:ext cx="192" cy="22"/>
                </a:xfrm>
                <a:custGeom>
                  <a:avLst/>
                  <a:gdLst>
                    <a:gd name="T0" fmla="*/ 66 w 70"/>
                    <a:gd name="T1" fmla="*/ 8 h 8"/>
                    <a:gd name="T2" fmla="*/ 4 w 70"/>
                    <a:gd name="T3" fmla="*/ 8 h 8"/>
                    <a:gd name="T4" fmla="*/ 0 w 70"/>
                    <a:gd name="T5" fmla="*/ 4 h 8"/>
                    <a:gd name="T6" fmla="*/ 4 w 70"/>
                    <a:gd name="T7" fmla="*/ 0 h 8"/>
                    <a:gd name="T8" fmla="*/ 66 w 70"/>
                    <a:gd name="T9" fmla="*/ 0 h 8"/>
                    <a:gd name="T10" fmla="*/ 70 w 70"/>
                    <a:gd name="T11" fmla="*/ 4 h 8"/>
                    <a:gd name="T12" fmla="*/ 66 w 70"/>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70" h="8">
                      <a:moveTo>
                        <a:pt x="66" y="8"/>
                      </a:moveTo>
                      <a:cubicBezTo>
                        <a:pt x="4" y="8"/>
                        <a:pt x="4" y="8"/>
                        <a:pt x="4" y="8"/>
                      </a:cubicBezTo>
                      <a:cubicBezTo>
                        <a:pt x="2" y="8"/>
                        <a:pt x="0" y="7"/>
                        <a:pt x="0" y="4"/>
                      </a:cubicBezTo>
                      <a:cubicBezTo>
                        <a:pt x="0" y="2"/>
                        <a:pt x="2" y="0"/>
                        <a:pt x="4" y="0"/>
                      </a:cubicBezTo>
                      <a:cubicBezTo>
                        <a:pt x="66" y="0"/>
                        <a:pt x="66" y="0"/>
                        <a:pt x="66" y="0"/>
                      </a:cubicBezTo>
                      <a:cubicBezTo>
                        <a:pt x="68" y="0"/>
                        <a:pt x="70" y="2"/>
                        <a:pt x="70" y="4"/>
                      </a:cubicBezTo>
                      <a:cubicBezTo>
                        <a:pt x="70" y="7"/>
                        <a:pt x="68" y="8"/>
                        <a:pt x="66" y="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2"/>
                <p:cNvSpPr/>
                <p:nvPr/>
              </p:nvSpPr>
              <p:spPr bwMode="auto">
                <a:xfrm>
                  <a:off x="2506" y="3553"/>
                  <a:ext cx="104" cy="22"/>
                </a:xfrm>
                <a:custGeom>
                  <a:avLst/>
                  <a:gdLst>
                    <a:gd name="T0" fmla="*/ 34 w 38"/>
                    <a:gd name="T1" fmla="*/ 8 h 8"/>
                    <a:gd name="T2" fmla="*/ 4 w 38"/>
                    <a:gd name="T3" fmla="*/ 8 h 8"/>
                    <a:gd name="T4" fmla="*/ 0 w 38"/>
                    <a:gd name="T5" fmla="*/ 4 h 8"/>
                    <a:gd name="T6" fmla="*/ 4 w 38"/>
                    <a:gd name="T7" fmla="*/ 0 h 8"/>
                    <a:gd name="T8" fmla="*/ 34 w 38"/>
                    <a:gd name="T9" fmla="*/ 0 h 8"/>
                    <a:gd name="T10" fmla="*/ 38 w 38"/>
                    <a:gd name="T11" fmla="*/ 4 h 8"/>
                    <a:gd name="T12" fmla="*/ 34 w 3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4" y="8"/>
                      </a:moveTo>
                      <a:cubicBezTo>
                        <a:pt x="4" y="8"/>
                        <a:pt x="4" y="8"/>
                        <a:pt x="4" y="8"/>
                      </a:cubicBezTo>
                      <a:cubicBezTo>
                        <a:pt x="2" y="8"/>
                        <a:pt x="0" y="7"/>
                        <a:pt x="0" y="4"/>
                      </a:cubicBezTo>
                      <a:cubicBezTo>
                        <a:pt x="0" y="2"/>
                        <a:pt x="2" y="0"/>
                        <a:pt x="4" y="0"/>
                      </a:cubicBezTo>
                      <a:cubicBezTo>
                        <a:pt x="34" y="0"/>
                        <a:pt x="34" y="0"/>
                        <a:pt x="34" y="0"/>
                      </a:cubicBezTo>
                      <a:cubicBezTo>
                        <a:pt x="36" y="0"/>
                        <a:pt x="38" y="2"/>
                        <a:pt x="38" y="4"/>
                      </a:cubicBezTo>
                      <a:cubicBezTo>
                        <a:pt x="38" y="7"/>
                        <a:pt x="36" y="8"/>
                        <a:pt x="34" y="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27" name="矩形 26"/>
            <p:cNvSpPr/>
            <p:nvPr/>
          </p:nvSpPr>
          <p:spPr>
            <a:xfrm>
              <a:off x="1627240" y="5233920"/>
              <a:ext cx="2317750" cy="369332"/>
            </a:xfrm>
            <a:prstGeom prst="rect">
              <a:avLst/>
            </a:prstGeom>
          </p:spPr>
          <p:txBody>
            <a:bodyPr wrap="none">
              <a:spAutoFit/>
            </a:bodyPr>
            <a:lstStyle/>
            <a:p>
              <a:r>
                <a:rPr lang="zh-CN" altLang="en-US" b="1" dirty="0">
                  <a:solidFill>
                    <a:srgbClr val="B0DCEA"/>
                  </a:solidFill>
                  <a:latin typeface="Arial" panose="020B0604020202020204" pitchFamily="34" charset="0"/>
                  <a:cs typeface="Arial" panose="020B0604020202020204" pitchFamily="34" charset="0"/>
                </a:rPr>
                <a:t>HOME ADVANTAGE</a:t>
              </a:r>
            </a:p>
          </p:txBody>
        </p:sp>
      </p:grpSp>
      <p:grpSp>
        <p:nvGrpSpPr>
          <p:cNvPr id="12" name="组合 11"/>
          <p:cNvGrpSpPr/>
          <p:nvPr/>
        </p:nvGrpSpPr>
        <p:grpSpPr>
          <a:xfrm>
            <a:off x="516255" y="347345"/>
            <a:ext cx="4428490" cy="604520"/>
            <a:chOff x="813" y="547"/>
            <a:chExt cx="6974" cy="952"/>
          </a:xfrm>
        </p:grpSpPr>
        <p:sp>
          <p:nvSpPr>
            <p:cNvPr id="9" name="文本框 8"/>
            <p:cNvSpPr txBox="1"/>
            <p:nvPr/>
          </p:nvSpPr>
          <p:spPr>
            <a:xfrm>
              <a:off x="2309" y="547"/>
              <a:ext cx="5479" cy="921"/>
            </a:xfrm>
            <a:prstGeom prst="rect">
              <a:avLst/>
            </a:prstGeom>
            <a:noFill/>
          </p:spPr>
          <p:txBody>
            <a:bodyPr wrap="square" rtlCol="0">
              <a:spAutoFit/>
            </a:bodyPr>
            <a:lstStyle/>
            <a:p>
              <a:pPr algn="ctr"/>
              <a:r>
                <a:rPr lang="zh-CN" altLang="en-US" sz="3200" b="1" dirty="0">
                  <a:solidFill>
                    <a:schemeClr val="bg2">
                      <a:lumMod val="25000"/>
                    </a:schemeClr>
                  </a:solidFill>
                  <a:latin typeface="华文细黑" panose="02010600040101010101" pitchFamily="2" charset="-122"/>
                  <a:ea typeface="华文细黑" panose="02010600040101010101" pitchFamily="2" charset="-122"/>
                </a:rPr>
                <a:t>数据来源：</a:t>
              </a:r>
            </a:p>
          </p:txBody>
        </p:sp>
        <p:sp>
          <p:nvSpPr>
            <p:cNvPr id="4" name="椭圆 3"/>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743726" y="3193026"/>
            <a:ext cx="6573211" cy="1741605"/>
            <a:chOff x="6480383" y="1934083"/>
            <a:chExt cx="6573211" cy="1741605"/>
          </a:xfrm>
        </p:grpSpPr>
        <p:sp>
          <p:nvSpPr>
            <p:cNvPr id="31" name="Freeform 64"/>
            <p:cNvSpPr>
              <a:spLocks noEditPoints="1"/>
            </p:cNvSpPr>
            <p:nvPr/>
          </p:nvSpPr>
          <p:spPr bwMode="auto">
            <a:xfrm>
              <a:off x="6480383" y="1934083"/>
              <a:ext cx="588886" cy="583112"/>
            </a:xfrm>
            <a:custGeom>
              <a:avLst/>
              <a:gdLst>
                <a:gd name="T0" fmla="*/ 18 w 116"/>
                <a:gd name="T1" fmla="*/ 58 h 115"/>
                <a:gd name="T2" fmla="*/ 19 w 116"/>
                <a:gd name="T3" fmla="*/ 62 h 115"/>
                <a:gd name="T4" fmla="*/ 18 w 116"/>
                <a:gd name="T5" fmla="*/ 66 h 115"/>
                <a:gd name="T6" fmla="*/ 0 w 116"/>
                <a:gd name="T7" fmla="*/ 85 h 115"/>
                <a:gd name="T8" fmla="*/ 1 w 116"/>
                <a:gd name="T9" fmla="*/ 85 h 115"/>
                <a:gd name="T10" fmla="*/ 4 w 116"/>
                <a:gd name="T11" fmla="*/ 84 h 115"/>
                <a:gd name="T12" fmla="*/ 17 w 116"/>
                <a:gd name="T13" fmla="*/ 91 h 115"/>
                <a:gd name="T14" fmla="*/ 4 w 116"/>
                <a:gd name="T15" fmla="*/ 97 h 115"/>
                <a:gd name="T16" fmla="*/ 1 w 116"/>
                <a:gd name="T17" fmla="*/ 96 h 115"/>
                <a:gd name="T18" fmla="*/ 0 w 116"/>
                <a:gd name="T19" fmla="*/ 96 h 115"/>
                <a:gd name="T20" fmla="*/ 12 w 116"/>
                <a:gd name="T21" fmla="*/ 115 h 115"/>
                <a:gd name="T22" fmla="*/ 49 w 116"/>
                <a:gd name="T23" fmla="*/ 96 h 115"/>
                <a:gd name="T24" fmla="*/ 48 w 116"/>
                <a:gd name="T25" fmla="*/ 96 h 115"/>
                <a:gd name="T26" fmla="*/ 46 w 116"/>
                <a:gd name="T27" fmla="*/ 97 h 115"/>
                <a:gd name="T28" fmla="*/ 33 w 116"/>
                <a:gd name="T29" fmla="*/ 91 h 115"/>
                <a:gd name="T30" fmla="*/ 46 w 116"/>
                <a:gd name="T31" fmla="*/ 84 h 115"/>
                <a:gd name="T32" fmla="*/ 48 w 116"/>
                <a:gd name="T33" fmla="*/ 85 h 115"/>
                <a:gd name="T34" fmla="*/ 49 w 116"/>
                <a:gd name="T35" fmla="*/ 85 h 115"/>
                <a:gd name="T36" fmla="*/ 31 w 116"/>
                <a:gd name="T37" fmla="*/ 66 h 115"/>
                <a:gd name="T38" fmla="*/ 30 w 116"/>
                <a:gd name="T39" fmla="*/ 62 h 115"/>
                <a:gd name="T40" fmla="*/ 32 w 116"/>
                <a:gd name="T41" fmla="*/ 58 h 115"/>
                <a:gd name="T42" fmla="*/ 91 w 116"/>
                <a:gd name="T43" fmla="*/ 51 h 115"/>
                <a:gd name="T44" fmla="*/ 86 w 116"/>
                <a:gd name="T45" fmla="*/ 62 h 115"/>
                <a:gd name="T46" fmla="*/ 87 w 116"/>
                <a:gd name="T47" fmla="*/ 62 h 115"/>
                <a:gd name="T48" fmla="*/ 67 w 116"/>
                <a:gd name="T49" fmla="*/ 66 h 115"/>
                <a:gd name="T50" fmla="*/ 65 w 116"/>
                <a:gd name="T51" fmla="*/ 87 h 115"/>
                <a:gd name="T52" fmla="*/ 62 w 116"/>
                <a:gd name="T53" fmla="*/ 85 h 115"/>
                <a:gd name="T54" fmla="*/ 52 w 116"/>
                <a:gd name="T55" fmla="*/ 91 h 115"/>
                <a:gd name="T56" fmla="*/ 62 w 116"/>
                <a:gd name="T57" fmla="*/ 96 h 115"/>
                <a:gd name="T58" fmla="*/ 65 w 116"/>
                <a:gd name="T59" fmla="*/ 95 h 115"/>
                <a:gd name="T60" fmla="*/ 67 w 116"/>
                <a:gd name="T61" fmla="*/ 115 h 115"/>
                <a:gd name="T62" fmla="*/ 116 w 116"/>
                <a:gd name="T63" fmla="*/ 103 h 115"/>
                <a:gd name="T64" fmla="*/ 98 w 116"/>
                <a:gd name="T65" fmla="*/ 66 h 115"/>
                <a:gd name="T66" fmla="*/ 97 w 116"/>
                <a:gd name="T67" fmla="*/ 62 h 115"/>
                <a:gd name="T68" fmla="*/ 98 w 116"/>
                <a:gd name="T69" fmla="*/ 58 h 115"/>
                <a:gd name="T70" fmla="*/ 49 w 116"/>
                <a:gd name="T71" fmla="*/ 0 h 115"/>
                <a:gd name="T72" fmla="*/ 0 w 116"/>
                <a:gd name="T73" fmla="*/ 12 h 115"/>
                <a:gd name="T74" fmla="*/ 19 w 116"/>
                <a:gd name="T75" fmla="*/ 49 h 115"/>
                <a:gd name="T76" fmla="*/ 19 w 116"/>
                <a:gd name="T77" fmla="*/ 46 h 115"/>
                <a:gd name="T78" fmla="*/ 17 w 116"/>
                <a:gd name="T79" fmla="*/ 40 h 115"/>
                <a:gd name="T80" fmla="*/ 33 w 116"/>
                <a:gd name="T81" fmla="*/ 40 h 115"/>
                <a:gd name="T82" fmla="*/ 31 w 116"/>
                <a:gd name="T83" fmla="*/ 46 h 115"/>
                <a:gd name="T84" fmla="*/ 31 w 116"/>
                <a:gd name="T85" fmla="*/ 49 h 115"/>
                <a:gd name="T86" fmla="*/ 49 w 116"/>
                <a:gd name="T87" fmla="*/ 30 h 115"/>
                <a:gd name="T88" fmla="*/ 48 w 116"/>
                <a:gd name="T89" fmla="*/ 30 h 115"/>
                <a:gd name="T90" fmla="*/ 46 w 116"/>
                <a:gd name="T91" fmla="*/ 31 h 115"/>
                <a:gd name="T92" fmla="*/ 33 w 116"/>
                <a:gd name="T93" fmla="*/ 24 h 115"/>
                <a:gd name="T94" fmla="*/ 46 w 116"/>
                <a:gd name="T95" fmla="*/ 18 h 115"/>
                <a:gd name="T96" fmla="*/ 48 w 116"/>
                <a:gd name="T97" fmla="*/ 19 h 115"/>
                <a:gd name="T98" fmla="*/ 49 w 116"/>
                <a:gd name="T99"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6" h="115">
                  <a:moveTo>
                    <a:pt x="25" y="51"/>
                  </a:moveTo>
                  <a:cubicBezTo>
                    <a:pt x="21" y="51"/>
                    <a:pt x="18" y="54"/>
                    <a:pt x="18" y="58"/>
                  </a:cubicBezTo>
                  <a:cubicBezTo>
                    <a:pt x="18" y="59"/>
                    <a:pt x="19" y="61"/>
                    <a:pt x="19" y="62"/>
                  </a:cubicBezTo>
                  <a:cubicBezTo>
                    <a:pt x="19" y="62"/>
                    <a:pt x="19" y="62"/>
                    <a:pt x="19" y="62"/>
                  </a:cubicBezTo>
                  <a:cubicBezTo>
                    <a:pt x="20" y="62"/>
                    <a:pt x="20" y="62"/>
                    <a:pt x="20" y="62"/>
                  </a:cubicBezTo>
                  <a:cubicBezTo>
                    <a:pt x="22" y="65"/>
                    <a:pt x="21" y="66"/>
                    <a:pt x="18" y="66"/>
                  </a:cubicBezTo>
                  <a:cubicBezTo>
                    <a:pt x="0" y="66"/>
                    <a:pt x="0" y="66"/>
                    <a:pt x="0" y="66"/>
                  </a:cubicBezTo>
                  <a:cubicBezTo>
                    <a:pt x="0" y="85"/>
                    <a:pt x="0" y="85"/>
                    <a:pt x="0" y="85"/>
                  </a:cubicBezTo>
                  <a:cubicBezTo>
                    <a:pt x="1" y="85"/>
                    <a:pt x="1" y="85"/>
                    <a:pt x="1" y="85"/>
                  </a:cubicBezTo>
                  <a:cubicBezTo>
                    <a:pt x="1" y="85"/>
                    <a:pt x="1" y="85"/>
                    <a:pt x="1" y="85"/>
                  </a:cubicBezTo>
                  <a:cubicBezTo>
                    <a:pt x="2" y="85"/>
                    <a:pt x="3" y="85"/>
                    <a:pt x="3" y="85"/>
                  </a:cubicBezTo>
                  <a:cubicBezTo>
                    <a:pt x="4" y="84"/>
                    <a:pt x="4" y="84"/>
                    <a:pt x="4" y="84"/>
                  </a:cubicBezTo>
                  <a:cubicBezTo>
                    <a:pt x="5" y="83"/>
                    <a:pt x="7" y="83"/>
                    <a:pt x="9" y="83"/>
                  </a:cubicBezTo>
                  <a:cubicBezTo>
                    <a:pt x="13" y="83"/>
                    <a:pt x="17" y="86"/>
                    <a:pt x="17" y="91"/>
                  </a:cubicBezTo>
                  <a:cubicBezTo>
                    <a:pt x="17" y="95"/>
                    <a:pt x="13" y="99"/>
                    <a:pt x="9" y="99"/>
                  </a:cubicBezTo>
                  <a:cubicBezTo>
                    <a:pt x="7" y="99"/>
                    <a:pt x="5" y="98"/>
                    <a:pt x="4" y="97"/>
                  </a:cubicBezTo>
                  <a:cubicBezTo>
                    <a:pt x="3" y="97"/>
                    <a:pt x="3" y="97"/>
                    <a:pt x="3" y="97"/>
                  </a:cubicBezTo>
                  <a:cubicBezTo>
                    <a:pt x="3" y="96"/>
                    <a:pt x="2" y="96"/>
                    <a:pt x="1" y="96"/>
                  </a:cubicBezTo>
                  <a:cubicBezTo>
                    <a:pt x="1" y="96"/>
                    <a:pt x="1" y="96"/>
                    <a:pt x="1" y="96"/>
                  </a:cubicBezTo>
                  <a:cubicBezTo>
                    <a:pt x="0" y="96"/>
                    <a:pt x="0" y="96"/>
                    <a:pt x="0" y="96"/>
                  </a:cubicBezTo>
                  <a:cubicBezTo>
                    <a:pt x="0" y="103"/>
                    <a:pt x="0" y="103"/>
                    <a:pt x="0" y="103"/>
                  </a:cubicBezTo>
                  <a:cubicBezTo>
                    <a:pt x="0" y="110"/>
                    <a:pt x="6" y="115"/>
                    <a:pt x="12" y="115"/>
                  </a:cubicBezTo>
                  <a:cubicBezTo>
                    <a:pt x="49" y="115"/>
                    <a:pt x="49" y="115"/>
                    <a:pt x="49" y="115"/>
                  </a:cubicBezTo>
                  <a:cubicBezTo>
                    <a:pt x="49" y="96"/>
                    <a:pt x="49" y="96"/>
                    <a:pt x="49" y="96"/>
                  </a:cubicBezTo>
                  <a:cubicBezTo>
                    <a:pt x="49" y="96"/>
                    <a:pt x="49" y="96"/>
                    <a:pt x="49" y="96"/>
                  </a:cubicBezTo>
                  <a:cubicBezTo>
                    <a:pt x="49" y="96"/>
                    <a:pt x="48" y="96"/>
                    <a:pt x="48" y="96"/>
                  </a:cubicBezTo>
                  <a:cubicBezTo>
                    <a:pt x="48" y="96"/>
                    <a:pt x="47" y="96"/>
                    <a:pt x="47" y="97"/>
                  </a:cubicBezTo>
                  <a:cubicBezTo>
                    <a:pt x="46" y="97"/>
                    <a:pt x="46" y="97"/>
                    <a:pt x="46" y="97"/>
                  </a:cubicBezTo>
                  <a:cubicBezTo>
                    <a:pt x="44" y="98"/>
                    <a:pt x="43" y="99"/>
                    <a:pt x="41" y="99"/>
                  </a:cubicBezTo>
                  <a:cubicBezTo>
                    <a:pt x="36" y="99"/>
                    <a:pt x="33" y="95"/>
                    <a:pt x="33" y="91"/>
                  </a:cubicBezTo>
                  <a:cubicBezTo>
                    <a:pt x="33" y="86"/>
                    <a:pt x="36" y="83"/>
                    <a:pt x="41" y="83"/>
                  </a:cubicBezTo>
                  <a:cubicBezTo>
                    <a:pt x="43" y="83"/>
                    <a:pt x="44" y="83"/>
                    <a:pt x="46" y="84"/>
                  </a:cubicBezTo>
                  <a:cubicBezTo>
                    <a:pt x="47" y="85"/>
                    <a:pt x="47" y="85"/>
                    <a:pt x="47" y="85"/>
                  </a:cubicBezTo>
                  <a:cubicBezTo>
                    <a:pt x="47" y="85"/>
                    <a:pt x="48" y="85"/>
                    <a:pt x="48" y="85"/>
                  </a:cubicBezTo>
                  <a:cubicBezTo>
                    <a:pt x="48" y="85"/>
                    <a:pt x="49" y="85"/>
                    <a:pt x="49" y="85"/>
                  </a:cubicBezTo>
                  <a:cubicBezTo>
                    <a:pt x="49" y="85"/>
                    <a:pt x="49" y="85"/>
                    <a:pt x="49" y="85"/>
                  </a:cubicBezTo>
                  <a:cubicBezTo>
                    <a:pt x="49" y="66"/>
                    <a:pt x="49" y="66"/>
                    <a:pt x="49" y="66"/>
                  </a:cubicBezTo>
                  <a:cubicBezTo>
                    <a:pt x="31" y="66"/>
                    <a:pt x="31" y="66"/>
                    <a:pt x="31" y="66"/>
                  </a:cubicBezTo>
                  <a:cubicBezTo>
                    <a:pt x="29" y="66"/>
                    <a:pt x="28" y="65"/>
                    <a:pt x="30" y="62"/>
                  </a:cubicBezTo>
                  <a:cubicBezTo>
                    <a:pt x="30" y="62"/>
                    <a:pt x="30" y="62"/>
                    <a:pt x="30" y="62"/>
                  </a:cubicBezTo>
                  <a:cubicBezTo>
                    <a:pt x="30" y="62"/>
                    <a:pt x="30" y="62"/>
                    <a:pt x="30" y="62"/>
                  </a:cubicBezTo>
                  <a:cubicBezTo>
                    <a:pt x="31" y="61"/>
                    <a:pt x="32" y="59"/>
                    <a:pt x="32" y="58"/>
                  </a:cubicBezTo>
                  <a:cubicBezTo>
                    <a:pt x="32" y="54"/>
                    <a:pt x="29" y="51"/>
                    <a:pt x="25" y="51"/>
                  </a:cubicBezTo>
                  <a:moveTo>
                    <a:pt x="91" y="51"/>
                  </a:moveTo>
                  <a:cubicBezTo>
                    <a:pt x="88" y="51"/>
                    <a:pt x="85" y="54"/>
                    <a:pt x="85" y="58"/>
                  </a:cubicBezTo>
                  <a:cubicBezTo>
                    <a:pt x="85" y="59"/>
                    <a:pt x="85" y="61"/>
                    <a:pt x="86" y="62"/>
                  </a:cubicBezTo>
                  <a:cubicBezTo>
                    <a:pt x="86" y="62"/>
                    <a:pt x="86" y="62"/>
                    <a:pt x="86" y="62"/>
                  </a:cubicBezTo>
                  <a:cubicBezTo>
                    <a:pt x="87" y="62"/>
                    <a:pt x="87" y="62"/>
                    <a:pt x="87" y="62"/>
                  </a:cubicBezTo>
                  <a:cubicBezTo>
                    <a:pt x="89" y="65"/>
                    <a:pt x="87" y="66"/>
                    <a:pt x="85" y="66"/>
                  </a:cubicBezTo>
                  <a:cubicBezTo>
                    <a:pt x="67" y="66"/>
                    <a:pt x="67" y="66"/>
                    <a:pt x="67" y="66"/>
                  </a:cubicBezTo>
                  <a:cubicBezTo>
                    <a:pt x="67" y="84"/>
                    <a:pt x="67" y="84"/>
                    <a:pt x="67" y="84"/>
                  </a:cubicBezTo>
                  <a:cubicBezTo>
                    <a:pt x="67" y="86"/>
                    <a:pt x="66" y="87"/>
                    <a:pt x="65" y="87"/>
                  </a:cubicBezTo>
                  <a:cubicBezTo>
                    <a:pt x="65" y="87"/>
                    <a:pt x="64" y="87"/>
                    <a:pt x="63" y="86"/>
                  </a:cubicBezTo>
                  <a:cubicBezTo>
                    <a:pt x="62" y="85"/>
                    <a:pt x="62" y="85"/>
                    <a:pt x="62" y="85"/>
                  </a:cubicBezTo>
                  <a:cubicBezTo>
                    <a:pt x="61" y="84"/>
                    <a:pt x="60" y="84"/>
                    <a:pt x="58" y="84"/>
                  </a:cubicBezTo>
                  <a:cubicBezTo>
                    <a:pt x="55" y="84"/>
                    <a:pt x="52" y="87"/>
                    <a:pt x="52" y="91"/>
                  </a:cubicBezTo>
                  <a:cubicBezTo>
                    <a:pt x="52" y="94"/>
                    <a:pt x="55" y="97"/>
                    <a:pt x="58" y="97"/>
                  </a:cubicBezTo>
                  <a:cubicBezTo>
                    <a:pt x="60" y="97"/>
                    <a:pt x="61" y="97"/>
                    <a:pt x="62" y="96"/>
                  </a:cubicBezTo>
                  <a:cubicBezTo>
                    <a:pt x="63" y="96"/>
                    <a:pt x="63" y="96"/>
                    <a:pt x="63" y="96"/>
                  </a:cubicBezTo>
                  <a:cubicBezTo>
                    <a:pt x="64" y="95"/>
                    <a:pt x="65" y="95"/>
                    <a:pt x="65" y="95"/>
                  </a:cubicBezTo>
                  <a:cubicBezTo>
                    <a:pt x="66" y="95"/>
                    <a:pt x="67" y="96"/>
                    <a:pt x="67" y="97"/>
                  </a:cubicBezTo>
                  <a:cubicBezTo>
                    <a:pt x="67" y="115"/>
                    <a:pt x="67" y="115"/>
                    <a:pt x="67" y="115"/>
                  </a:cubicBezTo>
                  <a:cubicBezTo>
                    <a:pt x="104" y="115"/>
                    <a:pt x="104" y="115"/>
                    <a:pt x="104" y="115"/>
                  </a:cubicBezTo>
                  <a:cubicBezTo>
                    <a:pt x="111" y="115"/>
                    <a:pt x="116" y="110"/>
                    <a:pt x="116" y="103"/>
                  </a:cubicBezTo>
                  <a:cubicBezTo>
                    <a:pt x="116" y="66"/>
                    <a:pt x="116" y="66"/>
                    <a:pt x="116" y="66"/>
                  </a:cubicBezTo>
                  <a:cubicBezTo>
                    <a:pt x="98" y="66"/>
                    <a:pt x="98" y="66"/>
                    <a:pt x="98" y="66"/>
                  </a:cubicBezTo>
                  <a:cubicBezTo>
                    <a:pt x="96" y="66"/>
                    <a:pt x="94" y="65"/>
                    <a:pt x="96" y="62"/>
                  </a:cubicBezTo>
                  <a:cubicBezTo>
                    <a:pt x="97" y="62"/>
                    <a:pt x="97" y="62"/>
                    <a:pt x="97" y="62"/>
                  </a:cubicBezTo>
                  <a:cubicBezTo>
                    <a:pt x="97" y="62"/>
                    <a:pt x="97" y="62"/>
                    <a:pt x="97" y="62"/>
                  </a:cubicBezTo>
                  <a:cubicBezTo>
                    <a:pt x="98" y="61"/>
                    <a:pt x="98" y="59"/>
                    <a:pt x="98" y="58"/>
                  </a:cubicBezTo>
                  <a:cubicBezTo>
                    <a:pt x="98" y="54"/>
                    <a:pt x="95" y="51"/>
                    <a:pt x="91" y="51"/>
                  </a:cubicBezTo>
                  <a:moveTo>
                    <a:pt x="49" y="0"/>
                  </a:moveTo>
                  <a:cubicBezTo>
                    <a:pt x="12" y="0"/>
                    <a:pt x="12" y="0"/>
                    <a:pt x="12" y="0"/>
                  </a:cubicBezTo>
                  <a:cubicBezTo>
                    <a:pt x="6" y="0"/>
                    <a:pt x="0" y="5"/>
                    <a:pt x="0" y="12"/>
                  </a:cubicBezTo>
                  <a:cubicBezTo>
                    <a:pt x="0" y="49"/>
                    <a:pt x="0" y="49"/>
                    <a:pt x="0" y="49"/>
                  </a:cubicBezTo>
                  <a:cubicBezTo>
                    <a:pt x="19" y="49"/>
                    <a:pt x="19" y="49"/>
                    <a:pt x="19" y="49"/>
                  </a:cubicBezTo>
                  <a:cubicBezTo>
                    <a:pt x="19" y="48"/>
                    <a:pt x="19" y="48"/>
                    <a:pt x="19" y="48"/>
                  </a:cubicBezTo>
                  <a:cubicBezTo>
                    <a:pt x="20" y="48"/>
                    <a:pt x="20" y="47"/>
                    <a:pt x="19" y="46"/>
                  </a:cubicBezTo>
                  <a:cubicBezTo>
                    <a:pt x="18" y="45"/>
                    <a:pt x="18" y="45"/>
                    <a:pt x="18" y="45"/>
                  </a:cubicBezTo>
                  <a:cubicBezTo>
                    <a:pt x="17" y="44"/>
                    <a:pt x="17" y="42"/>
                    <a:pt x="17" y="40"/>
                  </a:cubicBezTo>
                  <a:cubicBezTo>
                    <a:pt x="17" y="36"/>
                    <a:pt x="20" y="32"/>
                    <a:pt x="25" y="32"/>
                  </a:cubicBezTo>
                  <a:cubicBezTo>
                    <a:pt x="29" y="32"/>
                    <a:pt x="33" y="36"/>
                    <a:pt x="33" y="40"/>
                  </a:cubicBezTo>
                  <a:cubicBezTo>
                    <a:pt x="33" y="42"/>
                    <a:pt x="32" y="44"/>
                    <a:pt x="31" y="45"/>
                  </a:cubicBezTo>
                  <a:cubicBezTo>
                    <a:pt x="31" y="46"/>
                    <a:pt x="31" y="46"/>
                    <a:pt x="31" y="46"/>
                  </a:cubicBezTo>
                  <a:cubicBezTo>
                    <a:pt x="30" y="47"/>
                    <a:pt x="30" y="48"/>
                    <a:pt x="30" y="48"/>
                  </a:cubicBezTo>
                  <a:cubicBezTo>
                    <a:pt x="31" y="49"/>
                    <a:pt x="31" y="49"/>
                    <a:pt x="31" y="49"/>
                  </a:cubicBezTo>
                  <a:cubicBezTo>
                    <a:pt x="49" y="49"/>
                    <a:pt x="49" y="49"/>
                    <a:pt x="49" y="49"/>
                  </a:cubicBezTo>
                  <a:cubicBezTo>
                    <a:pt x="49" y="30"/>
                    <a:pt x="49" y="30"/>
                    <a:pt x="49" y="30"/>
                  </a:cubicBezTo>
                  <a:cubicBezTo>
                    <a:pt x="49" y="30"/>
                    <a:pt x="49" y="30"/>
                    <a:pt x="49" y="30"/>
                  </a:cubicBezTo>
                  <a:cubicBezTo>
                    <a:pt x="49" y="30"/>
                    <a:pt x="48" y="30"/>
                    <a:pt x="48" y="30"/>
                  </a:cubicBezTo>
                  <a:cubicBezTo>
                    <a:pt x="48" y="30"/>
                    <a:pt x="47" y="30"/>
                    <a:pt x="47" y="30"/>
                  </a:cubicBezTo>
                  <a:cubicBezTo>
                    <a:pt x="46" y="31"/>
                    <a:pt x="46" y="31"/>
                    <a:pt x="46" y="31"/>
                  </a:cubicBezTo>
                  <a:cubicBezTo>
                    <a:pt x="44" y="32"/>
                    <a:pt x="43" y="32"/>
                    <a:pt x="41" y="32"/>
                  </a:cubicBezTo>
                  <a:cubicBezTo>
                    <a:pt x="36" y="32"/>
                    <a:pt x="33" y="29"/>
                    <a:pt x="33" y="24"/>
                  </a:cubicBezTo>
                  <a:cubicBezTo>
                    <a:pt x="33" y="20"/>
                    <a:pt x="36" y="16"/>
                    <a:pt x="41" y="16"/>
                  </a:cubicBezTo>
                  <a:cubicBezTo>
                    <a:pt x="43" y="16"/>
                    <a:pt x="44" y="17"/>
                    <a:pt x="46" y="18"/>
                  </a:cubicBezTo>
                  <a:cubicBezTo>
                    <a:pt x="47" y="18"/>
                    <a:pt x="47" y="18"/>
                    <a:pt x="47" y="18"/>
                  </a:cubicBezTo>
                  <a:cubicBezTo>
                    <a:pt x="47" y="19"/>
                    <a:pt x="48" y="19"/>
                    <a:pt x="48" y="19"/>
                  </a:cubicBezTo>
                  <a:cubicBezTo>
                    <a:pt x="48" y="19"/>
                    <a:pt x="49" y="19"/>
                    <a:pt x="49" y="19"/>
                  </a:cubicBezTo>
                  <a:cubicBezTo>
                    <a:pt x="49" y="19"/>
                    <a:pt x="49" y="19"/>
                    <a:pt x="49" y="19"/>
                  </a:cubicBezTo>
                  <a:cubicBezTo>
                    <a:pt x="49" y="0"/>
                    <a:pt x="49" y="0"/>
                    <a:pt x="49" y="0"/>
                  </a:cubicBezTo>
                </a:path>
              </a:pathLst>
            </a:custGeom>
            <a:solidFill>
              <a:srgbClr val="1E5FAE"/>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sp>
          <p:nvSpPr>
            <p:cNvPr id="33" name="矩形 32"/>
            <p:cNvSpPr/>
            <p:nvPr/>
          </p:nvSpPr>
          <p:spPr>
            <a:xfrm>
              <a:off x="7226358" y="2167583"/>
              <a:ext cx="5827236" cy="1508105"/>
            </a:xfrm>
            <a:prstGeom prst="rect">
              <a:avLst/>
            </a:prstGeom>
          </p:spPr>
          <p:txBody>
            <a:bodyPr wrap="none">
              <a:spAutoFit/>
            </a:bodyPr>
            <a:lstStyle/>
            <a:p>
              <a:r>
                <a:rPr lang="en-US" altLang="zh-CN" sz="2400" dirty="0">
                  <a:solidFill>
                    <a:srgbClr val="1E5FAE"/>
                  </a:solidFill>
                  <a:latin typeface="Arial Rounded MT Bold" panose="020F0704030504030204" pitchFamily="34" charset="0"/>
                </a:rPr>
                <a:t>2</a:t>
              </a:r>
              <a:r>
                <a:rPr lang="zh-CN" altLang="en-US" sz="2400" dirty="0">
                  <a:solidFill>
                    <a:srgbClr val="1E5FAE"/>
                  </a:solidFill>
                  <a:latin typeface="Arial Rounded MT Bold" panose="020F0704030504030204" pitchFamily="34" charset="0"/>
                </a:rPr>
                <a:t>、同时期海外留学生数据集</a:t>
              </a:r>
              <a:endParaRPr lang="en-US" altLang="zh-CN" sz="2400" dirty="0">
                <a:solidFill>
                  <a:srgbClr val="1E5FAE"/>
                </a:solidFill>
                <a:latin typeface="Arial Rounded MT Bold" panose="020F0704030504030204" pitchFamily="34" charset="0"/>
              </a:endParaRPr>
            </a:p>
            <a:p>
              <a:endParaRPr lang="en-US" altLang="zh-CN" sz="2400" dirty="0">
                <a:latin typeface="Arial Rounded MT Bold" panose="020F0704030504030204" pitchFamily="34" charset="0"/>
              </a:endParaRPr>
            </a:p>
            <a:p>
              <a:r>
                <a:rPr lang="zh-CN" altLang="en-US" sz="2000" dirty="0">
                  <a:latin typeface="Arial Rounded MT Bold" panose="020F0704030504030204" pitchFamily="34" charset="0"/>
                </a:rPr>
                <a:t>包含绝大多数在北美、欧洲或日本学成毕业的学生</a:t>
              </a:r>
              <a:endParaRPr lang="en-US" altLang="zh-CN" sz="2000" dirty="0">
                <a:latin typeface="Arial Rounded MT Bold" panose="020F0704030504030204" pitchFamily="34" charset="0"/>
              </a:endParaRPr>
            </a:p>
            <a:p>
              <a:endParaRPr lang="zh-CN" altLang="en-US" sz="2400" dirty="0">
                <a:solidFill>
                  <a:srgbClr val="1E5FAE"/>
                </a:solidFill>
                <a:latin typeface="Arial Rounded MT Bold" panose="020F0704030504030204" pitchFamily="34" charset="0"/>
              </a:endParaRPr>
            </a:p>
          </p:txBody>
        </p:sp>
      </p:grpSp>
      <p:grpSp>
        <p:nvGrpSpPr>
          <p:cNvPr id="34" name="组合 33"/>
          <p:cNvGrpSpPr/>
          <p:nvPr/>
        </p:nvGrpSpPr>
        <p:grpSpPr>
          <a:xfrm>
            <a:off x="739124" y="4787277"/>
            <a:ext cx="6252611" cy="1310718"/>
            <a:chOff x="6480383" y="1934083"/>
            <a:chExt cx="6252611" cy="1310718"/>
          </a:xfrm>
        </p:grpSpPr>
        <p:sp>
          <p:nvSpPr>
            <p:cNvPr id="35" name="Freeform 64"/>
            <p:cNvSpPr>
              <a:spLocks noEditPoints="1"/>
            </p:cNvSpPr>
            <p:nvPr/>
          </p:nvSpPr>
          <p:spPr bwMode="auto">
            <a:xfrm>
              <a:off x="6480383" y="1934083"/>
              <a:ext cx="588886" cy="583112"/>
            </a:xfrm>
            <a:custGeom>
              <a:avLst/>
              <a:gdLst>
                <a:gd name="T0" fmla="*/ 18 w 116"/>
                <a:gd name="T1" fmla="*/ 58 h 115"/>
                <a:gd name="T2" fmla="*/ 19 w 116"/>
                <a:gd name="T3" fmla="*/ 62 h 115"/>
                <a:gd name="T4" fmla="*/ 18 w 116"/>
                <a:gd name="T5" fmla="*/ 66 h 115"/>
                <a:gd name="T6" fmla="*/ 0 w 116"/>
                <a:gd name="T7" fmla="*/ 85 h 115"/>
                <a:gd name="T8" fmla="*/ 1 w 116"/>
                <a:gd name="T9" fmla="*/ 85 h 115"/>
                <a:gd name="T10" fmla="*/ 4 w 116"/>
                <a:gd name="T11" fmla="*/ 84 h 115"/>
                <a:gd name="T12" fmla="*/ 17 w 116"/>
                <a:gd name="T13" fmla="*/ 91 h 115"/>
                <a:gd name="T14" fmla="*/ 4 w 116"/>
                <a:gd name="T15" fmla="*/ 97 h 115"/>
                <a:gd name="T16" fmla="*/ 1 w 116"/>
                <a:gd name="T17" fmla="*/ 96 h 115"/>
                <a:gd name="T18" fmla="*/ 0 w 116"/>
                <a:gd name="T19" fmla="*/ 96 h 115"/>
                <a:gd name="T20" fmla="*/ 12 w 116"/>
                <a:gd name="T21" fmla="*/ 115 h 115"/>
                <a:gd name="T22" fmla="*/ 49 w 116"/>
                <a:gd name="T23" fmla="*/ 96 h 115"/>
                <a:gd name="T24" fmla="*/ 48 w 116"/>
                <a:gd name="T25" fmla="*/ 96 h 115"/>
                <a:gd name="T26" fmla="*/ 46 w 116"/>
                <a:gd name="T27" fmla="*/ 97 h 115"/>
                <a:gd name="T28" fmla="*/ 33 w 116"/>
                <a:gd name="T29" fmla="*/ 91 h 115"/>
                <a:gd name="T30" fmla="*/ 46 w 116"/>
                <a:gd name="T31" fmla="*/ 84 h 115"/>
                <a:gd name="T32" fmla="*/ 48 w 116"/>
                <a:gd name="T33" fmla="*/ 85 h 115"/>
                <a:gd name="T34" fmla="*/ 49 w 116"/>
                <a:gd name="T35" fmla="*/ 85 h 115"/>
                <a:gd name="T36" fmla="*/ 31 w 116"/>
                <a:gd name="T37" fmla="*/ 66 h 115"/>
                <a:gd name="T38" fmla="*/ 30 w 116"/>
                <a:gd name="T39" fmla="*/ 62 h 115"/>
                <a:gd name="T40" fmla="*/ 32 w 116"/>
                <a:gd name="T41" fmla="*/ 58 h 115"/>
                <a:gd name="T42" fmla="*/ 91 w 116"/>
                <a:gd name="T43" fmla="*/ 51 h 115"/>
                <a:gd name="T44" fmla="*/ 86 w 116"/>
                <a:gd name="T45" fmla="*/ 62 h 115"/>
                <a:gd name="T46" fmla="*/ 87 w 116"/>
                <a:gd name="T47" fmla="*/ 62 h 115"/>
                <a:gd name="T48" fmla="*/ 67 w 116"/>
                <a:gd name="T49" fmla="*/ 66 h 115"/>
                <a:gd name="T50" fmla="*/ 65 w 116"/>
                <a:gd name="T51" fmla="*/ 87 h 115"/>
                <a:gd name="T52" fmla="*/ 62 w 116"/>
                <a:gd name="T53" fmla="*/ 85 h 115"/>
                <a:gd name="T54" fmla="*/ 52 w 116"/>
                <a:gd name="T55" fmla="*/ 91 h 115"/>
                <a:gd name="T56" fmla="*/ 62 w 116"/>
                <a:gd name="T57" fmla="*/ 96 h 115"/>
                <a:gd name="T58" fmla="*/ 65 w 116"/>
                <a:gd name="T59" fmla="*/ 95 h 115"/>
                <a:gd name="T60" fmla="*/ 67 w 116"/>
                <a:gd name="T61" fmla="*/ 115 h 115"/>
                <a:gd name="T62" fmla="*/ 116 w 116"/>
                <a:gd name="T63" fmla="*/ 103 h 115"/>
                <a:gd name="T64" fmla="*/ 98 w 116"/>
                <a:gd name="T65" fmla="*/ 66 h 115"/>
                <a:gd name="T66" fmla="*/ 97 w 116"/>
                <a:gd name="T67" fmla="*/ 62 h 115"/>
                <a:gd name="T68" fmla="*/ 98 w 116"/>
                <a:gd name="T69" fmla="*/ 58 h 115"/>
                <a:gd name="T70" fmla="*/ 49 w 116"/>
                <a:gd name="T71" fmla="*/ 0 h 115"/>
                <a:gd name="T72" fmla="*/ 0 w 116"/>
                <a:gd name="T73" fmla="*/ 12 h 115"/>
                <a:gd name="T74" fmla="*/ 19 w 116"/>
                <a:gd name="T75" fmla="*/ 49 h 115"/>
                <a:gd name="T76" fmla="*/ 19 w 116"/>
                <a:gd name="T77" fmla="*/ 46 h 115"/>
                <a:gd name="T78" fmla="*/ 17 w 116"/>
                <a:gd name="T79" fmla="*/ 40 h 115"/>
                <a:gd name="T80" fmla="*/ 33 w 116"/>
                <a:gd name="T81" fmla="*/ 40 h 115"/>
                <a:gd name="T82" fmla="*/ 31 w 116"/>
                <a:gd name="T83" fmla="*/ 46 h 115"/>
                <a:gd name="T84" fmla="*/ 31 w 116"/>
                <a:gd name="T85" fmla="*/ 49 h 115"/>
                <a:gd name="T86" fmla="*/ 49 w 116"/>
                <a:gd name="T87" fmla="*/ 30 h 115"/>
                <a:gd name="T88" fmla="*/ 48 w 116"/>
                <a:gd name="T89" fmla="*/ 30 h 115"/>
                <a:gd name="T90" fmla="*/ 46 w 116"/>
                <a:gd name="T91" fmla="*/ 31 h 115"/>
                <a:gd name="T92" fmla="*/ 33 w 116"/>
                <a:gd name="T93" fmla="*/ 24 h 115"/>
                <a:gd name="T94" fmla="*/ 46 w 116"/>
                <a:gd name="T95" fmla="*/ 18 h 115"/>
                <a:gd name="T96" fmla="*/ 48 w 116"/>
                <a:gd name="T97" fmla="*/ 19 h 115"/>
                <a:gd name="T98" fmla="*/ 49 w 116"/>
                <a:gd name="T99"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6" h="115">
                  <a:moveTo>
                    <a:pt x="25" y="51"/>
                  </a:moveTo>
                  <a:cubicBezTo>
                    <a:pt x="21" y="51"/>
                    <a:pt x="18" y="54"/>
                    <a:pt x="18" y="58"/>
                  </a:cubicBezTo>
                  <a:cubicBezTo>
                    <a:pt x="18" y="59"/>
                    <a:pt x="19" y="61"/>
                    <a:pt x="19" y="62"/>
                  </a:cubicBezTo>
                  <a:cubicBezTo>
                    <a:pt x="19" y="62"/>
                    <a:pt x="19" y="62"/>
                    <a:pt x="19" y="62"/>
                  </a:cubicBezTo>
                  <a:cubicBezTo>
                    <a:pt x="20" y="62"/>
                    <a:pt x="20" y="62"/>
                    <a:pt x="20" y="62"/>
                  </a:cubicBezTo>
                  <a:cubicBezTo>
                    <a:pt x="22" y="65"/>
                    <a:pt x="21" y="66"/>
                    <a:pt x="18" y="66"/>
                  </a:cubicBezTo>
                  <a:cubicBezTo>
                    <a:pt x="0" y="66"/>
                    <a:pt x="0" y="66"/>
                    <a:pt x="0" y="66"/>
                  </a:cubicBezTo>
                  <a:cubicBezTo>
                    <a:pt x="0" y="85"/>
                    <a:pt x="0" y="85"/>
                    <a:pt x="0" y="85"/>
                  </a:cubicBezTo>
                  <a:cubicBezTo>
                    <a:pt x="1" y="85"/>
                    <a:pt x="1" y="85"/>
                    <a:pt x="1" y="85"/>
                  </a:cubicBezTo>
                  <a:cubicBezTo>
                    <a:pt x="1" y="85"/>
                    <a:pt x="1" y="85"/>
                    <a:pt x="1" y="85"/>
                  </a:cubicBezTo>
                  <a:cubicBezTo>
                    <a:pt x="2" y="85"/>
                    <a:pt x="3" y="85"/>
                    <a:pt x="3" y="85"/>
                  </a:cubicBezTo>
                  <a:cubicBezTo>
                    <a:pt x="4" y="84"/>
                    <a:pt x="4" y="84"/>
                    <a:pt x="4" y="84"/>
                  </a:cubicBezTo>
                  <a:cubicBezTo>
                    <a:pt x="5" y="83"/>
                    <a:pt x="7" y="83"/>
                    <a:pt x="9" y="83"/>
                  </a:cubicBezTo>
                  <a:cubicBezTo>
                    <a:pt x="13" y="83"/>
                    <a:pt x="17" y="86"/>
                    <a:pt x="17" y="91"/>
                  </a:cubicBezTo>
                  <a:cubicBezTo>
                    <a:pt x="17" y="95"/>
                    <a:pt x="13" y="99"/>
                    <a:pt x="9" y="99"/>
                  </a:cubicBezTo>
                  <a:cubicBezTo>
                    <a:pt x="7" y="99"/>
                    <a:pt x="5" y="98"/>
                    <a:pt x="4" y="97"/>
                  </a:cubicBezTo>
                  <a:cubicBezTo>
                    <a:pt x="3" y="97"/>
                    <a:pt x="3" y="97"/>
                    <a:pt x="3" y="97"/>
                  </a:cubicBezTo>
                  <a:cubicBezTo>
                    <a:pt x="3" y="96"/>
                    <a:pt x="2" y="96"/>
                    <a:pt x="1" y="96"/>
                  </a:cubicBezTo>
                  <a:cubicBezTo>
                    <a:pt x="1" y="96"/>
                    <a:pt x="1" y="96"/>
                    <a:pt x="1" y="96"/>
                  </a:cubicBezTo>
                  <a:cubicBezTo>
                    <a:pt x="0" y="96"/>
                    <a:pt x="0" y="96"/>
                    <a:pt x="0" y="96"/>
                  </a:cubicBezTo>
                  <a:cubicBezTo>
                    <a:pt x="0" y="103"/>
                    <a:pt x="0" y="103"/>
                    <a:pt x="0" y="103"/>
                  </a:cubicBezTo>
                  <a:cubicBezTo>
                    <a:pt x="0" y="110"/>
                    <a:pt x="6" y="115"/>
                    <a:pt x="12" y="115"/>
                  </a:cubicBezTo>
                  <a:cubicBezTo>
                    <a:pt x="49" y="115"/>
                    <a:pt x="49" y="115"/>
                    <a:pt x="49" y="115"/>
                  </a:cubicBezTo>
                  <a:cubicBezTo>
                    <a:pt x="49" y="96"/>
                    <a:pt x="49" y="96"/>
                    <a:pt x="49" y="96"/>
                  </a:cubicBezTo>
                  <a:cubicBezTo>
                    <a:pt x="49" y="96"/>
                    <a:pt x="49" y="96"/>
                    <a:pt x="49" y="96"/>
                  </a:cubicBezTo>
                  <a:cubicBezTo>
                    <a:pt x="49" y="96"/>
                    <a:pt x="48" y="96"/>
                    <a:pt x="48" y="96"/>
                  </a:cubicBezTo>
                  <a:cubicBezTo>
                    <a:pt x="48" y="96"/>
                    <a:pt x="47" y="96"/>
                    <a:pt x="47" y="97"/>
                  </a:cubicBezTo>
                  <a:cubicBezTo>
                    <a:pt x="46" y="97"/>
                    <a:pt x="46" y="97"/>
                    <a:pt x="46" y="97"/>
                  </a:cubicBezTo>
                  <a:cubicBezTo>
                    <a:pt x="44" y="98"/>
                    <a:pt x="43" y="99"/>
                    <a:pt x="41" y="99"/>
                  </a:cubicBezTo>
                  <a:cubicBezTo>
                    <a:pt x="36" y="99"/>
                    <a:pt x="33" y="95"/>
                    <a:pt x="33" y="91"/>
                  </a:cubicBezTo>
                  <a:cubicBezTo>
                    <a:pt x="33" y="86"/>
                    <a:pt x="36" y="83"/>
                    <a:pt x="41" y="83"/>
                  </a:cubicBezTo>
                  <a:cubicBezTo>
                    <a:pt x="43" y="83"/>
                    <a:pt x="44" y="83"/>
                    <a:pt x="46" y="84"/>
                  </a:cubicBezTo>
                  <a:cubicBezTo>
                    <a:pt x="47" y="85"/>
                    <a:pt x="47" y="85"/>
                    <a:pt x="47" y="85"/>
                  </a:cubicBezTo>
                  <a:cubicBezTo>
                    <a:pt x="47" y="85"/>
                    <a:pt x="48" y="85"/>
                    <a:pt x="48" y="85"/>
                  </a:cubicBezTo>
                  <a:cubicBezTo>
                    <a:pt x="48" y="85"/>
                    <a:pt x="49" y="85"/>
                    <a:pt x="49" y="85"/>
                  </a:cubicBezTo>
                  <a:cubicBezTo>
                    <a:pt x="49" y="85"/>
                    <a:pt x="49" y="85"/>
                    <a:pt x="49" y="85"/>
                  </a:cubicBezTo>
                  <a:cubicBezTo>
                    <a:pt x="49" y="66"/>
                    <a:pt x="49" y="66"/>
                    <a:pt x="49" y="66"/>
                  </a:cubicBezTo>
                  <a:cubicBezTo>
                    <a:pt x="31" y="66"/>
                    <a:pt x="31" y="66"/>
                    <a:pt x="31" y="66"/>
                  </a:cubicBezTo>
                  <a:cubicBezTo>
                    <a:pt x="29" y="66"/>
                    <a:pt x="28" y="65"/>
                    <a:pt x="30" y="62"/>
                  </a:cubicBezTo>
                  <a:cubicBezTo>
                    <a:pt x="30" y="62"/>
                    <a:pt x="30" y="62"/>
                    <a:pt x="30" y="62"/>
                  </a:cubicBezTo>
                  <a:cubicBezTo>
                    <a:pt x="30" y="62"/>
                    <a:pt x="30" y="62"/>
                    <a:pt x="30" y="62"/>
                  </a:cubicBezTo>
                  <a:cubicBezTo>
                    <a:pt x="31" y="61"/>
                    <a:pt x="32" y="59"/>
                    <a:pt x="32" y="58"/>
                  </a:cubicBezTo>
                  <a:cubicBezTo>
                    <a:pt x="32" y="54"/>
                    <a:pt x="29" y="51"/>
                    <a:pt x="25" y="51"/>
                  </a:cubicBezTo>
                  <a:moveTo>
                    <a:pt x="91" y="51"/>
                  </a:moveTo>
                  <a:cubicBezTo>
                    <a:pt x="88" y="51"/>
                    <a:pt x="85" y="54"/>
                    <a:pt x="85" y="58"/>
                  </a:cubicBezTo>
                  <a:cubicBezTo>
                    <a:pt x="85" y="59"/>
                    <a:pt x="85" y="61"/>
                    <a:pt x="86" y="62"/>
                  </a:cubicBezTo>
                  <a:cubicBezTo>
                    <a:pt x="86" y="62"/>
                    <a:pt x="86" y="62"/>
                    <a:pt x="86" y="62"/>
                  </a:cubicBezTo>
                  <a:cubicBezTo>
                    <a:pt x="87" y="62"/>
                    <a:pt x="87" y="62"/>
                    <a:pt x="87" y="62"/>
                  </a:cubicBezTo>
                  <a:cubicBezTo>
                    <a:pt x="89" y="65"/>
                    <a:pt x="87" y="66"/>
                    <a:pt x="85" y="66"/>
                  </a:cubicBezTo>
                  <a:cubicBezTo>
                    <a:pt x="67" y="66"/>
                    <a:pt x="67" y="66"/>
                    <a:pt x="67" y="66"/>
                  </a:cubicBezTo>
                  <a:cubicBezTo>
                    <a:pt x="67" y="84"/>
                    <a:pt x="67" y="84"/>
                    <a:pt x="67" y="84"/>
                  </a:cubicBezTo>
                  <a:cubicBezTo>
                    <a:pt x="67" y="86"/>
                    <a:pt x="66" y="87"/>
                    <a:pt x="65" y="87"/>
                  </a:cubicBezTo>
                  <a:cubicBezTo>
                    <a:pt x="65" y="87"/>
                    <a:pt x="64" y="87"/>
                    <a:pt x="63" y="86"/>
                  </a:cubicBezTo>
                  <a:cubicBezTo>
                    <a:pt x="62" y="85"/>
                    <a:pt x="62" y="85"/>
                    <a:pt x="62" y="85"/>
                  </a:cubicBezTo>
                  <a:cubicBezTo>
                    <a:pt x="61" y="84"/>
                    <a:pt x="60" y="84"/>
                    <a:pt x="58" y="84"/>
                  </a:cubicBezTo>
                  <a:cubicBezTo>
                    <a:pt x="55" y="84"/>
                    <a:pt x="52" y="87"/>
                    <a:pt x="52" y="91"/>
                  </a:cubicBezTo>
                  <a:cubicBezTo>
                    <a:pt x="52" y="94"/>
                    <a:pt x="55" y="97"/>
                    <a:pt x="58" y="97"/>
                  </a:cubicBezTo>
                  <a:cubicBezTo>
                    <a:pt x="60" y="97"/>
                    <a:pt x="61" y="97"/>
                    <a:pt x="62" y="96"/>
                  </a:cubicBezTo>
                  <a:cubicBezTo>
                    <a:pt x="63" y="96"/>
                    <a:pt x="63" y="96"/>
                    <a:pt x="63" y="96"/>
                  </a:cubicBezTo>
                  <a:cubicBezTo>
                    <a:pt x="64" y="95"/>
                    <a:pt x="65" y="95"/>
                    <a:pt x="65" y="95"/>
                  </a:cubicBezTo>
                  <a:cubicBezTo>
                    <a:pt x="66" y="95"/>
                    <a:pt x="67" y="96"/>
                    <a:pt x="67" y="97"/>
                  </a:cubicBezTo>
                  <a:cubicBezTo>
                    <a:pt x="67" y="115"/>
                    <a:pt x="67" y="115"/>
                    <a:pt x="67" y="115"/>
                  </a:cubicBezTo>
                  <a:cubicBezTo>
                    <a:pt x="104" y="115"/>
                    <a:pt x="104" y="115"/>
                    <a:pt x="104" y="115"/>
                  </a:cubicBezTo>
                  <a:cubicBezTo>
                    <a:pt x="111" y="115"/>
                    <a:pt x="116" y="110"/>
                    <a:pt x="116" y="103"/>
                  </a:cubicBezTo>
                  <a:cubicBezTo>
                    <a:pt x="116" y="66"/>
                    <a:pt x="116" y="66"/>
                    <a:pt x="116" y="66"/>
                  </a:cubicBezTo>
                  <a:cubicBezTo>
                    <a:pt x="98" y="66"/>
                    <a:pt x="98" y="66"/>
                    <a:pt x="98" y="66"/>
                  </a:cubicBezTo>
                  <a:cubicBezTo>
                    <a:pt x="96" y="66"/>
                    <a:pt x="94" y="65"/>
                    <a:pt x="96" y="62"/>
                  </a:cubicBezTo>
                  <a:cubicBezTo>
                    <a:pt x="97" y="62"/>
                    <a:pt x="97" y="62"/>
                    <a:pt x="97" y="62"/>
                  </a:cubicBezTo>
                  <a:cubicBezTo>
                    <a:pt x="97" y="62"/>
                    <a:pt x="97" y="62"/>
                    <a:pt x="97" y="62"/>
                  </a:cubicBezTo>
                  <a:cubicBezTo>
                    <a:pt x="98" y="61"/>
                    <a:pt x="98" y="59"/>
                    <a:pt x="98" y="58"/>
                  </a:cubicBezTo>
                  <a:cubicBezTo>
                    <a:pt x="98" y="54"/>
                    <a:pt x="95" y="51"/>
                    <a:pt x="91" y="51"/>
                  </a:cubicBezTo>
                  <a:moveTo>
                    <a:pt x="49" y="0"/>
                  </a:moveTo>
                  <a:cubicBezTo>
                    <a:pt x="12" y="0"/>
                    <a:pt x="12" y="0"/>
                    <a:pt x="12" y="0"/>
                  </a:cubicBezTo>
                  <a:cubicBezTo>
                    <a:pt x="6" y="0"/>
                    <a:pt x="0" y="5"/>
                    <a:pt x="0" y="12"/>
                  </a:cubicBezTo>
                  <a:cubicBezTo>
                    <a:pt x="0" y="49"/>
                    <a:pt x="0" y="49"/>
                    <a:pt x="0" y="49"/>
                  </a:cubicBezTo>
                  <a:cubicBezTo>
                    <a:pt x="19" y="49"/>
                    <a:pt x="19" y="49"/>
                    <a:pt x="19" y="49"/>
                  </a:cubicBezTo>
                  <a:cubicBezTo>
                    <a:pt x="19" y="48"/>
                    <a:pt x="19" y="48"/>
                    <a:pt x="19" y="48"/>
                  </a:cubicBezTo>
                  <a:cubicBezTo>
                    <a:pt x="20" y="48"/>
                    <a:pt x="20" y="47"/>
                    <a:pt x="19" y="46"/>
                  </a:cubicBezTo>
                  <a:cubicBezTo>
                    <a:pt x="18" y="45"/>
                    <a:pt x="18" y="45"/>
                    <a:pt x="18" y="45"/>
                  </a:cubicBezTo>
                  <a:cubicBezTo>
                    <a:pt x="17" y="44"/>
                    <a:pt x="17" y="42"/>
                    <a:pt x="17" y="40"/>
                  </a:cubicBezTo>
                  <a:cubicBezTo>
                    <a:pt x="17" y="36"/>
                    <a:pt x="20" y="32"/>
                    <a:pt x="25" y="32"/>
                  </a:cubicBezTo>
                  <a:cubicBezTo>
                    <a:pt x="29" y="32"/>
                    <a:pt x="33" y="36"/>
                    <a:pt x="33" y="40"/>
                  </a:cubicBezTo>
                  <a:cubicBezTo>
                    <a:pt x="33" y="42"/>
                    <a:pt x="32" y="44"/>
                    <a:pt x="31" y="45"/>
                  </a:cubicBezTo>
                  <a:cubicBezTo>
                    <a:pt x="31" y="46"/>
                    <a:pt x="31" y="46"/>
                    <a:pt x="31" y="46"/>
                  </a:cubicBezTo>
                  <a:cubicBezTo>
                    <a:pt x="30" y="47"/>
                    <a:pt x="30" y="48"/>
                    <a:pt x="30" y="48"/>
                  </a:cubicBezTo>
                  <a:cubicBezTo>
                    <a:pt x="31" y="49"/>
                    <a:pt x="31" y="49"/>
                    <a:pt x="31" y="49"/>
                  </a:cubicBezTo>
                  <a:cubicBezTo>
                    <a:pt x="49" y="49"/>
                    <a:pt x="49" y="49"/>
                    <a:pt x="49" y="49"/>
                  </a:cubicBezTo>
                  <a:cubicBezTo>
                    <a:pt x="49" y="30"/>
                    <a:pt x="49" y="30"/>
                    <a:pt x="49" y="30"/>
                  </a:cubicBezTo>
                  <a:cubicBezTo>
                    <a:pt x="49" y="30"/>
                    <a:pt x="49" y="30"/>
                    <a:pt x="49" y="30"/>
                  </a:cubicBezTo>
                  <a:cubicBezTo>
                    <a:pt x="49" y="30"/>
                    <a:pt x="48" y="30"/>
                    <a:pt x="48" y="30"/>
                  </a:cubicBezTo>
                  <a:cubicBezTo>
                    <a:pt x="48" y="30"/>
                    <a:pt x="47" y="30"/>
                    <a:pt x="47" y="30"/>
                  </a:cubicBezTo>
                  <a:cubicBezTo>
                    <a:pt x="46" y="31"/>
                    <a:pt x="46" y="31"/>
                    <a:pt x="46" y="31"/>
                  </a:cubicBezTo>
                  <a:cubicBezTo>
                    <a:pt x="44" y="32"/>
                    <a:pt x="43" y="32"/>
                    <a:pt x="41" y="32"/>
                  </a:cubicBezTo>
                  <a:cubicBezTo>
                    <a:pt x="36" y="32"/>
                    <a:pt x="33" y="29"/>
                    <a:pt x="33" y="24"/>
                  </a:cubicBezTo>
                  <a:cubicBezTo>
                    <a:pt x="33" y="20"/>
                    <a:pt x="36" y="16"/>
                    <a:pt x="41" y="16"/>
                  </a:cubicBezTo>
                  <a:cubicBezTo>
                    <a:pt x="43" y="16"/>
                    <a:pt x="44" y="17"/>
                    <a:pt x="46" y="18"/>
                  </a:cubicBezTo>
                  <a:cubicBezTo>
                    <a:pt x="47" y="18"/>
                    <a:pt x="47" y="18"/>
                    <a:pt x="47" y="18"/>
                  </a:cubicBezTo>
                  <a:cubicBezTo>
                    <a:pt x="47" y="19"/>
                    <a:pt x="48" y="19"/>
                    <a:pt x="48" y="19"/>
                  </a:cubicBezTo>
                  <a:cubicBezTo>
                    <a:pt x="48" y="19"/>
                    <a:pt x="49" y="19"/>
                    <a:pt x="49" y="19"/>
                  </a:cubicBezTo>
                  <a:cubicBezTo>
                    <a:pt x="49" y="19"/>
                    <a:pt x="49" y="19"/>
                    <a:pt x="49" y="19"/>
                  </a:cubicBezTo>
                  <a:cubicBezTo>
                    <a:pt x="49" y="0"/>
                    <a:pt x="49" y="0"/>
                    <a:pt x="49" y="0"/>
                  </a:cubicBezTo>
                </a:path>
              </a:pathLst>
            </a:custGeom>
            <a:solidFill>
              <a:srgbClr val="1E5FAE"/>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sp>
          <p:nvSpPr>
            <p:cNvPr id="36" name="矩形 35"/>
            <p:cNvSpPr/>
            <p:nvPr/>
          </p:nvSpPr>
          <p:spPr>
            <a:xfrm>
              <a:off x="7226358" y="2167583"/>
              <a:ext cx="5506636" cy="1077218"/>
            </a:xfrm>
            <a:prstGeom prst="rect">
              <a:avLst/>
            </a:prstGeom>
          </p:spPr>
          <p:txBody>
            <a:bodyPr wrap="none">
              <a:spAutoFit/>
            </a:bodyPr>
            <a:lstStyle/>
            <a:p>
              <a:r>
                <a:rPr lang="en-US" altLang="zh-CN" sz="2400" dirty="0">
                  <a:solidFill>
                    <a:srgbClr val="1E5FAE"/>
                  </a:solidFill>
                  <a:latin typeface="Arial Rounded MT Bold" panose="020F0704030504030204" pitchFamily="34" charset="0"/>
                </a:rPr>
                <a:t>3</a:t>
              </a:r>
              <a:r>
                <a:rPr lang="zh-CN" altLang="en-US" sz="2400" dirty="0">
                  <a:solidFill>
                    <a:srgbClr val="1E5FAE"/>
                  </a:solidFill>
                  <a:latin typeface="Arial Rounded MT Bold" panose="020F0704030504030204" pitchFamily="34" charset="0"/>
                </a:rPr>
                <a:t>、中国大学雇员数据集</a:t>
              </a:r>
              <a:endParaRPr lang="en-US" altLang="zh-CN" sz="2400" dirty="0">
                <a:solidFill>
                  <a:srgbClr val="1E5FAE"/>
                </a:solidFill>
                <a:latin typeface="Arial Rounded MT Bold" panose="020F0704030504030204" pitchFamily="34" charset="0"/>
              </a:endParaRPr>
            </a:p>
            <a:p>
              <a:endParaRPr lang="en-US" altLang="zh-CN" sz="2000" dirty="0">
                <a:latin typeface="Arial Rounded MT Bold" panose="020F0704030504030204" pitchFamily="34" charset="0"/>
              </a:endParaRPr>
            </a:p>
            <a:p>
              <a:r>
                <a:rPr lang="zh-CN" altLang="en-US" sz="2000" dirty="0">
                  <a:latin typeface="Arial Rounded MT Bold" panose="020F0704030504030204" pitchFamily="34" charset="0"/>
                </a:rPr>
                <a:t>包含了几乎所有于</a:t>
              </a:r>
              <a:r>
                <a:rPr lang="en-US" altLang="zh-CN" sz="2000" dirty="0">
                  <a:latin typeface="Arial Rounded MT Bold" panose="020F0704030504030204" pitchFamily="34" charset="0"/>
                </a:rPr>
                <a:t>1941</a:t>
              </a:r>
              <a:r>
                <a:rPr lang="zh-CN" altLang="en-US" sz="2000" dirty="0">
                  <a:latin typeface="Arial Rounded MT Bold" panose="020F0704030504030204" pitchFamily="34" charset="0"/>
                </a:rPr>
                <a:t>年到</a:t>
              </a:r>
              <a:r>
                <a:rPr lang="en-US" altLang="zh-CN" sz="2000" dirty="0">
                  <a:latin typeface="Arial Rounded MT Bold" panose="020F0704030504030204" pitchFamily="34" charset="0"/>
                </a:rPr>
                <a:t>1950</a:t>
              </a:r>
              <a:r>
                <a:rPr lang="zh-CN" altLang="en-US" sz="2000" dirty="0">
                  <a:latin typeface="Arial Rounded MT Bold" panose="020F0704030504030204" pitchFamily="34" charset="0"/>
                </a:rPr>
                <a:t>年任职的教工</a:t>
              </a:r>
              <a:endParaRPr lang="zh-CN" altLang="en-US" sz="2400" dirty="0">
                <a:solidFill>
                  <a:srgbClr val="1E5FAE"/>
                </a:solidFill>
                <a:latin typeface="Arial Rounded MT Bold" panose="020F0704030504030204" pitchFamily="34" charset="0"/>
              </a:endParaRPr>
            </a:p>
          </p:txBody>
        </p:sp>
      </p:grpSp>
      <p:sp>
        <p:nvSpPr>
          <p:cNvPr id="28" name="文本框 27">
            <a:extLst>
              <a:ext uri="{FF2B5EF4-FFF2-40B4-BE49-F238E27FC236}">
                <a16:creationId xmlns:a16="http://schemas.microsoft.com/office/drawing/2014/main" id="{E6949E7F-328A-42CD-A801-0EDC380C428F}"/>
              </a:ext>
            </a:extLst>
          </p:cNvPr>
          <p:cNvSpPr txBox="1"/>
          <p:nvPr/>
        </p:nvSpPr>
        <p:spPr>
          <a:xfrm>
            <a:off x="8485927" y="6204831"/>
            <a:ext cx="6097904"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2800" b="1" i="0" u="none" strike="noStrike" kern="1200" cap="none" spc="0" normalizeH="0" baseline="0" noProof="0" smtClean="0">
                <a:ln>
                  <a:noFill/>
                </a:ln>
                <a:solidFill>
                  <a:srgbClr val="5B9BD5">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tabLst/>
                <a:defRPr/>
              </a:pPr>
              <a:t>4</a:t>
            </a:fld>
            <a:endParaRPr kumimoji="0" lang="zh-CN" altLang="en-US" sz="2800" b="1" i="0" u="none" strike="noStrike" kern="1200" cap="none" spc="0" normalizeH="0" baseline="0" noProof="0" dirty="0">
              <a:ln>
                <a:noFill/>
              </a:ln>
              <a:solidFill>
                <a:srgbClr val="5B9BD5">
                  <a:lumMod val="50000"/>
                </a:srgbClr>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000"/>
                                        <p:tgtEl>
                                          <p:spTgt spid="24"/>
                                        </p:tgtEl>
                                        <p:attrNameLst>
                                          <p:attrName>ppt_x</p:attrName>
                                        </p:attrNameLst>
                                      </p:cBhvr>
                                      <p:tavLst>
                                        <p:tav tm="0">
                                          <p:val>
                                            <p:strVal val="#ppt_x-#ppt_w*1.125000"/>
                                          </p:val>
                                        </p:tav>
                                        <p:tav tm="100000">
                                          <p:val>
                                            <p:strVal val="#ppt_x"/>
                                          </p:val>
                                        </p:tav>
                                      </p:tavLst>
                                    </p:anim>
                                    <p:animEffect transition="in" filter="wipe(right)">
                                      <p:cBhvr>
                                        <p:cTn id="8" dur="1000"/>
                                        <p:tgtEl>
                                          <p:spTgt spid="24"/>
                                        </p:tgtEl>
                                      </p:cBhvr>
                                    </p:animEffect>
                                  </p:childTnLst>
                                </p:cTn>
                              </p:par>
                            </p:childTnLst>
                          </p:cTn>
                        </p:par>
                        <p:par>
                          <p:cTn id="9" fill="hold">
                            <p:stCondLst>
                              <p:cond delay="1000"/>
                            </p:stCondLst>
                            <p:childTnLst>
                              <p:par>
                                <p:cTn id="10" presetID="22" presetClass="entr" presetSubtype="8"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1000"/>
                                        <p:tgtEl>
                                          <p:spTgt spid="3"/>
                                        </p:tgtEl>
                                      </p:cBhvr>
                                    </p:animEffect>
                                  </p:childTnLst>
                                </p:cTn>
                              </p:par>
                            </p:childTnLst>
                          </p:cTn>
                        </p:par>
                        <p:par>
                          <p:cTn id="13" fill="hold">
                            <p:stCondLst>
                              <p:cond delay="2000"/>
                            </p:stCondLst>
                            <p:childTnLst>
                              <p:par>
                                <p:cTn id="14" presetID="12" presetClass="entr" presetSubtype="8"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1000"/>
                                        <p:tgtEl>
                                          <p:spTgt spid="30"/>
                                        </p:tgtEl>
                                        <p:attrNameLst>
                                          <p:attrName>ppt_x</p:attrName>
                                        </p:attrNameLst>
                                      </p:cBhvr>
                                      <p:tavLst>
                                        <p:tav tm="0">
                                          <p:val>
                                            <p:strVal val="#ppt_x-#ppt_w*1.125000"/>
                                          </p:val>
                                        </p:tav>
                                        <p:tav tm="100000">
                                          <p:val>
                                            <p:strVal val="#ppt_x"/>
                                          </p:val>
                                        </p:tav>
                                      </p:tavLst>
                                    </p:anim>
                                    <p:animEffect transition="in" filter="wipe(right)">
                                      <p:cBhvr>
                                        <p:cTn id="17" dur="1000"/>
                                        <p:tgtEl>
                                          <p:spTgt spid="30"/>
                                        </p:tgtEl>
                                      </p:cBhvr>
                                    </p:animEffect>
                                  </p:childTnLst>
                                </p:cTn>
                              </p:par>
                            </p:childTnLst>
                          </p:cTn>
                        </p:par>
                        <p:par>
                          <p:cTn id="18" fill="hold">
                            <p:stCondLst>
                              <p:cond delay="3000"/>
                            </p:stCondLst>
                            <p:childTnLst>
                              <p:par>
                                <p:cTn id="19" presetID="12" presetClass="entr" presetSubtype="8" fill="hold"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1000"/>
                                        <p:tgtEl>
                                          <p:spTgt spid="34"/>
                                        </p:tgtEl>
                                        <p:attrNameLst>
                                          <p:attrName>ppt_x</p:attrName>
                                        </p:attrNameLst>
                                      </p:cBhvr>
                                      <p:tavLst>
                                        <p:tav tm="0">
                                          <p:val>
                                            <p:strVal val="#ppt_x-#ppt_w*1.125000"/>
                                          </p:val>
                                        </p:tav>
                                        <p:tav tm="100000">
                                          <p:val>
                                            <p:strVal val="#ppt_x"/>
                                          </p:val>
                                        </p:tav>
                                      </p:tavLst>
                                    </p:anim>
                                    <p:animEffect transition="in" filter="wipe(right)">
                                      <p:cBhvr>
                                        <p:cTn id="22"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923760" y="488315"/>
            <a:ext cx="4512945" cy="604520"/>
            <a:chOff x="813" y="547"/>
            <a:chExt cx="7107" cy="952"/>
          </a:xfrm>
        </p:grpSpPr>
        <p:sp>
          <p:nvSpPr>
            <p:cNvPr id="5" name="文本框 4"/>
            <p:cNvSpPr txBox="1"/>
            <p:nvPr/>
          </p:nvSpPr>
          <p:spPr>
            <a:xfrm>
              <a:off x="2309" y="547"/>
              <a:ext cx="5611" cy="921"/>
            </a:xfrm>
            <a:prstGeom prst="rect">
              <a:avLst/>
            </a:prstGeom>
            <a:noFill/>
          </p:spPr>
          <p:txBody>
            <a:bodyPr wrap="square" rtlCol="0">
              <a:spAutoFit/>
            </a:bodyPr>
            <a:lstStyle/>
            <a:p>
              <a:pPr algn="ctr"/>
              <a:r>
                <a:rPr lang="zh-CN" altLang="en-US" sz="3200" b="1" dirty="0">
                  <a:solidFill>
                    <a:schemeClr val="bg2">
                      <a:lumMod val="25000"/>
                    </a:schemeClr>
                  </a:solidFill>
                  <a:latin typeface="华文细黑" panose="02010600040101010101" pitchFamily="2" charset="-122"/>
                  <a:ea typeface="华文细黑" panose="02010600040101010101" pitchFamily="2" charset="-122"/>
                </a:rPr>
                <a:t>结论</a:t>
              </a:r>
              <a:r>
                <a:rPr lang="en-US" altLang="zh-CN" sz="3200" b="1" dirty="0">
                  <a:solidFill>
                    <a:schemeClr val="bg2">
                      <a:lumMod val="25000"/>
                    </a:schemeClr>
                  </a:solidFill>
                  <a:latin typeface="华文细黑" panose="02010600040101010101" pitchFamily="2" charset="-122"/>
                  <a:ea typeface="华文细黑" panose="02010600040101010101" pitchFamily="2" charset="-122"/>
                </a:rPr>
                <a:t> - Conclusion</a:t>
              </a:r>
              <a:endParaRPr lang="zh-CN" altLang="en-US" sz="3200" b="1" dirty="0">
                <a:solidFill>
                  <a:schemeClr val="bg2">
                    <a:lumMod val="25000"/>
                  </a:schemeClr>
                </a:solidFill>
                <a:latin typeface="华文细黑" panose="02010600040101010101" pitchFamily="2" charset="-122"/>
                <a:ea typeface="华文细黑" panose="02010600040101010101" pitchFamily="2" charset="-122"/>
              </a:endParaRPr>
            </a:p>
          </p:txBody>
        </p:sp>
        <p:sp>
          <p:nvSpPr>
            <p:cNvPr id="2" name="椭圆 1"/>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809018" y="1948143"/>
            <a:ext cx="8573963" cy="3046988"/>
          </a:xfrm>
          <a:prstGeom prst="rect">
            <a:avLst/>
          </a:prstGeom>
          <a:solidFill>
            <a:srgbClr val="F3F9FD">
              <a:alpha val="50000"/>
            </a:srgbClr>
          </a:solidFill>
        </p:spPr>
        <p:txBody>
          <a:bodyPr wrap="square" rtlCol="0">
            <a:spAutoFit/>
          </a:bodyPr>
          <a:lstStyle/>
          <a:p>
            <a:r>
              <a:rPr lang="zh-CN" altLang="en-US" sz="2400" dirty="0"/>
              <a:t>         </a:t>
            </a:r>
            <a:r>
              <a:rPr lang="zh-CN" altLang="en-US" sz="2400" dirty="0">
                <a:ea typeface="华文新魏" panose="02010800040101010101" pitchFamily="2" charset="-122"/>
              </a:rPr>
              <a:t>虽然晚清时期</a:t>
            </a:r>
            <a:r>
              <a:rPr lang="en-US" altLang="zh-CN" sz="2400" dirty="0">
                <a:ea typeface="华文新魏" panose="02010800040101010101" pitchFamily="2" charset="-122"/>
              </a:rPr>
              <a:t>(1368-1911)</a:t>
            </a:r>
            <a:r>
              <a:rPr lang="zh-CN" altLang="en-US" sz="2400" dirty="0">
                <a:ea typeface="华文新魏" panose="02010800040101010101" pitchFamily="2" charset="-122"/>
              </a:rPr>
              <a:t>和民国时期</a:t>
            </a:r>
            <a:r>
              <a:rPr lang="en-US" altLang="zh-CN" sz="2400" dirty="0">
                <a:ea typeface="华文新魏" panose="02010800040101010101" pitchFamily="2" charset="-122"/>
              </a:rPr>
              <a:t>(1912-1949)</a:t>
            </a:r>
            <a:r>
              <a:rPr lang="zh-CN" altLang="en-US" sz="2400" dirty="0">
                <a:ea typeface="华文新魏" panose="02010800040101010101" pitchFamily="2" charset="-122"/>
              </a:rPr>
              <a:t>受过教育的精英是通过客观考察选择的，但他们彼此之间的社会和空间起源差异很大：科举精英多是来自全国各地乡绅地主的文官子孙；而民国时期的大学精英多是居住城市的商人和专业人士的儿女，主要集中在中国最发达的地区：长三角和珠三角。虽然这些社会不平等已经经历了一场 “无声的革命”，但这种不平等依然一直持续到了今天。</a:t>
            </a:r>
            <a:endParaRPr lang="en-US" altLang="zh-CN" sz="2400" dirty="0">
              <a:ea typeface="华文新魏" panose="02010800040101010101" pitchFamily="2" charset="-122"/>
            </a:endParaRPr>
          </a:p>
          <a:p>
            <a:endParaRPr lang="zh-CN" altLang="en-US" sz="2400" dirty="0">
              <a:ea typeface="华文新魏" panose="02010800040101010101" pitchFamily="2" charset="-122"/>
            </a:endParaRPr>
          </a:p>
        </p:txBody>
      </p:sp>
      <p:sp>
        <p:nvSpPr>
          <p:cNvPr id="8" name="文本框 7">
            <a:extLst>
              <a:ext uri="{FF2B5EF4-FFF2-40B4-BE49-F238E27FC236}">
                <a16:creationId xmlns:a16="http://schemas.microsoft.com/office/drawing/2014/main" id="{882B72EF-269E-4719-94FC-12684DE628BB}"/>
              </a:ext>
            </a:extLst>
          </p:cNvPr>
          <p:cNvSpPr txBox="1"/>
          <p:nvPr/>
        </p:nvSpPr>
        <p:spPr>
          <a:xfrm>
            <a:off x="8386763" y="6082040"/>
            <a:ext cx="6097904"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2800" b="1" i="0" u="none" strike="noStrike" kern="1200" cap="none" spc="0" normalizeH="0" baseline="0" noProof="0" smtClean="0">
                <a:ln>
                  <a:noFill/>
                </a:ln>
                <a:solidFill>
                  <a:srgbClr val="5B9BD5">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tabLst/>
                <a:defRPr/>
              </a:pPr>
              <a:t>40</a:t>
            </a:fld>
            <a:endParaRPr kumimoji="0" lang="zh-CN" altLang="en-US" sz="2800" b="1" i="0" u="none" strike="noStrike" kern="1200" cap="none" spc="0" normalizeH="0" baseline="0" noProof="0" dirty="0">
              <a:ln>
                <a:noFill/>
              </a:ln>
              <a:solidFill>
                <a:srgbClr val="5B9BD5">
                  <a:lumMod val="50000"/>
                </a:srgbClr>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4"/>
          <a:stretch>
            <a:fillRect/>
          </a:stretch>
        </p:blipFill>
        <p:spPr>
          <a:xfrm rot="10800000" flipH="1" flipV="1">
            <a:off x="75565" y="-1270"/>
            <a:ext cx="12101830" cy="6858000"/>
          </a:xfrm>
          <a:prstGeom prst="rect">
            <a:avLst/>
          </a:prstGeom>
        </p:spPr>
      </p:pic>
      <p:pic>
        <p:nvPicPr>
          <p:cNvPr id="6" name="图片 5" descr="a"/>
          <p:cNvPicPr>
            <a:picLocks noChangeAspect="1"/>
          </p:cNvPicPr>
          <p:nvPr/>
        </p:nvPicPr>
        <p:blipFill>
          <a:blip r:embed="rId5"/>
          <a:stretch>
            <a:fillRect/>
          </a:stretch>
        </p:blipFill>
        <p:spPr>
          <a:xfrm>
            <a:off x="-30480" y="0"/>
            <a:ext cx="7679055" cy="6917690"/>
          </a:xfrm>
          <a:prstGeom prst="rect">
            <a:avLst/>
          </a:prstGeom>
        </p:spPr>
      </p:pic>
      <p:grpSp>
        <p:nvGrpSpPr>
          <p:cNvPr id="9" name="组合 8"/>
          <p:cNvGrpSpPr/>
          <p:nvPr/>
        </p:nvGrpSpPr>
        <p:grpSpPr>
          <a:xfrm>
            <a:off x="1769110" y="1156335"/>
            <a:ext cx="8653780" cy="4606290"/>
            <a:chOff x="2786" y="1821"/>
            <a:chExt cx="13628" cy="7254"/>
          </a:xfrm>
          <a:effectLst>
            <a:outerShdw blurRad="63500" sx="102000" sy="102000" algn="ctr" rotWithShape="0">
              <a:prstClr val="black">
                <a:alpha val="40000"/>
              </a:prstClr>
            </a:outerShdw>
          </a:effectLst>
        </p:grpSpPr>
        <p:pic>
          <p:nvPicPr>
            <p:cNvPr id="7" name="图片 6" descr="zzzzz_0000s_0003_矩形-1"/>
            <p:cNvPicPr>
              <a:picLocks noChangeAspect="1"/>
            </p:cNvPicPr>
            <p:nvPr/>
          </p:nvPicPr>
          <p:blipFill>
            <a:blip r:embed="rId6"/>
            <a:stretch>
              <a:fillRect/>
            </a:stretch>
          </p:blipFill>
          <p:spPr>
            <a:xfrm rot="5400000">
              <a:off x="5973" y="-1366"/>
              <a:ext cx="7254" cy="13628"/>
            </a:xfrm>
            <a:prstGeom prst="rect">
              <a:avLst/>
            </a:prstGeom>
          </p:spPr>
        </p:pic>
        <p:sp>
          <p:nvSpPr>
            <p:cNvPr id="8" name="矩形 7"/>
            <p:cNvSpPr/>
            <p:nvPr/>
          </p:nvSpPr>
          <p:spPr>
            <a:xfrm>
              <a:off x="4344" y="3262"/>
              <a:ext cx="10344" cy="4272"/>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2930491" y="2052933"/>
            <a:ext cx="6224337" cy="1323439"/>
          </a:xfrm>
          <a:prstGeom prst="rect">
            <a:avLst/>
          </a:prstGeom>
          <a:noFill/>
        </p:spPr>
        <p:txBody>
          <a:bodyPr wrap="square" rtlCol="0">
            <a:spAutoFit/>
          </a:bodyPr>
          <a:lstStyle/>
          <a:p>
            <a:pPr algn="ctr"/>
            <a:r>
              <a:rPr lang="en-US" altLang="zh-CN" sz="4000" dirty="0">
                <a:solidFill>
                  <a:srgbClr val="4684BE"/>
                </a:solidFill>
                <a:latin typeface="Broadway" panose="04040905080B02020502" charset="0"/>
              </a:rPr>
              <a:t>Who gets education in Republican China</a:t>
            </a:r>
          </a:p>
        </p:txBody>
      </p:sp>
      <p:sp>
        <p:nvSpPr>
          <p:cNvPr id="11" name="文本框 10"/>
          <p:cNvSpPr txBox="1"/>
          <p:nvPr/>
        </p:nvSpPr>
        <p:spPr>
          <a:xfrm>
            <a:off x="3242681" y="3306294"/>
            <a:ext cx="5767597" cy="829945"/>
          </a:xfrm>
          <a:prstGeom prst="rect">
            <a:avLst/>
          </a:prstGeom>
          <a:noFill/>
        </p:spPr>
        <p:txBody>
          <a:bodyPr wrap="square" rtlCol="0">
            <a:spAutoFit/>
          </a:bodyPr>
          <a:lstStyle/>
          <a:p>
            <a:pPr algn="ctr" fontAlgn="auto">
              <a:lnSpc>
                <a:spcPct val="100000"/>
              </a:lnSpc>
            </a:pPr>
            <a:r>
              <a:rPr lang="zh-CN" altLang="en-US" sz="4800" dirty="0">
                <a:solidFill>
                  <a:schemeClr val="tx2">
                    <a:lumMod val="75000"/>
                  </a:schemeClr>
                </a:solidFill>
                <a:latin typeface="微软雅黑" panose="020B0503020204020204" charset="-122"/>
                <a:ea typeface="微软雅黑" panose="020B0503020204020204" charset="-122"/>
                <a:sym typeface="+mn-ea"/>
              </a:rPr>
              <a:t>谢谢！</a:t>
            </a:r>
          </a:p>
        </p:txBody>
      </p:sp>
      <p:sp>
        <p:nvSpPr>
          <p:cNvPr id="12" name="文本框 11"/>
          <p:cNvSpPr txBox="1"/>
          <p:nvPr/>
        </p:nvSpPr>
        <p:spPr>
          <a:xfrm>
            <a:off x="3875008" y="4260870"/>
            <a:ext cx="4001648" cy="523220"/>
          </a:xfrm>
          <a:prstGeom prst="rect">
            <a:avLst/>
          </a:prstGeom>
          <a:noFill/>
        </p:spPr>
        <p:txBody>
          <a:bodyPr wrap="square" rtlCol="0">
            <a:spAutoFit/>
          </a:bodyPr>
          <a:lstStyle/>
          <a:p>
            <a:pPr algn="ctr" fontAlgn="auto">
              <a:lnSpc>
                <a:spcPct val="100000"/>
              </a:lnSpc>
            </a:pPr>
            <a:r>
              <a:rPr lang="zh-CN" altLang="en-US" sz="1400" b="1" dirty="0">
                <a:solidFill>
                  <a:schemeClr val="tx2">
                    <a:lumMod val="75000"/>
                  </a:schemeClr>
                </a:solidFill>
                <a:latin typeface="微软雅黑" panose="020B0503020204020204" charset="-122"/>
                <a:ea typeface="微软雅黑" panose="020B0503020204020204" charset="-122"/>
                <a:sym typeface="+mn-ea"/>
              </a:rPr>
              <a:t>       第六组 江晓彤 姜晨希 张璐瑶</a:t>
            </a:r>
            <a:endParaRPr lang="en-US" altLang="zh-CN" sz="1400" b="1" dirty="0">
              <a:solidFill>
                <a:schemeClr val="tx2">
                  <a:lumMod val="75000"/>
                </a:schemeClr>
              </a:solidFill>
              <a:latin typeface="微软雅黑" panose="020B0503020204020204" charset="-122"/>
              <a:ea typeface="微软雅黑" panose="020B0503020204020204" charset="-122"/>
              <a:sym typeface="+mn-ea"/>
            </a:endParaRPr>
          </a:p>
          <a:p>
            <a:pPr algn="ctr" fontAlgn="auto">
              <a:lnSpc>
                <a:spcPct val="100000"/>
              </a:lnSpc>
            </a:pPr>
            <a:r>
              <a:rPr lang="en-US" altLang="zh-CN" sz="1400" b="1" dirty="0">
                <a:solidFill>
                  <a:schemeClr val="tx2">
                    <a:lumMod val="75000"/>
                  </a:schemeClr>
                </a:solidFill>
                <a:latin typeface="微软雅黑" panose="020B0503020204020204" charset="-122"/>
                <a:ea typeface="微软雅黑" panose="020B0503020204020204" charset="-122"/>
                <a:sym typeface="+mn-ea"/>
              </a:rPr>
              <a:t>        2022.4.12</a:t>
            </a:r>
            <a:endParaRPr lang="zh-CN" altLang="en-US" sz="1400" b="1" dirty="0">
              <a:solidFill>
                <a:schemeClr val="tx2">
                  <a:lumMod val="75000"/>
                </a:schemeClr>
              </a:solidFill>
              <a:latin typeface="微软雅黑" panose="020B0503020204020204" charset="-122"/>
              <a:ea typeface="微软雅黑" panose="020B0503020204020204" charset="-122"/>
              <a:sym typeface="+mn-ea"/>
            </a:endParaRPr>
          </a:p>
        </p:txBody>
      </p:sp>
      <p:cxnSp>
        <p:nvCxnSpPr>
          <p:cNvPr id="16" name="直接连接符 15"/>
          <p:cNvCxnSpPr/>
          <p:nvPr/>
        </p:nvCxnSpPr>
        <p:spPr>
          <a:xfrm>
            <a:off x="5912269" y="4166499"/>
            <a:ext cx="367463" cy="0"/>
          </a:xfrm>
          <a:prstGeom prst="line">
            <a:avLst/>
          </a:prstGeom>
          <a:ln w="38100">
            <a:solidFill>
              <a:srgbClr val="3F4D61"/>
            </a:solidFill>
          </a:ln>
        </p:spPr>
        <p:style>
          <a:lnRef idx="1">
            <a:schemeClr val="accent1"/>
          </a:lnRef>
          <a:fillRef idx="0">
            <a:schemeClr val="accent1"/>
          </a:fillRef>
          <a:effectRef idx="0">
            <a:schemeClr val="accent1"/>
          </a:effectRef>
          <a:fontRef idx="minor">
            <a:schemeClr val="tx1"/>
          </a:fontRef>
        </p:style>
      </p:cxnSp>
      <p:sp>
        <p:nvSpPr>
          <p:cNvPr id="21" name="等腰三角形 20"/>
          <p:cNvSpPr/>
          <p:nvPr/>
        </p:nvSpPr>
        <p:spPr>
          <a:xfrm flipV="1">
            <a:off x="5875832" y="6094433"/>
            <a:ext cx="440336" cy="224236"/>
          </a:xfrm>
          <a:prstGeom prst="triangle">
            <a:avLst/>
          </a:prstGeom>
          <a:solidFill>
            <a:srgbClr val="2757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8F219E54-EE30-4C27-B9CD-CBEB8F01882E}"/>
              </a:ext>
            </a:extLst>
          </p:cNvPr>
          <p:cNvSpPr txBox="1"/>
          <p:nvPr/>
        </p:nvSpPr>
        <p:spPr>
          <a:xfrm>
            <a:off x="8349615" y="5990282"/>
            <a:ext cx="616077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2800" b="1" i="0" u="none" strike="noStrike" kern="1200" cap="none" spc="0" normalizeH="0" baseline="0" noProof="0" smtClean="0">
                <a:ln>
                  <a:noFill/>
                </a:ln>
                <a:solidFill>
                  <a:srgbClr val="5B9BD5">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tabLst/>
                <a:defRPr/>
              </a:pPr>
              <a:t>41</a:t>
            </a:fld>
            <a:endParaRPr kumimoji="0" lang="zh-CN" altLang="en-US" sz="2800" b="1" i="0" u="none" strike="noStrike" kern="1200" cap="none" spc="0" normalizeH="0" baseline="0" noProof="0" dirty="0">
              <a:ln>
                <a:noFill/>
              </a:ln>
              <a:solidFill>
                <a:srgbClr val="5B9BD5">
                  <a:lumMod val="50000"/>
                </a:srgbClr>
              </a:solidFill>
              <a:effectLst/>
              <a:uLnTx/>
              <a:uFillTx/>
              <a:latin typeface="黑体" panose="02010609060101010101" pitchFamily="49" charset="-122"/>
              <a:ea typeface="黑体" panose="02010609060101010101" pitchFamily="49" charset="-122"/>
              <a:cs typeface="+mn-cs"/>
            </a:endParaRPr>
          </a:p>
        </p:txBody>
      </p:sp>
    </p:spTree>
    <p:custDataLst>
      <p:tags r:id="rId1"/>
    </p:custDataLst>
    <p:extLst>
      <p:ext uri="{BB962C8B-B14F-4D97-AF65-F5344CB8AC3E}">
        <p14:creationId xmlns:p14="http://schemas.microsoft.com/office/powerpoint/2010/main" val="895738578"/>
      </p:ext>
    </p:extLst>
  </p:cSld>
  <p:clrMapOvr>
    <a:masterClrMapping/>
  </p:clrMapOvr>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1000" fill="hold"/>
                                        <p:tgtEl>
                                          <p:spTgt spid="11"/>
                                        </p:tgtEl>
                                        <p:attrNameLst>
                                          <p:attrName>ppt_w</p:attrName>
                                        </p:attrNameLst>
                                      </p:cBhvr>
                                      <p:tavLst>
                                        <p:tav tm="0">
                                          <p:val>
                                            <p:fltVal val="0"/>
                                          </p:val>
                                        </p:tav>
                                        <p:tav tm="100000">
                                          <p:val>
                                            <p:strVal val="#ppt_w"/>
                                          </p:val>
                                        </p:tav>
                                      </p:tavLst>
                                    </p:anim>
                                    <p:anim calcmode="lin" valueType="num">
                                      <p:cBhvr>
                                        <p:cTn id="15" dur="1000" fill="hold"/>
                                        <p:tgtEl>
                                          <p:spTgt spid="11"/>
                                        </p:tgtEl>
                                        <p:attrNameLst>
                                          <p:attrName>ppt_h</p:attrName>
                                        </p:attrNameLst>
                                      </p:cBhvr>
                                      <p:tavLst>
                                        <p:tav tm="0">
                                          <p:val>
                                            <p:fltVal val="0"/>
                                          </p:val>
                                        </p:tav>
                                        <p:tav tm="100000">
                                          <p:val>
                                            <p:strVal val="#ppt_h"/>
                                          </p:val>
                                        </p:tav>
                                      </p:tavLst>
                                    </p:anim>
                                    <p:anim calcmode="lin" valueType="num">
                                      <p:cBhvr>
                                        <p:cTn id="16" dur="1000" fill="hold"/>
                                        <p:tgtEl>
                                          <p:spTgt spid="11"/>
                                        </p:tgtEl>
                                        <p:attrNameLst>
                                          <p:attrName>style.rotation</p:attrName>
                                        </p:attrNameLst>
                                      </p:cBhvr>
                                      <p:tavLst>
                                        <p:tav tm="0">
                                          <p:val>
                                            <p:fltVal val="90"/>
                                          </p:val>
                                        </p:tav>
                                        <p:tav tm="100000">
                                          <p:val>
                                            <p:fltVal val="0"/>
                                          </p:val>
                                        </p:tav>
                                      </p:tavLst>
                                    </p:anim>
                                    <p:animEffect transition="in" filter="fade">
                                      <p:cBhvr>
                                        <p:cTn id="17" dur="10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circle(in)">
                                      <p:cBhvr>
                                        <p:cTn id="27" dur="20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arn(inVertical)">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down)">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heel(1)">
                                      <p:cBhvr>
                                        <p:cTn id="42" dur="20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barn(inVertical)">
                                      <p:cBhvr>
                                        <p:cTn id="4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739124" y="1513807"/>
            <a:ext cx="11047221" cy="1803160"/>
            <a:chOff x="6480383" y="1934083"/>
            <a:chExt cx="11047221" cy="1803160"/>
          </a:xfrm>
        </p:grpSpPr>
        <p:sp>
          <p:nvSpPr>
            <p:cNvPr id="21" name="Freeform 64"/>
            <p:cNvSpPr>
              <a:spLocks noEditPoints="1"/>
            </p:cNvSpPr>
            <p:nvPr/>
          </p:nvSpPr>
          <p:spPr bwMode="auto">
            <a:xfrm>
              <a:off x="6480383" y="1934083"/>
              <a:ext cx="588886" cy="583112"/>
            </a:xfrm>
            <a:custGeom>
              <a:avLst/>
              <a:gdLst>
                <a:gd name="T0" fmla="*/ 18 w 116"/>
                <a:gd name="T1" fmla="*/ 58 h 115"/>
                <a:gd name="T2" fmla="*/ 19 w 116"/>
                <a:gd name="T3" fmla="*/ 62 h 115"/>
                <a:gd name="T4" fmla="*/ 18 w 116"/>
                <a:gd name="T5" fmla="*/ 66 h 115"/>
                <a:gd name="T6" fmla="*/ 0 w 116"/>
                <a:gd name="T7" fmla="*/ 85 h 115"/>
                <a:gd name="T8" fmla="*/ 1 w 116"/>
                <a:gd name="T9" fmla="*/ 85 h 115"/>
                <a:gd name="T10" fmla="*/ 4 w 116"/>
                <a:gd name="T11" fmla="*/ 84 h 115"/>
                <a:gd name="T12" fmla="*/ 17 w 116"/>
                <a:gd name="T13" fmla="*/ 91 h 115"/>
                <a:gd name="T14" fmla="*/ 4 w 116"/>
                <a:gd name="T15" fmla="*/ 97 h 115"/>
                <a:gd name="T16" fmla="*/ 1 w 116"/>
                <a:gd name="T17" fmla="*/ 96 h 115"/>
                <a:gd name="T18" fmla="*/ 0 w 116"/>
                <a:gd name="T19" fmla="*/ 96 h 115"/>
                <a:gd name="T20" fmla="*/ 12 w 116"/>
                <a:gd name="T21" fmla="*/ 115 h 115"/>
                <a:gd name="T22" fmla="*/ 49 w 116"/>
                <a:gd name="T23" fmla="*/ 96 h 115"/>
                <a:gd name="T24" fmla="*/ 48 w 116"/>
                <a:gd name="T25" fmla="*/ 96 h 115"/>
                <a:gd name="T26" fmla="*/ 46 w 116"/>
                <a:gd name="T27" fmla="*/ 97 h 115"/>
                <a:gd name="T28" fmla="*/ 33 w 116"/>
                <a:gd name="T29" fmla="*/ 91 h 115"/>
                <a:gd name="T30" fmla="*/ 46 w 116"/>
                <a:gd name="T31" fmla="*/ 84 h 115"/>
                <a:gd name="T32" fmla="*/ 48 w 116"/>
                <a:gd name="T33" fmla="*/ 85 h 115"/>
                <a:gd name="T34" fmla="*/ 49 w 116"/>
                <a:gd name="T35" fmla="*/ 85 h 115"/>
                <a:gd name="T36" fmla="*/ 31 w 116"/>
                <a:gd name="T37" fmla="*/ 66 h 115"/>
                <a:gd name="T38" fmla="*/ 30 w 116"/>
                <a:gd name="T39" fmla="*/ 62 h 115"/>
                <a:gd name="T40" fmla="*/ 32 w 116"/>
                <a:gd name="T41" fmla="*/ 58 h 115"/>
                <a:gd name="T42" fmla="*/ 91 w 116"/>
                <a:gd name="T43" fmla="*/ 51 h 115"/>
                <a:gd name="T44" fmla="*/ 86 w 116"/>
                <a:gd name="T45" fmla="*/ 62 h 115"/>
                <a:gd name="T46" fmla="*/ 87 w 116"/>
                <a:gd name="T47" fmla="*/ 62 h 115"/>
                <a:gd name="T48" fmla="*/ 67 w 116"/>
                <a:gd name="T49" fmla="*/ 66 h 115"/>
                <a:gd name="T50" fmla="*/ 65 w 116"/>
                <a:gd name="T51" fmla="*/ 87 h 115"/>
                <a:gd name="T52" fmla="*/ 62 w 116"/>
                <a:gd name="T53" fmla="*/ 85 h 115"/>
                <a:gd name="T54" fmla="*/ 52 w 116"/>
                <a:gd name="T55" fmla="*/ 91 h 115"/>
                <a:gd name="T56" fmla="*/ 62 w 116"/>
                <a:gd name="T57" fmla="*/ 96 h 115"/>
                <a:gd name="T58" fmla="*/ 65 w 116"/>
                <a:gd name="T59" fmla="*/ 95 h 115"/>
                <a:gd name="T60" fmla="*/ 67 w 116"/>
                <a:gd name="T61" fmla="*/ 115 h 115"/>
                <a:gd name="T62" fmla="*/ 116 w 116"/>
                <a:gd name="T63" fmla="*/ 103 h 115"/>
                <a:gd name="T64" fmla="*/ 98 w 116"/>
                <a:gd name="T65" fmla="*/ 66 h 115"/>
                <a:gd name="T66" fmla="*/ 97 w 116"/>
                <a:gd name="T67" fmla="*/ 62 h 115"/>
                <a:gd name="T68" fmla="*/ 98 w 116"/>
                <a:gd name="T69" fmla="*/ 58 h 115"/>
                <a:gd name="T70" fmla="*/ 49 w 116"/>
                <a:gd name="T71" fmla="*/ 0 h 115"/>
                <a:gd name="T72" fmla="*/ 0 w 116"/>
                <a:gd name="T73" fmla="*/ 12 h 115"/>
                <a:gd name="T74" fmla="*/ 19 w 116"/>
                <a:gd name="T75" fmla="*/ 49 h 115"/>
                <a:gd name="T76" fmla="*/ 19 w 116"/>
                <a:gd name="T77" fmla="*/ 46 h 115"/>
                <a:gd name="T78" fmla="*/ 17 w 116"/>
                <a:gd name="T79" fmla="*/ 40 h 115"/>
                <a:gd name="T80" fmla="*/ 33 w 116"/>
                <a:gd name="T81" fmla="*/ 40 h 115"/>
                <a:gd name="T82" fmla="*/ 31 w 116"/>
                <a:gd name="T83" fmla="*/ 46 h 115"/>
                <a:gd name="T84" fmla="*/ 31 w 116"/>
                <a:gd name="T85" fmla="*/ 49 h 115"/>
                <a:gd name="T86" fmla="*/ 49 w 116"/>
                <a:gd name="T87" fmla="*/ 30 h 115"/>
                <a:gd name="T88" fmla="*/ 48 w 116"/>
                <a:gd name="T89" fmla="*/ 30 h 115"/>
                <a:gd name="T90" fmla="*/ 46 w 116"/>
                <a:gd name="T91" fmla="*/ 31 h 115"/>
                <a:gd name="T92" fmla="*/ 33 w 116"/>
                <a:gd name="T93" fmla="*/ 24 h 115"/>
                <a:gd name="T94" fmla="*/ 46 w 116"/>
                <a:gd name="T95" fmla="*/ 18 h 115"/>
                <a:gd name="T96" fmla="*/ 48 w 116"/>
                <a:gd name="T97" fmla="*/ 19 h 115"/>
                <a:gd name="T98" fmla="*/ 49 w 116"/>
                <a:gd name="T99"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6" h="115">
                  <a:moveTo>
                    <a:pt x="25" y="51"/>
                  </a:moveTo>
                  <a:cubicBezTo>
                    <a:pt x="21" y="51"/>
                    <a:pt x="18" y="54"/>
                    <a:pt x="18" y="58"/>
                  </a:cubicBezTo>
                  <a:cubicBezTo>
                    <a:pt x="18" y="59"/>
                    <a:pt x="19" y="61"/>
                    <a:pt x="19" y="62"/>
                  </a:cubicBezTo>
                  <a:cubicBezTo>
                    <a:pt x="19" y="62"/>
                    <a:pt x="19" y="62"/>
                    <a:pt x="19" y="62"/>
                  </a:cubicBezTo>
                  <a:cubicBezTo>
                    <a:pt x="20" y="62"/>
                    <a:pt x="20" y="62"/>
                    <a:pt x="20" y="62"/>
                  </a:cubicBezTo>
                  <a:cubicBezTo>
                    <a:pt x="22" y="65"/>
                    <a:pt x="21" y="66"/>
                    <a:pt x="18" y="66"/>
                  </a:cubicBezTo>
                  <a:cubicBezTo>
                    <a:pt x="0" y="66"/>
                    <a:pt x="0" y="66"/>
                    <a:pt x="0" y="66"/>
                  </a:cubicBezTo>
                  <a:cubicBezTo>
                    <a:pt x="0" y="85"/>
                    <a:pt x="0" y="85"/>
                    <a:pt x="0" y="85"/>
                  </a:cubicBezTo>
                  <a:cubicBezTo>
                    <a:pt x="1" y="85"/>
                    <a:pt x="1" y="85"/>
                    <a:pt x="1" y="85"/>
                  </a:cubicBezTo>
                  <a:cubicBezTo>
                    <a:pt x="1" y="85"/>
                    <a:pt x="1" y="85"/>
                    <a:pt x="1" y="85"/>
                  </a:cubicBezTo>
                  <a:cubicBezTo>
                    <a:pt x="2" y="85"/>
                    <a:pt x="3" y="85"/>
                    <a:pt x="3" y="85"/>
                  </a:cubicBezTo>
                  <a:cubicBezTo>
                    <a:pt x="4" y="84"/>
                    <a:pt x="4" y="84"/>
                    <a:pt x="4" y="84"/>
                  </a:cubicBezTo>
                  <a:cubicBezTo>
                    <a:pt x="5" y="83"/>
                    <a:pt x="7" y="83"/>
                    <a:pt x="9" y="83"/>
                  </a:cubicBezTo>
                  <a:cubicBezTo>
                    <a:pt x="13" y="83"/>
                    <a:pt x="17" y="86"/>
                    <a:pt x="17" y="91"/>
                  </a:cubicBezTo>
                  <a:cubicBezTo>
                    <a:pt x="17" y="95"/>
                    <a:pt x="13" y="99"/>
                    <a:pt x="9" y="99"/>
                  </a:cubicBezTo>
                  <a:cubicBezTo>
                    <a:pt x="7" y="99"/>
                    <a:pt x="5" y="98"/>
                    <a:pt x="4" y="97"/>
                  </a:cubicBezTo>
                  <a:cubicBezTo>
                    <a:pt x="3" y="97"/>
                    <a:pt x="3" y="97"/>
                    <a:pt x="3" y="97"/>
                  </a:cubicBezTo>
                  <a:cubicBezTo>
                    <a:pt x="3" y="96"/>
                    <a:pt x="2" y="96"/>
                    <a:pt x="1" y="96"/>
                  </a:cubicBezTo>
                  <a:cubicBezTo>
                    <a:pt x="1" y="96"/>
                    <a:pt x="1" y="96"/>
                    <a:pt x="1" y="96"/>
                  </a:cubicBezTo>
                  <a:cubicBezTo>
                    <a:pt x="0" y="96"/>
                    <a:pt x="0" y="96"/>
                    <a:pt x="0" y="96"/>
                  </a:cubicBezTo>
                  <a:cubicBezTo>
                    <a:pt x="0" y="103"/>
                    <a:pt x="0" y="103"/>
                    <a:pt x="0" y="103"/>
                  </a:cubicBezTo>
                  <a:cubicBezTo>
                    <a:pt x="0" y="110"/>
                    <a:pt x="6" y="115"/>
                    <a:pt x="12" y="115"/>
                  </a:cubicBezTo>
                  <a:cubicBezTo>
                    <a:pt x="49" y="115"/>
                    <a:pt x="49" y="115"/>
                    <a:pt x="49" y="115"/>
                  </a:cubicBezTo>
                  <a:cubicBezTo>
                    <a:pt x="49" y="96"/>
                    <a:pt x="49" y="96"/>
                    <a:pt x="49" y="96"/>
                  </a:cubicBezTo>
                  <a:cubicBezTo>
                    <a:pt x="49" y="96"/>
                    <a:pt x="49" y="96"/>
                    <a:pt x="49" y="96"/>
                  </a:cubicBezTo>
                  <a:cubicBezTo>
                    <a:pt x="49" y="96"/>
                    <a:pt x="48" y="96"/>
                    <a:pt x="48" y="96"/>
                  </a:cubicBezTo>
                  <a:cubicBezTo>
                    <a:pt x="48" y="96"/>
                    <a:pt x="47" y="96"/>
                    <a:pt x="47" y="97"/>
                  </a:cubicBezTo>
                  <a:cubicBezTo>
                    <a:pt x="46" y="97"/>
                    <a:pt x="46" y="97"/>
                    <a:pt x="46" y="97"/>
                  </a:cubicBezTo>
                  <a:cubicBezTo>
                    <a:pt x="44" y="98"/>
                    <a:pt x="43" y="99"/>
                    <a:pt x="41" y="99"/>
                  </a:cubicBezTo>
                  <a:cubicBezTo>
                    <a:pt x="36" y="99"/>
                    <a:pt x="33" y="95"/>
                    <a:pt x="33" y="91"/>
                  </a:cubicBezTo>
                  <a:cubicBezTo>
                    <a:pt x="33" y="86"/>
                    <a:pt x="36" y="83"/>
                    <a:pt x="41" y="83"/>
                  </a:cubicBezTo>
                  <a:cubicBezTo>
                    <a:pt x="43" y="83"/>
                    <a:pt x="44" y="83"/>
                    <a:pt x="46" y="84"/>
                  </a:cubicBezTo>
                  <a:cubicBezTo>
                    <a:pt x="47" y="85"/>
                    <a:pt x="47" y="85"/>
                    <a:pt x="47" y="85"/>
                  </a:cubicBezTo>
                  <a:cubicBezTo>
                    <a:pt x="47" y="85"/>
                    <a:pt x="48" y="85"/>
                    <a:pt x="48" y="85"/>
                  </a:cubicBezTo>
                  <a:cubicBezTo>
                    <a:pt x="48" y="85"/>
                    <a:pt x="49" y="85"/>
                    <a:pt x="49" y="85"/>
                  </a:cubicBezTo>
                  <a:cubicBezTo>
                    <a:pt x="49" y="85"/>
                    <a:pt x="49" y="85"/>
                    <a:pt x="49" y="85"/>
                  </a:cubicBezTo>
                  <a:cubicBezTo>
                    <a:pt x="49" y="66"/>
                    <a:pt x="49" y="66"/>
                    <a:pt x="49" y="66"/>
                  </a:cubicBezTo>
                  <a:cubicBezTo>
                    <a:pt x="31" y="66"/>
                    <a:pt x="31" y="66"/>
                    <a:pt x="31" y="66"/>
                  </a:cubicBezTo>
                  <a:cubicBezTo>
                    <a:pt x="29" y="66"/>
                    <a:pt x="28" y="65"/>
                    <a:pt x="30" y="62"/>
                  </a:cubicBezTo>
                  <a:cubicBezTo>
                    <a:pt x="30" y="62"/>
                    <a:pt x="30" y="62"/>
                    <a:pt x="30" y="62"/>
                  </a:cubicBezTo>
                  <a:cubicBezTo>
                    <a:pt x="30" y="62"/>
                    <a:pt x="30" y="62"/>
                    <a:pt x="30" y="62"/>
                  </a:cubicBezTo>
                  <a:cubicBezTo>
                    <a:pt x="31" y="61"/>
                    <a:pt x="32" y="59"/>
                    <a:pt x="32" y="58"/>
                  </a:cubicBezTo>
                  <a:cubicBezTo>
                    <a:pt x="32" y="54"/>
                    <a:pt x="29" y="51"/>
                    <a:pt x="25" y="51"/>
                  </a:cubicBezTo>
                  <a:moveTo>
                    <a:pt x="91" y="51"/>
                  </a:moveTo>
                  <a:cubicBezTo>
                    <a:pt x="88" y="51"/>
                    <a:pt x="85" y="54"/>
                    <a:pt x="85" y="58"/>
                  </a:cubicBezTo>
                  <a:cubicBezTo>
                    <a:pt x="85" y="59"/>
                    <a:pt x="85" y="61"/>
                    <a:pt x="86" y="62"/>
                  </a:cubicBezTo>
                  <a:cubicBezTo>
                    <a:pt x="86" y="62"/>
                    <a:pt x="86" y="62"/>
                    <a:pt x="86" y="62"/>
                  </a:cubicBezTo>
                  <a:cubicBezTo>
                    <a:pt x="87" y="62"/>
                    <a:pt x="87" y="62"/>
                    <a:pt x="87" y="62"/>
                  </a:cubicBezTo>
                  <a:cubicBezTo>
                    <a:pt x="89" y="65"/>
                    <a:pt x="87" y="66"/>
                    <a:pt x="85" y="66"/>
                  </a:cubicBezTo>
                  <a:cubicBezTo>
                    <a:pt x="67" y="66"/>
                    <a:pt x="67" y="66"/>
                    <a:pt x="67" y="66"/>
                  </a:cubicBezTo>
                  <a:cubicBezTo>
                    <a:pt x="67" y="84"/>
                    <a:pt x="67" y="84"/>
                    <a:pt x="67" y="84"/>
                  </a:cubicBezTo>
                  <a:cubicBezTo>
                    <a:pt x="67" y="86"/>
                    <a:pt x="66" y="87"/>
                    <a:pt x="65" y="87"/>
                  </a:cubicBezTo>
                  <a:cubicBezTo>
                    <a:pt x="65" y="87"/>
                    <a:pt x="64" y="87"/>
                    <a:pt x="63" y="86"/>
                  </a:cubicBezTo>
                  <a:cubicBezTo>
                    <a:pt x="62" y="85"/>
                    <a:pt x="62" y="85"/>
                    <a:pt x="62" y="85"/>
                  </a:cubicBezTo>
                  <a:cubicBezTo>
                    <a:pt x="61" y="84"/>
                    <a:pt x="60" y="84"/>
                    <a:pt x="58" y="84"/>
                  </a:cubicBezTo>
                  <a:cubicBezTo>
                    <a:pt x="55" y="84"/>
                    <a:pt x="52" y="87"/>
                    <a:pt x="52" y="91"/>
                  </a:cubicBezTo>
                  <a:cubicBezTo>
                    <a:pt x="52" y="94"/>
                    <a:pt x="55" y="97"/>
                    <a:pt x="58" y="97"/>
                  </a:cubicBezTo>
                  <a:cubicBezTo>
                    <a:pt x="60" y="97"/>
                    <a:pt x="61" y="97"/>
                    <a:pt x="62" y="96"/>
                  </a:cubicBezTo>
                  <a:cubicBezTo>
                    <a:pt x="63" y="96"/>
                    <a:pt x="63" y="96"/>
                    <a:pt x="63" y="96"/>
                  </a:cubicBezTo>
                  <a:cubicBezTo>
                    <a:pt x="64" y="95"/>
                    <a:pt x="65" y="95"/>
                    <a:pt x="65" y="95"/>
                  </a:cubicBezTo>
                  <a:cubicBezTo>
                    <a:pt x="66" y="95"/>
                    <a:pt x="67" y="96"/>
                    <a:pt x="67" y="97"/>
                  </a:cubicBezTo>
                  <a:cubicBezTo>
                    <a:pt x="67" y="115"/>
                    <a:pt x="67" y="115"/>
                    <a:pt x="67" y="115"/>
                  </a:cubicBezTo>
                  <a:cubicBezTo>
                    <a:pt x="104" y="115"/>
                    <a:pt x="104" y="115"/>
                    <a:pt x="104" y="115"/>
                  </a:cubicBezTo>
                  <a:cubicBezTo>
                    <a:pt x="111" y="115"/>
                    <a:pt x="116" y="110"/>
                    <a:pt x="116" y="103"/>
                  </a:cubicBezTo>
                  <a:cubicBezTo>
                    <a:pt x="116" y="66"/>
                    <a:pt x="116" y="66"/>
                    <a:pt x="116" y="66"/>
                  </a:cubicBezTo>
                  <a:cubicBezTo>
                    <a:pt x="98" y="66"/>
                    <a:pt x="98" y="66"/>
                    <a:pt x="98" y="66"/>
                  </a:cubicBezTo>
                  <a:cubicBezTo>
                    <a:pt x="96" y="66"/>
                    <a:pt x="94" y="65"/>
                    <a:pt x="96" y="62"/>
                  </a:cubicBezTo>
                  <a:cubicBezTo>
                    <a:pt x="97" y="62"/>
                    <a:pt x="97" y="62"/>
                    <a:pt x="97" y="62"/>
                  </a:cubicBezTo>
                  <a:cubicBezTo>
                    <a:pt x="97" y="62"/>
                    <a:pt x="97" y="62"/>
                    <a:pt x="97" y="62"/>
                  </a:cubicBezTo>
                  <a:cubicBezTo>
                    <a:pt x="98" y="61"/>
                    <a:pt x="98" y="59"/>
                    <a:pt x="98" y="58"/>
                  </a:cubicBezTo>
                  <a:cubicBezTo>
                    <a:pt x="98" y="54"/>
                    <a:pt x="95" y="51"/>
                    <a:pt x="91" y="51"/>
                  </a:cubicBezTo>
                  <a:moveTo>
                    <a:pt x="49" y="0"/>
                  </a:moveTo>
                  <a:cubicBezTo>
                    <a:pt x="12" y="0"/>
                    <a:pt x="12" y="0"/>
                    <a:pt x="12" y="0"/>
                  </a:cubicBezTo>
                  <a:cubicBezTo>
                    <a:pt x="6" y="0"/>
                    <a:pt x="0" y="5"/>
                    <a:pt x="0" y="12"/>
                  </a:cubicBezTo>
                  <a:cubicBezTo>
                    <a:pt x="0" y="49"/>
                    <a:pt x="0" y="49"/>
                    <a:pt x="0" y="49"/>
                  </a:cubicBezTo>
                  <a:cubicBezTo>
                    <a:pt x="19" y="49"/>
                    <a:pt x="19" y="49"/>
                    <a:pt x="19" y="49"/>
                  </a:cubicBezTo>
                  <a:cubicBezTo>
                    <a:pt x="19" y="48"/>
                    <a:pt x="19" y="48"/>
                    <a:pt x="19" y="48"/>
                  </a:cubicBezTo>
                  <a:cubicBezTo>
                    <a:pt x="20" y="48"/>
                    <a:pt x="20" y="47"/>
                    <a:pt x="19" y="46"/>
                  </a:cubicBezTo>
                  <a:cubicBezTo>
                    <a:pt x="18" y="45"/>
                    <a:pt x="18" y="45"/>
                    <a:pt x="18" y="45"/>
                  </a:cubicBezTo>
                  <a:cubicBezTo>
                    <a:pt x="17" y="44"/>
                    <a:pt x="17" y="42"/>
                    <a:pt x="17" y="40"/>
                  </a:cubicBezTo>
                  <a:cubicBezTo>
                    <a:pt x="17" y="36"/>
                    <a:pt x="20" y="32"/>
                    <a:pt x="25" y="32"/>
                  </a:cubicBezTo>
                  <a:cubicBezTo>
                    <a:pt x="29" y="32"/>
                    <a:pt x="33" y="36"/>
                    <a:pt x="33" y="40"/>
                  </a:cubicBezTo>
                  <a:cubicBezTo>
                    <a:pt x="33" y="42"/>
                    <a:pt x="32" y="44"/>
                    <a:pt x="31" y="45"/>
                  </a:cubicBezTo>
                  <a:cubicBezTo>
                    <a:pt x="31" y="46"/>
                    <a:pt x="31" y="46"/>
                    <a:pt x="31" y="46"/>
                  </a:cubicBezTo>
                  <a:cubicBezTo>
                    <a:pt x="30" y="47"/>
                    <a:pt x="30" y="48"/>
                    <a:pt x="30" y="48"/>
                  </a:cubicBezTo>
                  <a:cubicBezTo>
                    <a:pt x="31" y="49"/>
                    <a:pt x="31" y="49"/>
                    <a:pt x="31" y="49"/>
                  </a:cubicBezTo>
                  <a:cubicBezTo>
                    <a:pt x="49" y="49"/>
                    <a:pt x="49" y="49"/>
                    <a:pt x="49" y="49"/>
                  </a:cubicBezTo>
                  <a:cubicBezTo>
                    <a:pt x="49" y="30"/>
                    <a:pt x="49" y="30"/>
                    <a:pt x="49" y="30"/>
                  </a:cubicBezTo>
                  <a:cubicBezTo>
                    <a:pt x="49" y="30"/>
                    <a:pt x="49" y="30"/>
                    <a:pt x="49" y="30"/>
                  </a:cubicBezTo>
                  <a:cubicBezTo>
                    <a:pt x="49" y="30"/>
                    <a:pt x="48" y="30"/>
                    <a:pt x="48" y="30"/>
                  </a:cubicBezTo>
                  <a:cubicBezTo>
                    <a:pt x="48" y="30"/>
                    <a:pt x="47" y="30"/>
                    <a:pt x="47" y="30"/>
                  </a:cubicBezTo>
                  <a:cubicBezTo>
                    <a:pt x="46" y="31"/>
                    <a:pt x="46" y="31"/>
                    <a:pt x="46" y="31"/>
                  </a:cubicBezTo>
                  <a:cubicBezTo>
                    <a:pt x="44" y="32"/>
                    <a:pt x="43" y="32"/>
                    <a:pt x="41" y="32"/>
                  </a:cubicBezTo>
                  <a:cubicBezTo>
                    <a:pt x="36" y="32"/>
                    <a:pt x="33" y="29"/>
                    <a:pt x="33" y="24"/>
                  </a:cubicBezTo>
                  <a:cubicBezTo>
                    <a:pt x="33" y="20"/>
                    <a:pt x="36" y="16"/>
                    <a:pt x="41" y="16"/>
                  </a:cubicBezTo>
                  <a:cubicBezTo>
                    <a:pt x="43" y="16"/>
                    <a:pt x="44" y="17"/>
                    <a:pt x="46" y="18"/>
                  </a:cubicBezTo>
                  <a:cubicBezTo>
                    <a:pt x="47" y="18"/>
                    <a:pt x="47" y="18"/>
                    <a:pt x="47" y="18"/>
                  </a:cubicBezTo>
                  <a:cubicBezTo>
                    <a:pt x="47" y="19"/>
                    <a:pt x="48" y="19"/>
                    <a:pt x="48" y="19"/>
                  </a:cubicBezTo>
                  <a:cubicBezTo>
                    <a:pt x="48" y="19"/>
                    <a:pt x="49" y="19"/>
                    <a:pt x="49" y="19"/>
                  </a:cubicBezTo>
                  <a:cubicBezTo>
                    <a:pt x="49" y="19"/>
                    <a:pt x="49" y="19"/>
                    <a:pt x="49" y="19"/>
                  </a:cubicBezTo>
                  <a:cubicBezTo>
                    <a:pt x="49" y="0"/>
                    <a:pt x="49" y="0"/>
                    <a:pt x="49" y="0"/>
                  </a:cubicBezTo>
                </a:path>
              </a:pathLst>
            </a:custGeom>
            <a:solidFill>
              <a:srgbClr val="1E5FAE"/>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sp>
          <p:nvSpPr>
            <p:cNvPr id="23" name="矩形 22"/>
            <p:cNvSpPr/>
            <p:nvPr/>
          </p:nvSpPr>
          <p:spPr>
            <a:xfrm>
              <a:off x="7226359" y="2167583"/>
              <a:ext cx="10301245" cy="1569660"/>
            </a:xfrm>
            <a:prstGeom prst="rect">
              <a:avLst/>
            </a:prstGeom>
          </p:spPr>
          <p:txBody>
            <a:bodyPr wrap="square">
              <a:spAutoFit/>
            </a:bodyPr>
            <a:lstStyle/>
            <a:p>
              <a:r>
                <a:rPr lang="en-US" altLang="zh-CN" sz="2400" dirty="0">
                  <a:solidFill>
                    <a:srgbClr val="1E5FAE"/>
                  </a:solidFill>
                  <a:latin typeface="Arial Rounded MT Bold" panose="020F0704030504030204" pitchFamily="34" charset="0"/>
                </a:rPr>
                <a:t>1</a:t>
              </a:r>
              <a:r>
                <a:rPr lang="zh-CN" altLang="en-US" sz="2400" dirty="0">
                  <a:solidFill>
                    <a:srgbClr val="1E5FAE"/>
                  </a:solidFill>
                  <a:latin typeface="Arial Rounded MT Bold" panose="020F0704030504030204" pitchFamily="34" charset="0"/>
                </a:rPr>
                <a:t>、中国大学生数据库</a:t>
              </a:r>
              <a:r>
                <a:rPr lang="en-US" altLang="zh-CN" sz="2400" dirty="0">
                  <a:solidFill>
                    <a:srgbClr val="1E5FAE"/>
                  </a:solidFill>
                  <a:latin typeface="Arial Rounded MT Bold" panose="020F0704030504030204" pitchFamily="34" charset="0"/>
                </a:rPr>
                <a:t>——</a:t>
              </a:r>
              <a:r>
                <a:rPr lang="zh-CN" altLang="en-US" sz="2400" dirty="0">
                  <a:solidFill>
                    <a:srgbClr val="1E5FAE"/>
                  </a:solidFill>
                  <a:latin typeface="Arial Rounded MT Bold" panose="020F0704030504030204" pitchFamily="34" charset="0"/>
                </a:rPr>
                <a:t>中华民国（以下简称</a:t>
              </a:r>
              <a:r>
                <a:rPr lang="en-US" altLang="zh-CN" sz="2400" dirty="0">
                  <a:solidFill>
                    <a:srgbClr val="1E5FAE"/>
                  </a:solidFill>
                  <a:latin typeface="Arial Rounded MT Bold" panose="020F0704030504030204" pitchFamily="34" charset="0"/>
                </a:rPr>
                <a:t>CUSD-ROC</a:t>
              </a:r>
              <a:r>
                <a:rPr lang="zh-CN" altLang="en-US" sz="2400" dirty="0">
                  <a:solidFill>
                    <a:srgbClr val="1E5FAE"/>
                  </a:solidFill>
                  <a:latin typeface="Arial Rounded MT Bold" panose="020F0704030504030204" pitchFamily="34" charset="0"/>
                </a:rPr>
                <a:t>）</a:t>
              </a:r>
              <a:endParaRPr lang="en-US" altLang="zh-CN" sz="2000" dirty="0">
                <a:latin typeface="Arial Rounded MT Bold" panose="020F0704030504030204" pitchFamily="34" charset="0"/>
              </a:endParaRPr>
            </a:p>
            <a:p>
              <a:r>
                <a:rPr lang="zh-CN" altLang="en-US" sz="2400" dirty="0">
                  <a:latin typeface="Arial Rounded MT Bold" panose="020F0704030504030204" pitchFamily="34" charset="0"/>
                </a:rPr>
                <a:t>目前包括来自世界公认的</a:t>
              </a:r>
              <a:r>
                <a:rPr lang="en-US" altLang="zh-CN" sz="2400" dirty="0">
                  <a:latin typeface="Arial Rounded MT Bold" panose="020F0704030504030204" pitchFamily="34" charset="0"/>
                </a:rPr>
                <a:t>130</a:t>
              </a:r>
              <a:r>
                <a:rPr lang="zh-CN" altLang="en-US" sz="2400" dirty="0">
                  <a:latin typeface="Arial Rounded MT Bold" panose="020F0704030504030204" pitchFamily="34" charset="0"/>
                </a:rPr>
                <a:t>所规模最大、实力最强的大学的</a:t>
              </a:r>
              <a:r>
                <a:rPr lang="en-US" altLang="zh-CN" sz="2400" dirty="0">
                  <a:latin typeface="Arial Rounded MT Bold" panose="020F0704030504030204" pitchFamily="34" charset="0"/>
                </a:rPr>
                <a:t>131105</a:t>
              </a:r>
              <a:r>
                <a:rPr lang="zh-CN" altLang="en-US" sz="2400" dirty="0">
                  <a:latin typeface="Arial Rounded MT Bold" panose="020F0704030504030204" pitchFamily="34" charset="0"/>
                </a:rPr>
                <a:t>名国内本科生和</a:t>
              </a:r>
              <a:r>
                <a:rPr lang="en-US" altLang="zh-CN" sz="2400" dirty="0">
                  <a:latin typeface="Arial Rounded MT Bold" panose="020F0704030504030204" pitchFamily="34" charset="0"/>
                </a:rPr>
                <a:t>117928</a:t>
              </a:r>
              <a:r>
                <a:rPr lang="zh-CN" altLang="en-US" sz="2400" dirty="0">
                  <a:latin typeface="Arial Rounded MT Bold" panose="020F0704030504030204" pitchFamily="34" charset="0"/>
                </a:rPr>
                <a:t>名学生个人（来自</a:t>
              </a:r>
              <a:r>
                <a:rPr lang="en-US" altLang="zh-CN" sz="2400" dirty="0">
                  <a:latin typeface="Arial Rounded MT Bold" panose="020F0704030504030204" pitchFamily="34" charset="0"/>
                </a:rPr>
                <a:t>1947</a:t>
              </a:r>
              <a:r>
                <a:rPr lang="zh-CN" altLang="en-US" sz="2400" dirty="0">
                  <a:latin typeface="Arial Rounded MT Bold" panose="020F0704030504030204" pitchFamily="34" charset="0"/>
                </a:rPr>
                <a:t>年中华民国教育部</a:t>
              </a:r>
              <a:r>
                <a:rPr lang="en-US" altLang="zh-CN" sz="2400" dirty="0">
                  <a:latin typeface="Arial Rounded MT Bold" panose="020F0704030504030204" pitchFamily="34" charset="0"/>
                </a:rPr>
                <a:t>MOE</a:t>
              </a:r>
              <a:r>
                <a:rPr lang="zh-CN" altLang="en-US" sz="2400" dirty="0">
                  <a:latin typeface="Arial Rounded MT Bold" panose="020F0704030504030204" pitchFamily="34" charset="0"/>
                </a:rPr>
                <a:t>认证）的</a:t>
              </a:r>
              <a:r>
                <a:rPr lang="en-US" altLang="zh-CN" sz="2400" dirty="0">
                  <a:latin typeface="Arial Rounded MT Bold" panose="020F0704030504030204" pitchFamily="34" charset="0"/>
                </a:rPr>
                <a:t>160253</a:t>
              </a:r>
              <a:r>
                <a:rPr lang="zh-CN" altLang="en-US" sz="2400" dirty="0">
                  <a:latin typeface="Arial Rounded MT Bold" panose="020F0704030504030204" pitchFamily="34" charset="0"/>
                </a:rPr>
                <a:t>份记录</a:t>
              </a:r>
            </a:p>
          </p:txBody>
        </p:sp>
      </p:grpSp>
      <p:grpSp>
        <p:nvGrpSpPr>
          <p:cNvPr id="3" name="组合 2"/>
          <p:cNvGrpSpPr/>
          <p:nvPr/>
        </p:nvGrpSpPr>
        <p:grpSpPr>
          <a:xfrm>
            <a:off x="8373742" y="5881604"/>
            <a:ext cx="3090551" cy="778452"/>
            <a:chOff x="854439" y="5025723"/>
            <a:chExt cx="3090551" cy="778452"/>
          </a:xfrm>
        </p:grpSpPr>
        <p:grpSp>
          <p:nvGrpSpPr>
            <p:cNvPr id="22" name="组合 21"/>
            <p:cNvGrpSpPr/>
            <p:nvPr/>
          </p:nvGrpSpPr>
          <p:grpSpPr>
            <a:xfrm>
              <a:off x="854439" y="5025723"/>
              <a:ext cx="711024" cy="778452"/>
              <a:chOff x="854439" y="5025723"/>
              <a:chExt cx="711024" cy="778452"/>
            </a:xfrm>
          </p:grpSpPr>
          <p:grpSp>
            <p:nvGrpSpPr>
              <p:cNvPr id="10" name="组合 9"/>
              <p:cNvGrpSpPr/>
              <p:nvPr/>
            </p:nvGrpSpPr>
            <p:grpSpPr>
              <a:xfrm>
                <a:off x="854439" y="5025723"/>
                <a:ext cx="711024" cy="711024"/>
                <a:chOff x="5755532" y="3406785"/>
                <a:chExt cx="711024" cy="711024"/>
              </a:xfrm>
            </p:grpSpPr>
            <p:sp>
              <p:nvSpPr>
                <p:cNvPr id="11" name="椭圆 10"/>
                <p:cNvSpPr/>
                <p:nvPr/>
              </p:nvSpPr>
              <p:spPr>
                <a:xfrm>
                  <a:off x="5755532" y="3406785"/>
                  <a:ext cx="711024" cy="711024"/>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AutoShape 17"/>
                <p:cNvSpPr>
                  <a:spLocks noChangeAspect="1" noChangeArrowheads="1" noTextEdit="1"/>
                </p:cNvSpPr>
                <p:nvPr/>
              </p:nvSpPr>
              <p:spPr bwMode="auto">
                <a:xfrm>
                  <a:off x="5933578" y="3669765"/>
                  <a:ext cx="354930" cy="185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grpSp>
            <p:nvGrpSpPr>
              <p:cNvPr id="16" name="Group 9"/>
              <p:cNvGrpSpPr>
                <a:grpSpLocks noChangeAspect="1"/>
              </p:cNvGrpSpPr>
              <p:nvPr/>
            </p:nvGrpSpPr>
            <p:grpSpPr bwMode="auto">
              <a:xfrm>
                <a:off x="1026522" y="5233922"/>
                <a:ext cx="344052" cy="570253"/>
                <a:chOff x="2420" y="3465"/>
                <a:chExt cx="362" cy="600"/>
              </a:xfrm>
            </p:grpSpPr>
            <p:sp>
              <p:nvSpPr>
                <p:cNvPr id="17" name="AutoShape 8"/>
                <p:cNvSpPr>
                  <a:spLocks noChangeAspect="1" noChangeArrowheads="1" noTextEdit="1"/>
                </p:cNvSpPr>
                <p:nvPr/>
              </p:nvSpPr>
              <p:spPr bwMode="auto">
                <a:xfrm>
                  <a:off x="2420" y="3761"/>
                  <a:ext cx="344"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 name="Freeform 10"/>
                <p:cNvSpPr>
                  <a:spLocks noEditPoints="1"/>
                </p:cNvSpPr>
                <p:nvPr/>
              </p:nvSpPr>
              <p:spPr bwMode="auto">
                <a:xfrm>
                  <a:off x="2438" y="3465"/>
                  <a:ext cx="344" cy="307"/>
                </a:xfrm>
                <a:custGeom>
                  <a:avLst/>
                  <a:gdLst>
                    <a:gd name="T0" fmla="*/ 122 w 126"/>
                    <a:gd name="T1" fmla="*/ 34 h 112"/>
                    <a:gd name="T2" fmla="*/ 117 w 126"/>
                    <a:gd name="T3" fmla="*/ 34 h 112"/>
                    <a:gd name="T4" fmla="*/ 117 w 126"/>
                    <a:gd name="T5" fmla="*/ 2 h 112"/>
                    <a:gd name="T6" fmla="*/ 115 w 126"/>
                    <a:gd name="T7" fmla="*/ 0 h 112"/>
                    <a:gd name="T8" fmla="*/ 11 w 126"/>
                    <a:gd name="T9" fmla="*/ 0 h 112"/>
                    <a:gd name="T10" fmla="*/ 9 w 126"/>
                    <a:gd name="T11" fmla="*/ 2 h 112"/>
                    <a:gd name="T12" fmla="*/ 9 w 126"/>
                    <a:gd name="T13" fmla="*/ 34 h 112"/>
                    <a:gd name="T14" fmla="*/ 4 w 126"/>
                    <a:gd name="T15" fmla="*/ 34 h 112"/>
                    <a:gd name="T16" fmla="*/ 0 w 126"/>
                    <a:gd name="T17" fmla="*/ 38 h 112"/>
                    <a:gd name="T18" fmla="*/ 0 w 126"/>
                    <a:gd name="T19" fmla="*/ 108 h 112"/>
                    <a:gd name="T20" fmla="*/ 4 w 126"/>
                    <a:gd name="T21" fmla="*/ 112 h 112"/>
                    <a:gd name="T22" fmla="*/ 122 w 126"/>
                    <a:gd name="T23" fmla="*/ 112 h 112"/>
                    <a:gd name="T24" fmla="*/ 126 w 126"/>
                    <a:gd name="T25" fmla="*/ 108 h 112"/>
                    <a:gd name="T26" fmla="*/ 126 w 126"/>
                    <a:gd name="T27" fmla="*/ 38 h 112"/>
                    <a:gd name="T28" fmla="*/ 122 w 126"/>
                    <a:gd name="T29" fmla="*/ 34 h 112"/>
                    <a:gd name="T30" fmla="*/ 8 w 126"/>
                    <a:gd name="T31" fmla="*/ 43 h 112"/>
                    <a:gd name="T32" fmla="*/ 10 w 126"/>
                    <a:gd name="T33" fmla="*/ 44 h 112"/>
                    <a:gd name="T34" fmla="*/ 10 w 126"/>
                    <a:gd name="T35" fmla="*/ 45 h 112"/>
                    <a:gd name="T36" fmla="*/ 49 w 126"/>
                    <a:gd name="T37" fmla="*/ 73 h 112"/>
                    <a:gd name="T38" fmla="*/ 8 w 126"/>
                    <a:gd name="T39" fmla="*/ 102 h 112"/>
                    <a:gd name="T40" fmla="*/ 8 w 126"/>
                    <a:gd name="T41" fmla="*/ 43 h 112"/>
                    <a:gd name="T42" fmla="*/ 113 w 126"/>
                    <a:gd name="T43" fmla="*/ 104 h 112"/>
                    <a:gd name="T44" fmla="*/ 13 w 126"/>
                    <a:gd name="T45" fmla="*/ 104 h 112"/>
                    <a:gd name="T46" fmla="*/ 63 w 126"/>
                    <a:gd name="T47" fmla="*/ 67 h 112"/>
                    <a:gd name="T48" fmla="*/ 113 w 126"/>
                    <a:gd name="T49" fmla="*/ 104 h 112"/>
                    <a:gd name="T50" fmla="*/ 77 w 126"/>
                    <a:gd name="T51" fmla="*/ 73 h 112"/>
                    <a:gd name="T52" fmla="*/ 116 w 126"/>
                    <a:gd name="T53" fmla="*/ 45 h 112"/>
                    <a:gd name="T54" fmla="*/ 116 w 126"/>
                    <a:gd name="T55" fmla="*/ 44 h 112"/>
                    <a:gd name="T56" fmla="*/ 118 w 126"/>
                    <a:gd name="T57" fmla="*/ 43 h 112"/>
                    <a:gd name="T58" fmla="*/ 118 w 126"/>
                    <a:gd name="T59" fmla="*/ 102 h 112"/>
                    <a:gd name="T60" fmla="*/ 77 w 126"/>
                    <a:gd name="T61" fmla="*/ 73 h 112"/>
                    <a:gd name="T62" fmla="*/ 113 w 126"/>
                    <a:gd name="T63" fmla="*/ 4 h 112"/>
                    <a:gd name="T64" fmla="*/ 113 w 126"/>
                    <a:gd name="T65" fmla="*/ 42 h 112"/>
                    <a:gd name="T66" fmla="*/ 74 w 126"/>
                    <a:gd name="T67" fmla="*/ 70 h 112"/>
                    <a:gd name="T68" fmla="*/ 64 w 126"/>
                    <a:gd name="T69" fmla="*/ 63 h 112"/>
                    <a:gd name="T70" fmla="*/ 62 w 126"/>
                    <a:gd name="T71" fmla="*/ 63 h 112"/>
                    <a:gd name="T72" fmla="*/ 52 w 126"/>
                    <a:gd name="T73" fmla="*/ 70 h 112"/>
                    <a:gd name="T74" fmla="*/ 13 w 126"/>
                    <a:gd name="T75" fmla="*/ 42 h 112"/>
                    <a:gd name="T76" fmla="*/ 13 w 126"/>
                    <a:gd name="T77" fmla="*/ 4 h 112"/>
                    <a:gd name="T78" fmla="*/ 113 w 126"/>
                    <a:gd name="T79" fmla="*/ 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6" h="112">
                      <a:moveTo>
                        <a:pt x="122" y="34"/>
                      </a:moveTo>
                      <a:cubicBezTo>
                        <a:pt x="117" y="34"/>
                        <a:pt x="117" y="34"/>
                        <a:pt x="117" y="34"/>
                      </a:cubicBezTo>
                      <a:cubicBezTo>
                        <a:pt x="117" y="2"/>
                        <a:pt x="117" y="2"/>
                        <a:pt x="117" y="2"/>
                      </a:cubicBezTo>
                      <a:cubicBezTo>
                        <a:pt x="117" y="1"/>
                        <a:pt x="116" y="0"/>
                        <a:pt x="115" y="0"/>
                      </a:cubicBezTo>
                      <a:cubicBezTo>
                        <a:pt x="11" y="0"/>
                        <a:pt x="11" y="0"/>
                        <a:pt x="11" y="0"/>
                      </a:cubicBezTo>
                      <a:cubicBezTo>
                        <a:pt x="10" y="0"/>
                        <a:pt x="9" y="1"/>
                        <a:pt x="9" y="2"/>
                      </a:cubicBezTo>
                      <a:cubicBezTo>
                        <a:pt x="9" y="34"/>
                        <a:pt x="9" y="34"/>
                        <a:pt x="9" y="34"/>
                      </a:cubicBezTo>
                      <a:cubicBezTo>
                        <a:pt x="4" y="34"/>
                        <a:pt x="4" y="34"/>
                        <a:pt x="4" y="34"/>
                      </a:cubicBezTo>
                      <a:cubicBezTo>
                        <a:pt x="2" y="34"/>
                        <a:pt x="0" y="35"/>
                        <a:pt x="0" y="38"/>
                      </a:cubicBezTo>
                      <a:cubicBezTo>
                        <a:pt x="0" y="108"/>
                        <a:pt x="0" y="108"/>
                        <a:pt x="0" y="108"/>
                      </a:cubicBezTo>
                      <a:cubicBezTo>
                        <a:pt x="0" y="110"/>
                        <a:pt x="2" y="112"/>
                        <a:pt x="4" y="112"/>
                      </a:cubicBezTo>
                      <a:cubicBezTo>
                        <a:pt x="122" y="112"/>
                        <a:pt x="122" y="112"/>
                        <a:pt x="122" y="112"/>
                      </a:cubicBezTo>
                      <a:cubicBezTo>
                        <a:pt x="124" y="112"/>
                        <a:pt x="126" y="110"/>
                        <a:pt x="126" y="108"/>
                      </a:cubicBezTo>
                      <a:cubicBezTo>
                        <a:pt x="126" y="38"/>
                        <a:pt x="126" y="38"/>
                        <a:pt x="126" y="38"/>
                      </a:cubicBezTo>
                      <a:cubicBezTo>
                        <a:pt x="126" y="35"/>
                        <a:pt x="124" y="34"/>
                        <a:pt x="122" y="34"/>
                      </a:cubicBezTo>
                      <a:close/>
                      <a:moveTo>
                        <a:pt x="8" y="43"/>
                      </a:moveTo>
                      <a:cubicBezTo>
                        <a:pt x="10" y="44"/>
                        <a:pt x="10" y="44"/>
                        <a:pt x="10" y="44"/>
                      </a:cubicBezTo>
                      <a:cubicBezTo>
                        <a:pt x="10" y="44"/>
                        <a:pt x="10" y="44"/>
                        <a:pt x="10" y="45"/>
                      </a:cubicBezTo>
                      <a:cubicBezTo>
                        <a:pt x="49" y="73"/>
                        <a:pt x="49" y="73"/>
                        <a:pt x="49" y="73"/>
                      </a:cubicBezTo>
                      <a:cubicBezTo>
                        <a:pt x="8" y="102"/>
                        <a:pt x="8" y="102"/>
                        <a:pt x="8" y="102"/>
                      </a:cubicBezTo>
                      <a:lnTo>
                        <a:pt x="8" y="43"/>
                      </a:lnTo>
                      <a:close/>
                      <a:moveTo>
                        <a:pt x="113" y="104"/>
                      </a:moveTo>
                      <a:cubicBezTo>
                        <a:pt x="13" y="104"/>
                        <a:pt x="13" y="104"/>
                        <a:pt x="13" y="104"/>
                      </a:cubicBezTo>
                      <a:cubicBezTo>
                        <a:pt x="63" y="67"/>
                        <a:pt x="63" y="67"/>
                        <a:pt x="63" y="67"/>
                      </a:cubicBezTo>
                      <a:lnTo>
                        <a:pt x="113" y="104"/>
                      </a:lnTo>
                      <a:close/>
                      <a:moveTo>
                        <a:pt x="77" y="73"/>
                      </a:moveTo>
                      <a:cubicBezTo>
                        <a:pt x="116" y="45"/>
                        <a:pt x="116" y="45"/>
                        <a:pt x="116" y="45"/>
                      </a:cubicBezTo>
                      <a:cubicBezTo>
                        <a:pt x="116" y="44"/>
                        <a:pt x="116" y="44"/>
                        <a:pt x="116" y="44"/>
                      </a:cubicBezTo>
                      <a:cubicBezTo>
                        <a:pt x="118" y="43"/>
                        <a:pt x="118" y="43"/>
                        <a:pt x="118" y="43"/>
                      </a:cubicBezTo>
                      <a:cubicBezTo>
                        <a:pt x="118" y="102"/>
                        <a:pt x="118" y="102"/>
                        <a:pt x="118" y="102"/>
                      </a:cubicBezTo>
                      <a:lnTo>
                        <a:pt x="77" y="73"/>
                      </a:lnTo>
                      <a:close/>
                      <a:moveTo>
                        <a:pt x="113" y="4"/>
                      </a:moveTo>
                      <a:cubicBezTo>
                        <a:pt x="113" y="42"/>
                        <a:pt x="113" y="42"/>
                        <a:pt x="113" y="42"/>
                      </a:cubicBezTo>
                      <a:cubicBezTo>
                        <a:pt x="74" y="70"/>
                        <a:pt x="74" y="70"/>
                        <a:pt x="74" y="70"/>
                      </a:cubicBezTo>
                      <a:cubicBezTo>
                        <a:pt x="64" y="63"/>
                        <a:pt x="64" y="63"/>
                        <a:pt x="64" y="63"/>
                      </a:cubicBezTo>
                      <a:cubicBezTo>
                        <a:pt x="63" y="63"/>
                        <a:pt x="63" y="63"/>
                        <a:pt x="62" y="63"/>
                      </a:cubicBezTo>
                      <a:cubicBezTo>
                        <a:pt x="52" y="70"/>
                        <a:pt x="52" y="70"/>
                        <a:pt x="52" y="70"/>
                      </a:cubicBezTo>
                      <a:cubicBezTo>
                        <a:pt x="13" y="42"/>
                        <a:pt x="13" y="42"/>
                        <a:pt x="13" y="42"/>
                      </a:cubicBezTo>
                      <a:cubicBezTo>
                        <a:pt x="13" y="4"/>
                        <a:pt x="13" y="4"/>
                        <a:pt x="13" y="4"/>
                      </a:cubicBezTo>
                      <a:lnTo>
                        <a:pt x="113" y="4"/>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1"/>
                <p:cNvSpPr/>
                <p:nvPr/>
              </p:nvSpPr>
              <p:spPr bwMode="auto">
                <a:xfrm>
                  <a:off x="2506" y="3509"/>
                  <a:ext cx="192" cy="22"/>
                </a:xfrm>
                <a:custGeom>
                  <a:avLst/>
                  <a:gdLst>
                    <a:gd name="T0" fmla="*/ 66 w 70"/>
                    <a:gd name="T1" fmla="*/ 8 h 8"/>
                    <a:gd name="T2" fmla="*/ 4 w 70"/>
                    <a:gd name="T3" fmla="*/ 8 h 8"/>
                    <a:gd name="T4" fmla="*/ 0 w 70"/>
                    <a:gd name="T5" fmla="*/ 4 h 8"/>
                    <a:gd name="T6" fmla="*/ 4 w 70"/>
                    <a:gd name="T7" fmla="*/ 0 h 8"/>
                    <a:gd name="T8" fmla="*/ 66 w 70"/>
                    <a:gd name="T9" fmla="*/ 0 h 8"/>
                    <a:gd name="T10" fmla="*/ 70 w 70"/>
                    <a:gd name="T11" fmla="*/ 4 h 8"/>
                    <a:gd name="T12" fmla="*/ 66 w 70"/>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70" h="8">
                      <a:moveTo>
                        <a:pt x="66" y="8"/>
                      </a:moveTo>
                      <a:cubicBezTo>
                        <a:pt x="4" y="8"/>
                        <a:pt x="4" y="8"/>
                        <a:pt x="4" y="8"/>
                      </a:cubicBezTo>
                      <a:cubicBezTo>
                        <a:pt x="2" y="8"/>
                        <a:pt x="0" y="7"/>
                        <a:pt x="0" y="4"/>
                      </a:cubicBezTo>
                      <a:cubicBezTo>
                        <a:pt x="0" y="2"/>
                        <a:pt x="2" y="0"/>
                        <a:pt x="4" y="0"/>
                      </a:cubicBezTo>
                      <a:cubicBezTo>
                        <a:pt x="66" y="0"/>
                        <a:pt x="66" y="0"/>
                        <a:pt x="66" y="0"/>
                      </a:cubicBezTo>
                      <a:cubicBezTo>
                        <a:pt x="68" y="0"/>
                        <a:pt x="70" y="2"/>
                        <a:pt x="70" y="4"/>
                      </a:cubicBezTo>
                      <a:cubicBezTo>
                        <a:pt x="70" y="7"/>
                        <a:pt x="68" y="8"/>
                        <a:pt x="66" y="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2"/>
                <p:cNvSpPr/>
                <p:nvPr/>
              </p:nvSpPr>
              <p:spPr bwMode="auto">
                <a:xfrm>
                  <a:off x="2506" y="3553"/>
                  <a:ext cx="104" cy="22"/>
                </a:xfrm>
                <a:custGeom>
                  <a:avLst/>
                  <a:gdLst>
                    <a:gd name="T0" fmla="*/ 34 w 38"/>
                    <a:gd name="T1" fmla="*/ 8 h 8"/>
                    <a:gd name="T2" fmla="*/ 4 w 38"/>
                    <a:gd name="T3" fmla="*/ 8 h 8"/>
                    <a:gd name="T4" fmla="*/ 0 w 38"/>
                    <a:gd name="T5" fmla="*/ 4 h 8"/>
                    <a:gd name="T6" fmla="*/ 4 w 38"/>
                    <a:gd name="T7" fmla="*/ 0 h 8"/>
                    <a:gd name="T8" fmla="*/ 34 w 38"/>
                    <a:gd name="T9" fmla="*/ 0 h 8"/>
                    <a:gd name="T10" fmla="*/ 38 w 38"/>
                    <a:gd name="T11" fmla="*/ 4 h 8"/>
                    <a:gd name="T12" fmla="*/ 34 w 3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4" y="8"/>
                      </a:moveTo>
                      <a:cubicBezTo>
                        <a:pt x="4" y="8"/>
                        <a:pt x="4" y="8"/>
                        <a:pt x="4" y="8"/>
                      </a:cubicBezTo>
                      <a:cubicBezTo>
                        <a:pt x="2" y="8"/>
                        <a:pt x="0" y="7"/>
                        <a:pt x="0" y="4"/>
                      </a:cubicBezTo>
                      <a:cubicBezTo>
                        <a:pt x="0" y="2"/>
                        <a:pt x="2" y="0"/>
                        <a:pt x="4" y="0"/>
                      </a:cubicBezTo>
                      <a:cubicBezTo>
                        <a:pt x="34" y="0"/>
                        <a:pt x="34" y="0"/>
                        <a:pt x="34" y="0"/>
                      </a:cubicBezTo>
                      <a:cubicBezTo>
                        <a:pt x="36" y="0"/>
                        <a:pt x="38" y="2"/>
                        <a:pt x="38" y="4"/>
                      </a:cubicBezTo>
                      <a:cubicBezTo>
                        <a:pt x="38" y="7"/>
                        <a:pt x="36" y="8"/>
                        <a:pt x="34" y="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27" name="矩形 26"/>
            <p:cNvSpPr/>
            <p:nvPr/>
          </p:nvSpPr>
          <p:spPr>
            <a:xfrm>
              <a:off x="1627240" y="5233920"/>
              <a:ext cx="2317750" cy="369332"/>
            </a:xfrm>
            <a:prstGeom prst="rect">
              <a:avLst/>
            </a:prstGeom>
          </p:spPr>
          <p:txBody>
            <a:bodyPr wrap="none">
              <a:spAutoFit/>
            </a:bodyPr>
            <a:lstStyle/>
            <a:p>
              <a:r>
                <a:rPr lang="zh-CN" altLang="en-US" b="1" dirty="0">
                  <a:solidFill>
                    <a:srgbClr val="B0DCEA"/>
                  </a:solidFill>
                  <a:latin typeface="Arial" panose="020B0604020202020204" pitchFamily="34" charset="0"/>
                  <a:cs typeface="Arial" panose="020B0604020202020204" pitchFamily="34" charset="0"/>
                </a:rPr>
                <a:t>HOME ADVANTAGE</a:t>
              </a:r>
            </a:p>
          </p:txBody>
        </p:sp>
      </p:grpSp>
      <p:grpSp>
        <p:nvGrpSpPr>
          <p:cNvPr id="12" name="组合 11"/>
          <p:cNvGrpSpPr/>
          <p:nvPr/>
        </p:nvGrpSpPr>
        <p:grpSpPr>
          <a:xfrm>
            <a:off x="516255" y="347345"/>
            <a:ext cx="6000115" cy="604520"/>
            <a:chOff x="813" y="547"/>
            <a:chExt cx="9449" cy="952"/>
          </a:xfrm>
        </p:grpSpPr>
        <p:sp>
          <p:nvSpPr>
            <p:cNvPr id="9" name="文本框 8"/>
            <p:cNvSpPr txBox="1"/>
            <p:nvPr/>
          </p:nvSpPr>
          <p:spPr>
            <a:xfrm>
              <a:off x="2309" y="547"/>
              <a:ext cx="7953" cy="921"/>
            </a:xfrm>
            <a:prstGeom prst="rect">
              <a:avLst/>
            </a:prstGeom>
            <a:noFill/>
          </p:spPr>
          <p:txBody>
            <a:bodyPr wrap="square" rtlCol="0">
              <a:spAutoFit/>
            </a:bodyPr>
            <a:lstStyle/>
            <a:p>
              <a:pPr algn="ctr"/>
              <a:r>
                <a:rPr lang="zh-CN" altLang="en-US" sz="3200" b="1" dirty="0">
                  <a:solidFill>
                    <a:schemeClr val="bg2">
                      <a:lumMod val="25000"/>
                    </a:schemeClr>
                  </a:solidFill>
                  <a:latin typeface="华文细黑" panose="02010600040101010101" pitchFamily="2" charset="-122"/>
                  <a:ea typeface="华文细黑" panose="02010600040101010101" pitchFamily="2" charset="-122"/>
                </a:rPr>
                <a:t>其他三个相关的数据库：</a:t>
              </a:r>
            </a:p>
          </p:txBody>
        </p:sp>
        <p:sp>
          <p:nvSpPr>
            <p:cNvPr id="4" name="椭圆 3"/>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739123" y="3286020"/>
            <a:ext cx="11153414" cy="1433829"/>
            <a:chOff x="6480383" y="1934083"/>
            <a:chExt cx="11153414" cy="1433829"/>
          </a:xfrm>
        </p:grpSpPr>
        <p:sp>
          <p:nvSpPr>
            <p:cNvPr id="31" name="Freeform 64"/>
            <p:cNvSpPr>
              <a:spLocks noEditPoints="1"/>
            </p:cNvSpPr>
            <p:nvPr/>
          </p:nvSpPr>
          <p:spPr bwMode="auto">
            <a:xfrm>
              <a:off x="6480383" y="1934083"/>
              <a:ext cx="588886" cy="583112"/>
            </a:xfrm>
            <a:custGeom>
              <a:avLst/>
              <a:gdLst>
                <a:gd name="T0" fmla="*/ 18 w 116"/>
                <a:gd name="T1" fmla="*/ 58 h 115"/>
                <a:gd name="T2" fmla="*/ 19 w 116"/>
                <a:gd name="T3" fmla="*/ 62 h 115"/>
                <a:gd name="T4" fmla="*/ 18 w 116"/>
                <a:gd name="T5" fmla="*/ 66 h 115"/>
                <a:gd name="T6" fmla="*/ 0 w 116"/>
                <a:gd name="T7" fmla="*/ 85 h 115"/>
                <a:gd name="T8" fmla="*/ 1 w 116"/>
                <a:gd name="T9" fmla="*/ 85 h 115"/>
                <a:gd name="T10" fmla="*/ 4 w 116"/>
                <a:gd name="T11" fmla="*/ 84 h 115"/>
                <a:gd name="T12" fmla="*/ 17 w 116"/>
                <a:gd name="T13" fmla="*/ 91 h 115"/>
                <a:gd name="T14" fmla="*/ 4 w 116"/>
                <a:gd name="T15" fmla="*/ 97 h 115"/>
                <a:gd name="T16" fmla="*/ 1 w 116"/>
                <a:gd name="T17" fmla="*/ 96 h 115"/>
                <a:gd name="T18" fmla="*/ 0 w 116"/>
                <a:gd name="T19" fmla="*/ 96 h 115"/>
                <a:gd name="T20" fmla="*/ 12 w 116"/>
                <a:gd name="T21" fmla="*/ 115 h 115"/>
                <a:gd name="T22" fmla="*/ 49 w 116"/>
                <a:gd name="T23" fmla="*/ 96 h 115"/>
                <a:gd name="T24" fmla="*/ 48 w 116"/>
                <a:gd name="T25" fmla="*/ 96 h 115"/>
                <a:gd name="T26" fmla="*/ 46 w 116"/>
                <a:gd name="T27" fmla="*/ 97 h 115"/>
                <a:gd name="T28" fmla="*/ 33 w 116"/>
                <a:gd name="T29" fmla="*/ 91 h 115"/>
                <a:gd name="T30" fmla="*/ 46 w 116"/>
                <a:gd name="T31" fmla="*/ 84 h 115"/>
                <a:gd name="T32" fmla="*/ 48 w 116"/>
                <a:gd name="T33" fmla="*/ 85 h 115"/>
                <a:gd name="T34" fmla="*/ 49 w 116"/>
                <a:gd name="T35" fmla="*/ 85 h 115"/>
                <a:gd name="T36" fmla="*/ 31 w 116"/>
                <a:gd name="T37" fmla="*/ 66 h 115"/>
                <a:gd name="T38" fmla="*/ 30 w 116"/>
                <a:gd name="T39" fmla="*/ 62 h 115"/>
                <a:gd name="T40" fmla="*/ 32 w 116"/>
                <a:gd name="T41" fmla="*/ 58 h 115"/>
                <a:gd name="T42" fmla="*/ 91 w 116"/>
                <a:gd name="T43" fmla="*/ 51 h 115"/>
                <a:gd name="T44" fmla="*/ 86 w 116"/>
                <a:gd name="T45" fmla="*/ 62 h 115"/>
                <a:gd name="T46" fmla="*/ 87 w 116"/>
                <a:gd name="T47" fmla="*/ 62 h 115"/>
                <a:gd name="T48" fmla="*/ 67 w 116"/>
                <a:gd name="T49" fmla="*/ 66 h 115"/>
                <a:gd name="T50" fmla="*/ 65 w 116"/>
                <a:gd name="T51" fmla="*/ 87 h 115"/>
                <a:gd name="T52" fmla="*/ 62 w 116"/>
                <a:gd name="T53" fmla="*/ 85 h 115"/>
                <a:gd name="T54" fmla="*/ 52 w 116"/>
                <a:gd name="T55" fmla="*/ 91 h 115"/>
                <a:gd name="T56" fmla="*/ 62 w 116"/>
                <a:gd name="T57" fmla="*/ 96 h 115"/>
                <a:gd name="T58" fmla="*/ 65 w 116"/>
                <a:gd name="T59" fmla="*/ 95 h 115"/>
                <a:gd name="T60" fmla="*/ 67 w 116"/>
                <a:gd name="T61" fmla="*/ 115 h 115"/>
                <a:gd name="T62" fmla="*/ 116 w 116"/>
                <a:gd name="T63" fmla="*/ 103 h 115"/>
                <a:gd name="T64" fmla="*/ 98 w 116"/>
                <a:gd name="T65" fmla="*/ 66 h 115"/>
                <a:gd name="T66" fmla="*/ 97 w 116"/>
                <a:gd name="T67" fmla="*/ 62 h 115"/>
                <a:gd name="T68" fmla="*/ 98 w 116"/>
                <a:gd name="T69" fmla="*/ 58 h 115"/>
                <a:gd name="T70" fmla="*/ 49 w 116"/>
                <a:gd name="T71" fmla="*/ 0 h 115"/>
                <a:gd name="T72" fmla="*/ 0 w 116"/>
                <a:gd name="T73" fmla="*/ 12 h 115"/>
                <a:gd name="T74" fmla="*/ 19 w 116"/>
                <a:gd name="T75" fmla="*/ 49 h 115"/>
                <a:gd name="T76" fmla="*/ 19 w 116"/>
                <a:gd name="T77" fmla="*/ 46 h 115"/>
                <a:gd name="T78" fmla="*/ 17 w 116"/>
                <a:gd name="T79" fmla="*/ 40 h 115"/>
                <a:gd name="T80" fmla="*/ 33 w 116"/>
                <a:gd name="T81" fmla="*/ 40 h 115"/>
                <a:gd name="T82" fmla="*/ 31 w 116"/>
                <a:gd name="T83" fmla="*/ 46 h 115"/>
                <a:gd name="T84" fmla="*/ 31 w 116"/>
                <a:gd name="T85" fmla="*/ 49 h 115"/>
                <a:gd name="T86" fmla="*/ 49 w 116"/>
                <a:gd name="T87" fmla="*/ 30 h 115"/>
                <a:gd name="T88" fmla="*/ 48 w 116"/>
                <a:gd name="T89" fmla="*/ 30 h 115"/>
                <a:gd name="T90" fmla="*/ 46 w 116"/>
                <a:gd name="T91" fmla="*/ 31 h 115"/>
                <a:gd name="T92" fmla="*/ 33 w 116"/>
                <a:gd name="T93" fmla="*/ 24 h 115"/>
                <a:gd name="T94" fmla="*/ 46 w 116"/>
                <a:gd name="T95" fmla="*/ 18 h 115"/>
                <a:gd name="T96" fmla="*/ 48 w 116"/>
                <a:gd name="T97" fmla="*/ 19 h 115"/>
                <a:gd name="T98" fmla="*/ 49 w 116"/>
                <a:gd name="T99"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6" h="115">
                  <a:moveTo>
                    <a:pt x="25" y="51"/>
                  </a:moveTo>
                  <a:cubicBezTo>
                    <a:pt x="21" y="51"/>
                    <a:pt x="18" y="54"/>
                    <a:pt x="18" y="58"/>
                  </a:cubicBezTo>
                  <a:cubicBezTo>
                    <a:pt x="18" y="59"/>
                    <a:pt x="19" y="61"/>
                    <a:pt x="19" y="62"/>
                  </a:cubicBezTo>
                  <a:cubicBezTo>
                    <a:pt x="19" y="62"/>
                    <a:pt x="19" y="62"/>
                    <a:pt x="19" y="62"/>
                  </a:cubicBezTo>
                  <a:cubicBezTo>
                    <a:pt x="20" y="62"/>
                    <a:pt x="20" y="62"/>
                    <a:pt x="20" y="62"/>
                  </a:cubicBezTo>
                  <a:cubicBezTo>
                    <a:pt x="22" y="65"/>
                    <a:pt x="21" y="66"/>
                    <a:pt x="18" y="66"/>
                  </a:cubicBezTo>
                  <a:cubicBezTo>
                    <a:pt x="0" y="66"/>
                    <a:pt x="0" y="66"/>
                    <a:pt x="0" y="66"/>
                  </a:cubicBezTo>
                  <a:cubicBezTo>
                    <a:pt x="0" y="85"/>
                    <a:pt x="0" y="85"/>
                    <a:pt x="0" y="85"/>
                  </a:cubicBezTo>
                  <a:cubicBezTo>
                    <a:pt x="1" y="85"/>
                    <a:pt x="1" y="85"/>
                    <a:pt x="1" y="85"/>
                  </a:cubicBezTo>
                  <a:cubicBezTo>
                    <a:pt x="1" y="85"/>
                    <a:pt x="1" y="85"/>
                    <a:pt x="1" y="85"/>
                  </a:cubicBezTo>
                  <a:cubicBezTo>
                    <a:pt x="2" y="85"/>
                    <a:pt x="3" y="85"/>
                    <a:pt x="3" y="85"/>
                  </a:cubicBezTo>
                  <a:cubicBezTo>
                    <a:pt x="4" y="84"/>
                    <a:pt x="4" y="84"/>
                    <a:pt x="4" y="84"/>
                  </a:cubicBezTo>
                  <a:cubicBezTo>
                    <a:pt x="5" y="83"/>
                    <a:pt x="7" y="83"/>
                    <a:pt x="9" y="83"/>
                  </a:cubicBezTo>
                  <a:cubicBezTo>
                    <a:pt x="13" y="83"/>
                    <a:pt x="17" y="86"/>
                    <a:pt x="17" y="91"/>
                  </a:cubicBezTo>
                  <a:cubicBezTo>
                    <a:pt x="17" y="95"/>
                    <a:pt x="13" y="99"/>
                    <a:pt x="9" y="99"/>
                  </a:cubicBezTo>
                  <a:cubicBezTo>
                    <a:pt x="7" y="99"/>
                    <a:pt x="5" y="98"/>
                    <a:pt x="4" y="97"/>
                  </a:cubicBezTo>
                  <a:cubicBezTo>
                    <a:pt x="3" y="97"/>
                    <a:pt x="3" y="97"/>
                    <a:pt x="3" y="97"/>
                  </a:cubicBezTo>
                  <a:cubicBezTo>
                    <a:pt x="3" y="96"/>
                    <a:pt x="2" y="96"/>
                    <a:pt x="1" y="96"/>
                  </a:cubicBezTo>
                  <a:cubicBezTo>
                    <a:pt x="1" y="96"/>
                    <a:pt x="1" y="96"/>
                    <a:pt x="1" y="96"/>
                  </a:cubicBezTo>
                  <a:cubicBezTo>
                    <a:pt x="0" y="96"/>
                    <a:pt x="0" y="96"/>
                    <a:pt x="0" y="96"/>
                  </a:cubicBezTo>
                  <a:cubicBezTo>
                    <a:pt x="0" y="103"/>
                    <a:pt x="0" y="103"/>
                    <a:pt x="0" y="103"/>
                  </a:cubicBezTo>
                  <a:cubicBezTo>
                    <a:pt x="0" y="110"/>
                    <a:pt x="6" y="115"/>
                    <a:pt x="12" y="115"/>
                  </a:cubicBezTo>
                  <a:cubicBezTo>
                    <a:pt x="49" y="115"/>
                    <a:pt x="49" y="115"/>
                    <a:pt x="49" y="115"/>
                  </a:cubicBezTo>
                  <a:cubicBezTo>
                    <a:pt x="49" y="96"/>
                    <a:pt x="49" y="96"/>
                    <a:pt x="49" y="96"/>
                  </a:cubicBezTo>
                  <a:cubicBezTo>
                    <a:pt x="49" y="96"/>
                    <a:pt x="49" y="96"/>
                    <a:pt x="49" y="96"/>
                  </a:cubicBezTo>
                  <a:cubicBezTo>
                    <a:pt x="49" y="96"/>
                    <a:pt x="48" y="96"/>
                    <a:pt x="48" y="96"/>
                  </a:cubicBezTo>
                  <a:cubicBezTo>
                    <a:pt x="48" y="96"/>
                    <a:pt x="47" y="96"/>
                    <a:pt x="47" y="97"/>
                  </a:cubicBezTo>
                  <a:cubicBezTo>
                    <a:pt x="46" y="97"/>
                    <a:pt x="46" y="97"/>
                    <a:pt x="46" y="97"/>
                  </a:cubicBezTo>
                  <a:cubicBezTo>
                    <a:pt x="44" y="98"/>
                    <a:pt x="43" y="99"/>
                    <a:pt x="41" y="99"/>
                  </a:cubicBezTo>
                  <a:cubicBezTo>
                    <a:pt x="36" y="99"/>
                    <a:pt x="33" y="95"/>
                    <a:pt x="33" y="91"/>
                  </a:cubicBezTo>
                  <a:cubicBezTo>
                    <a:pt x="33" y="86"/>
                    <a:pt x="36" y="83"/>
                    <a:pt x="41" y="83"/>
                  </a:cubicBezTo>
                  <a:cubicBezTo>
                    <a:pt x="43" y="83"/>
                    <a:pt x="44" y="83"/>
                    <a:pt x="46" y="84"/>
                  </a:cubicBezTo>
                  <a:cubicBezTo>
                    <a:pt x="47" y="85"/>
                    <a:pt x="47" y="85"/>
                    <a:pt x="47" y="85"/>
                  </a:cubicBezTo>
                  <a:cubicBezTo>
                    <a:pt x="47" y="85"/>
                    <a:pt x="48" y="85"/>
                    <a:pt x="48" y="85"/>
                  </a:cubicBezTo>
                  <a:cubicBezTo>
                    <a:pt x="48" y="85"/>
                    <a:pt x="49" y="85"/>
                    <a:pt x="49" y="85"/>
                  </a:cubicBezTo>
                  <a:cubicBezTo>
                    <a:pt x="49" y="85"/>
                    <a:pt x="49" y="85"/>
                    <a:pt x="49" y="85"/>
                  </a:cubicBezTo>
                  <a:cubicBezTo>
                    <a:pt x="49" y="66"/>
                    <a:pt x="49" y="66"/>
                    <a:pt x="49" y="66"/>
                  </a:cubicBezTo>
                  <a:cubicBezTo>
                    <a:pt x="31" y="66"/>
                    <a:pt x="31" y="66"/>
                    <a:pt x="31" y="66"/>
                  </a:cubicBezTo>
                  <a:cubicBezTo>
                    <a:pt x="29" y="66"/>
                    <a:pt x="28" y="65"/>
                    <a:pt x="30" y="62"/>
                  </a:cubicBezTo>
                  <a:cubicBezTo>
                    <a:pt x="30" y="62"/>
                    <a:pt x="30" y="62"/>
                    <a:pt x="30" y="62"/>
                  </a:cubicBezTo>
                  <a:cubicBezTo>
                    <a:pt x="30" y="62"/>
                    <a:pt x="30" y="62"/>
                    <a:pt x="30" y="62"/>
                  </a:cubicBezTo>
                  <a:cubicBezTo>
                    <a:pt x="31" y="61"/>
                    <a:pt x="32" y="59"/>
                    <a:pt x="32" y="58"/>
                  </a:cubicBezTo>
                  <a:cubicBezTo>
                    <a:pt x="32" y="54"/>
                    <a:pt x="29" y="51"/>
                    <a:pt x="25" y="51"/>
                  </a:cubicBezTo>
                  <a:moveTo>
                    <a:pt x="91" y="51"/>
                  </a:moveTo>
                  <a:cubicBezTo>
                    <a:pt x="88" y="51"/>
                    <a:pt x="85" y="54"/>
                    <a:pt x="85" y="58"/>
                  </a:cubicBezTo>
                  <a:cubicBezTo>
                    <a:pt x="85" y="59"/>
                    <a:pt x="85" y="61"/>
                    <a:pt x="86" y="62"/>
                  </a:cubicBezTo>
                  <a:cubicBezTo>
                    <a:pt x="86" y="62"/>
                    <a:pt x="86" y="62"/>
                    <a:pt x="86" y="62"/>
                  </a:cubicBezTo>
                  <a:cubicBezTo>
                    <a:pt x="87" y="62"/>
                    <a:pt x="87" y="62"/>
                    <a:pt x="87" y="62"/>
                  </a:cubicBezTo>
                  <a:cubicBezTo>
                    <a:pt x="89" y="65"/>
                    <a:pt x="87" y="66"/>
                    <a:pt x="85" y="66"/>
                  </a:cubicBezTo>
                  <a:cubicBezTo>
                    <a:pt x="67" y="66"/>
                    <a:pt x="67" y="66"/>
                    <a:pt x="67" y="66"/>
                  </a:cubicBezTo>
                  <a:cubicBezTo>
                    <a:pt x="67" y="84"/>
                    <a:pt x="67" y="84"/>
                    <a:pt x="67" y="84"/>
                  </a:cubicBezTo>
                  <a:cubicBezTo>
                    <a:pt x="67" y="86"/>
                    <a:pt x="66" y="87"/>
                    <a:pt x="65" y="87"/>
                  </a:cubicBezTo>
                  <a:cubicBezTo>
                    <a:pt x="65" y="87"/>
                    <a:pt x="64" y="87"/>
                    <a:pt x="63" y="86"/>
                  </a:cubicBezTo>
                  <a:cubicBezTo>
                    <a:pt x="62" y="85"/>
                    <a:pt x="62" y="85"/>
                    <a:pt x="62" y="85"/>
                  </a:cubicBezTo>
                  <a:cubicBezTo>
                    <a:pt x="61" y="84"/>
                    <a:pt x="60" y="84"/>
                    <a:pt x="58" y="84"/>
                  </a:cubicBezTo>
                  <a:cubicBezTo>
                    <a:pt x="55" y="84"/>
                    <a:pt x="52" y="87"/>
                    <a:pt x="52" y="91"/>
                  </a:cubicBezTo>
                  <a:cubicBezTo>
                    <a:pt x="52" y="94"/>
                    <a:pt x="55" y="97"/>
                    <a:pt x="58" y="97"/>
                  </a:cubicBezTo>
                  <a:cubicBezTo>
                    <a:pt x="60" y="97"/>
                    <a:pt x="61" y="97"/>
                    <a:pt x="62" y="96"/>
                  </a:cubicBezTo>
                  <a:cubicBezTo>
                    <a:pt x="63" y="96"/>
                    <a:pt x="63" y="96"/>
                    <a:pt x="63" y="96"/>
                  </a:cubicBezTo>
                  <a:cubicBezTo>
                    <a:pt x="64" y="95"/>
                    <a:pt x="65" y="95"/>
                    <a:pt x="65" y="95"/>
                  </a:cubicBezTo>
                  <a:cubicBezTo>
                    <a:pt x="66" y="95"/>
                    <a:pt x="67" y="96"/>
                    <a:pt x="67" y="97"/>
                  </a:cubicBezTo>
                  <a:cubicBezTo>
                    <a:pt x="67" y="115"/>
                    <a:pt x="67" y="115"/>
                    <a:pt x="67" y="115"/>
                  </a:cubicBezTo>
                  <a:cubicBezTo>
                    <a:pt x="104" y="115"/>
                    <a:pt x="104" y="115"/>
                    <a:pt x="104" y="115"/>
                  </a:cubicBezTo>
                  <a:cubicBezTo>
                    <a:pt x="111" y="115"/>
                    <a:pt x="116" y="110"/>
                    <a:pt x="116" y="103"/>
                  </a:cubicBezTo>
                  <a:cubicBezTo>
                    <a:pt x="116" y="66"/>
                    <a:pt x="116" y="66"/>
                    <a:pt x="116" y="66"/>
                  </a:cubicBezTo>
                  <a:cubicBezTo>
                    <a:pt x="98" y="66"/>
                    <a:pt x="98" y="66"/>
                    <a:pt x="98" y="66"/>
                  </a:cubicBezTo>
                  <a:cubicBezTo>
                    <a:pt x="96" y="66"/>
                    <a:pt x="94" y="65"/>
                    <a:pt x="96" y="62"/>
                  </a:cubicBezTo>
                  <a:cubicBezTo>
                    <a:pt x="97" y="62"/>
                    <a:pt x="97" y="62"/>
                    <a:pt x="97" y="62"/>
                  </a:cubicBezTo>
                  <a:cubicBezTo>
                    <a:pt x="97" y="62"/>
                    <a:pt x="97" y="62"/>
                    <a:pt x="97" y="62"/>
                  </a:cubicBezTo>
                  <a:cubicBezTo>
                    <a:pt x="98" y="61"/>
                    <a:pt x="98" y="59"/>
                    <a:pt x="98" y="58"/>
                  </a:cubicBezTo>
                  <a:cubicBezTo>
                    <a:pt x="98" y="54"/>
                    <a:pt x="95" y="51"/>
                    <a:pt x="91" y="51"/>
                  </a:cubicBezTo>
                  <a:moveTo>
                    <a:pt x="49" y="0"/>
                  </a:moveTo>
                  <a:cubicBezTo>
                    <a:pt x="12" y="0"/>
                    <a:pt x="12" y="0"/>
                    <a:pt x="12" y="0"/>
                  </a:cubicBezTo>
                  <a:cubicBezTo>
                    <a:pt x="6" y="0"/>
                    <a:pt x="0" y="5"/>
                    <a:pt x="0" y="12"/>
                  </a:cubicBezTo>
                  <a:cubicBezTo>
                    <a:pt x="0" y="49"/>
                    <a:pt x="0" y="49"/>
                    <a:pt x="0" y="49"/>
                  </a:cubicBezTo>
                  <a:cubicBezTo>
                    <a:pt x="19" y="49"/>
                    <a:pt x="19" y="49"/>
                    <a:pt x="19" y="49"/>
                  </a:cubicBezTo>
                  <a:cubicBezTo>
                    <a:pt x="19" y="48"/>
                    <a:pt x="19" y="48"/>
                    <a:pt x="19" y="48"/>
                  </a:cubicBezTo>
                  <a:cubicBezTo>
                    <a:pt x="20" y="48"/>
                    <a:pt x="20" y="47"/>
                    <a:pt x="19" y="46"/>
                  </a:cubicBezTo>
                  <a:cubicBezTo>
                    <a:pt x="18" y="45"/>
                    <a:pt x="18" y="45"/>
                    <a:pt x="18" y="45"/>
                  </a:cubicBezTo>
                  <a:cubicBezTo>
                    <a:pt x="17" y="44"/>
                    <a:pt x="17" y="42"/>
                    <a:pt x="17" y="40"/>
                  </a:cubicBezTo>
                  <a:cubicBezTo>
                    <a:pt x="17" y="36"/>
                    <a:pt x="20" y="32"/>
                    <a:pt x="25" y="32"/>
                  </a:cubicBezTo>
                  <a:cubicBezTo>
                    <a:pt x="29" y="32"/>
                    <a:pt x="33" y="36"/>
                    <a:pt x="33" y="40"/>
                  </a:cubicBezTo>
                  <a:cubicBezTo>
                    <a:pt x="33" y="42"/>
                    <a:pt x="32" y="44"/>
                    <a:pt x="31" y="45"/>
                  </a:cubicBezTo>
                  <a:cubicBezTo>
                    <a:pt x="31" y="46"/>
                    <a:pt x="31" y="46"/>
                    <a:pt x="31" y="46"/>
                  </a:cubicBezTo>
                  <a:cubicBezTo>
                    <a:pt x="30" y="47"/>
                    <a:pt x="30" y="48"/>
                    <a:pt x="30" y="48"/>
                  </a:cubicBezTo>
                  <a:cubicBezTo>
                    <a:pt x="31" y="49"/>
                    <a:pt x="31" y="49"/>
                    <a:pt x="31" y="49"/>
                  </a:cubicBezTo>
                  <a:cubicBezTo>
                    <a:pt x="49" y="49"/>
                    <a:pt x="49" y="49"/>
                    <a:pt x="49" y="49"/>
                  </a:cubicBezTo>
                  <a:cubicBezTo>
                    <a:pt x="49" y="30"/>
                    <a:pt x="49" y="30"/>
                    <a:pt x="49" y="30"/>
                  </a:cubicBezTo>
                  <a:cubicBezTo>
                    <a:pt x="49" y="30"/>
                    <a:pt x="49" y="30"/>
                    <a:pt x="49" y="30"/>
                  </a:cubicBezTo>
                  <a:cubicBezTo>
                    <a:pt x="49" y="30"/>
                    <a:pt x="48" y="30"/>
                    <a:pt x="48" y="30"/>
                  </a:cubicBezTo>
                  <a:cubicBezTo>
                    <a:pt x="48" y="30"/>
                    <a:pt x="47" y="30"/>
                    <a:pt x="47" y="30"/>
                  </a:cubicBezTo>
                  <a:cubicBezTo>
                    <a:pt x="46" y="31"/>
                    <a:pt x="46" y="31"/>
                    <a:pt x="46" y="31"/>
                  </a:cubicBezTo>
                  <a:cubicBezTo>
                    <a:pt x="44" y="32"/>
                    <a:pt x="43" y="32"/>
                    <a:pt x="41" y="32"/>
                  </a:cubicBezTo>
                  <a:cubicBezTo>
                    <a:pt x="36" y="32"/>
                    <a:pt x="33" y="29"/>
                    <a:pt x="33" y="24"/>
                  </a:cubicBezTo>
                  <a:cubicBezTo>
                    <a:pt x="33" y="20"/>
                    <a:pt x="36" y="16"/>
                    <a:pt x="41" y="16"/>
                  </a:cubicBezTo>
                  <a:cubicBezTo>
                    <a:pt x="43" y="16"/>
                    <a:pt x="44" y="17"/>
                    <a:pt x="46" y="18"/>
                  </a:cubicBezTo>
                  <a:cubicBezTo>
                    <a:pt x="47" y="18"/>
                    <a:pt x="47" y="18"/>
                    <a:pt x="47" y="18"/>
                  </a:cubicBezTo>
                  <a:cubicBezTo>
                    <a:pt x="47" y="19"/>
                    <a:pt x="48" y="19"/>
                    <a:pt x="48" y="19"/>
                  </a:cubicBezTo>
                  <a:cubicBezTo>
                    <a:pt x="48" y="19"/>
                    <a:pt x="49" y="19"/>
                    <a:pt x="49" y="19"/>
                  </a:cubicBezTo>
                  <a:cubicBezTo>
                    <a:pt x="49" y="19"/>
                    <a:pt x="49" y="19"/>
                    <a:pt x="49" y="19"/>
                  </a:cubicBezTo>
                  <a:cubicBezTo>
                    <a:pt x="49" y="0"/>
                    <a:pt x="49" y="0"/>
                    <a:pt x="49" y="0"/>
                  </a:cubicBezTo>
                </a:path>
              </a:pathLst>
            </a:custGeom>
            <a:solidFill>
              <a:srgbClr val="1E5FAE"/>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sp>
          <p:nvSpPr>
            <p:cNvPr id="33" name="矩形 32"/>
            <p:cNvSpPr/>
            <p:nvPr/>
          </p:nvSpPr>
          <p:spPr>
            <a:xfrm>
              <a:off x="7226359" y="2167583"/>
              <a:ext cx="10407438" cy="1200329"/>
            </a:xfrm>
            <a:prstGeom prst="rect">
              <a:avLst/>
            </a:prstGeom>
          </p:spPr>
          <p:txBody>
            <a:bodyPr wrap="square">
              <a:spAutoFit/>
            </a:bodyPr>
            <a:lstStyle/>
            <a:p>
              <a:r>
                <a:rPr lang="en-US" altLang="zh-CN" sz="2400" dirty="0">
                  <a:solidFill>
                    <a:srgbClr val="1E5FAE"/>
                  </a:solidFill>
                  <a:latin typeface="Arial Rounded MT Bold" panose="020F0704030504030204" pitchFamily="34" charset="0"/>
                </a:rPr>
                <a:t>2</a:t>
              </a:r>
              <a:r>
                <a:rPr lang="zh-CN" altLang="en-US" sz="2400" dirty="0">
                  <a:solidFill>
                    <a:srgbClr val="1E5FAE"/>
                  </a:solidFill>
                  <a:latin typeface="Arial Rounded MT Bold" panose="020F0704030504030204" pitchFamily="34" charset="0"/>
                </a:rPr>
                <a:t>、中国大学生数据库</a:t>
              </a:r>
              <a:r>
                <a:rPr lang="en-US" altLang="zh-CN" sz="2400" dirty="0">
                  <a:solidFill>
                    <a:srgbClr val="1E5FAE"/>
                  </a:solidFill>
                  <a:latin typeface="Arial Rounded MT Bold" panose="020F0704030504030204" pitchFamily="34" charset="0"/>
                </a:rPr>
                <a:t>——</a:t>
              </a:r>
              <a:r>
                <a:rPr lang="zh-CN" altLang="en-US" sz="2400" dirty="0">
                  <a:solidFill>
                    <a:srgbClr val="1E5FAE"/>
                  </a:solidFill>
                  <a:latin typeface="Arial Rounded MT Bold" panose="020F0704030504030204" pitchFamily="34" charset="0"/>
                </a:rPr>
                <a:t>海外（以下简称</a:t>
              </a:r>
              <a:r>
                <a:rPr lang="en-US" altLang="zh-CN" sz="2400" dirty="0">
                  <a:solidFill>
                    <a:srgbClr val="1E5FAE"/>
                  </a:solidFill>
                  <a:latin typeface="Arial Rounded MT Bold" panose="020F0704030504030204" pitchFamily="34" charset="0"/>
                </a:rPr>
                <a:t>CUSD-OS</a:t>
              </a:r>
              <a:r>
                <a:rPr lang="zh-CN" altLang="en-US" sz="2400" dirty="0">
                  <a:solidFill>
                    <a:srgbClr val="1E5FAE"/>
                  </a:solidFill>
                  <a:latin typeface="Arial Rounded MT Bold" panose="020F0704030504030204" pitchFamily="34" charset="0"/>
                </a:rPr>
                <a:t>）</a:t>
              </a:r>
              <a:endParaRPr lang="en-US" altLang="zh-CN" sz="2400" dirty="0">
                <a:solidFill>
                  <a:srgbClr val="1E5FAE"/>
                </a:solidFill>
                <a:latin typeface="Arial Rounded MT Bold" panose="020F0704030504030204" pitchFamily="34" charset="0"/>
              </a:endParaRPr>
            </a:p>
            <a:p>
              <a:r>
                <a:rPr lang="zh-CN" altLang="en-US" sz="2400" dirty="0">
                  <a:latin typeface="Arial Rounded MT Bold" panose="020F0704030504030204" pitchFamily="34" charset="0"/>
                </a:rPr>
                <a:t>目前包括在此期间从国外大学毕业的</a:t>
              </a:r>
              <a:r>
                <a:rPr lang="en-US" altLang="zh-CN" sz="2400" dirty="0">
                  <a:latin typeface="Arial Rounded MT Bold" panose="020F0704030504030204" pitchFamily="34" charset="0"/>
                </a:rPr>
                <a:t>6</a:t>
              </a:r>
              <a:r>
                <a:rPr lang="zh-CN" altLang="en-US" sz="2400" dirty="0">
                  <a:latin typeface="Arial Rounded MT Bold" panose="020F0704030504030204" pitchFamily="34" charset="0"/>
                </a:rPr>
                <a:t>万名中国留学生中</a:t>
              </a:r>
              <a:r>
                <a:rPr lang="en-US" altLang="zh-CN" sz="2400" dirty="0">
                  <a:latin typeface="Arial Rounded MT Bold" panose="020F0704030504030204" pitchFamily="34" charset="0"/>
                </a:rPr>
                <a:t>5</a:t>
              </a:r>
              <a:r>
                <a:rPr lang="zh-CN" altLang="en-US" sz="2400" dirty="0">
                  <a:latin typeface="Arial Rounded MT Bold" panose="020F0704030504030204" pitchFamily="34" charset="0"/>
                </a:rPr>
                <a:t>万人的</a:t>
              </a:r>
              <a:r>
                <a:rPr lang="en-US" altLang="zh-CN" sz="2400" dirty="0">
                  <a:latin typeface="Arial Rounded MT Bold" panose="020F0704030504030204" pitchFamily="34" charset="0"/>
                </a:rPr>
                <a:t>78199</a:t>
              </a:r>
              <a:r>
                <a:rPr lang="zh-CN" altLang="en-US" sz="2400" dirty="0">
                  <a:latin typeface="Arial Rounded MT Bold" panose="020F0704030504030204" pitchFamily="34" charset="0"/>
                </a:rPr>
                <a:t>份记录</a:t>
              </a:r>
            </a:p>
          </p:txBody>
        </p:sp>
      </p:grpSp>
      <p:grpSp>
        <p:nvGrpSpPr>
          <p:cNvPr id="34" name="组合 33"/>
          <p:cNvGrpSpPr/>
          <p:nvPr/>
        </p:nvGrpSpPr>
        <p:grpSpPr>
          <a:xfrm>
            <a:off x="739124" y="4787277"/>
            <a:ext cx="11153413" cy="1064497"/>
            <a:chOff x="6480383" y="1934083"/>
            <a:chExt cx="11153413" cy="1064497"/>
          </a:xfrm>
        </p:grpSpPr>
        <p:sp>
          <p:nvSpPr>
            <p:cNvPr id="35" name="Freeform 64"/>
            <p:cNvSpPr>
              <a:spLocks noEditPoints="1"/>
            </p:cNvSpPr>
            <p:nvPr/>
          </p:nvSpPr>
          <p:spPr bwMode="auto">
            <a:xfrm>
              <a:off x="6480383" y="1934083"/>
              <a:ext cx="588886" cy="583112"/>
            </a:xfrm>
            <a:custGeom>
              <a:avLst/>
              <a:gdLst>
                <a:gd name="T0" fmla="*/ 18 w 116"/>
                <a:gd name="T1" fmla="*/ 58 h 115"/>
                <a:gd name="T2" fmla="*/ 19 w 116"/>
                <a:gd name="T3" fmla="*/ 62 h 115"/>
                <a:gd name="T4" fmla="*/ 18 w 116"/>
                <a:gd name="T5" fmla="*/ 66 h 115"/>
                <a:gd name="T6" fmla="*/ 0 w 116"/>
                <a:gd name="T7" fmla="*/ 85 h 115"/>
                <a:gd name="T8" fmla="*/ 1 w 116"/>
                <a:gd name="T9" fmla="*/ 85 h 115"/>
                <a:gd name="T10" fmla="*/ 4 w 116"/>
                <a:gd name="T11" fmla="*/ 84 h 115"/>
                <a:gd name="T12" fmla="*/ 17 w 116"/>
                <a:gd name="T13" fmla="*/ 91 h 115"/>
                <a:gd name="T14" fmla="*/ 4 w 116"/>
                <a:gd name="T15" fmla="*/ 97 h 115"/>
                <a:gd name="T16" fmla="*/ 1 w 116"/>
                <a:gd name="T17" fmla="*/ 96 h 115"/>
                <a:gd name="T18" fmla="*/ 0 w 116"/>
                <a:gd name="T19" fmla="*/ 96 h 115"/>
                <a:gd name="T20" fmla="*/ 12 w 116"/>
                <a:gd name="T21" fmla="*/ 115 h 115"/>
                <a:gd name="T22" fmla="*/ 49 w 116"/>
                <a:gd name="T23" fmla="*/ 96 h 115"/>
                <a:gd name="T24" fmla="*/ 48 w 116"/>
                <a:gd name="T25" fmla="*/ 96 h 115"/>
                <a:gd name="T26" fmla="*/ 46 w 116"/>
                <a:gd name="T27" fmla="*/ 97 h 115"/>
                <a:gd name="T28" fmla="*/ 33 w 116"/>
                <a:gd name="T29" fmla="*/ 91 h 115"/>
                <a:gd name="T30" fmla="*/ 46 w 116"/>
                <a:gd name="T31" fmla="*/ 84 h 115"/>
                <a:gd name="T32" fmla="*/ 48 w 116"/>
                <a:gd name="T33" fmla="*/ 85 h 115"/>
                <a:gd name="T34" fmla="*/ 49 w 116"/>
                <a:gd name="T35" fmla="*/ 85 h 115"/>
                <a:gd name="T36" fmla="*/ 31 w 116"/>
                <a:gd name="T37" fmla="*/ 66 h 115"/>
                <a:gd name="T38" fmla="*/ 30 w 116"/>
                <a:gd name="T39" fmla="*/ 62 h 115"/>
                <a:gd name="T40" fmla="*/ 32 w 116"/>
                <a:gd name="T41" fmla="*/ 58 h 115"/>
                <a:gd name="T42" fmla="*/ 91 w 116"/>
                <a:gd name="T43" fmla="*/ 51 h 115"/>
                <a:gd name="T44" fmla="*/ 86 w 116"/>
                <a:gd name="T45" fmla="*/ 62 h 115"/>
                <a:gd name="T46" fmla="*/ 87 w 116"/>
                <a:gd name="T47" fmla="*/ 62 h 115"/>
                <a:gd name="T48" fmla="*/ 67 w 116"/>
                <a:gd name="T49" fmla="*/ 66 h 115"/>
                <a:gd name="T50" fmla="*/ 65 w 116"/>
                <a:gd name="T51" fmla="*/ 87 h 115"/>
                <a:gd name="T52" fmla="*/ 62 w 116"/>
                <a:gd name="T53" fmla="*/ 85 h 115"/>
                <a:gd name="T54" fmla="*/ 52 w 116"/>
                <a:gd name="T55" fmla="*/ 91 h 115"/>
                <a:gd name="T56" fmla="*/ 62 w 116"/>
                <a:gd name="T57" fmla="*/ 96 h 115"/>
                <a:gd name="T58" fmla="*/ 65 w 116"/>
                <a:gd name="T59" fmla="*/ 95 h 115"/>
                <a:gd name="T60" fmla="*/ 67 w 116"/>
                <a:gd name="T61" fmla="*/ 115 h 115"/>
                <a:gd name="T62" fmla="*/ 116 w 116"/>
                <a:gd name="T63" fmla="*/ 103 h 115"/>
                <a:gd name="T64" fmla="*/ 98 w 116"/>
                <a:gd name="T65" fmla="*/ 66 h 115"/>
                <a:gd name="T66" fmla="*/ 97 w 116"/>
                <a:gd name="T67" fmla="*/ 62 h 115"/>
                <a:gd name="T68" fmla="*/ 98 w 116"/>
                <a:gd name="T69" fmla="*/ 58 h 115"/>
                <a:gd name="T70" fmla="*/ 49 w 116"/>
                <a:gd name="T71" fmla="*/ 0 h 115"/>
                <a:gd name="T72" fmla="*/ 0 w 116"/>
                <a:gd name="T73" fmla="*/ 12 h 115"/>
                <a:gd name="T74" fmla="*/ 19 w 116"/>
                <a:gd name="T75" fmla="*/ 49 h 115"/>
                <a:gd name="T76" fmla="*/ 19 w 116"/>
                <a:gd name="T77" fmla="*/ 46 h 115"/>
                <a:gd name="T78" fmla="*/ 17 w 116"/>
                <a:gd name="T79" fmla="*/ 40 h 115"/>
                <a:gd name="T80" fmla="*/ 33 w 116"/>
                <a:gd name="T81" fmla="*/ 40 h 115"/>
                <a:gd name="T82" fmla="*/ 31 w 116"/>
                <a:gd name="T83" fmla="*/ 46 h 115"/>
                <a:gd name="T84" fmla="*/ 31 w 116"/>
                <a:gd name="T85" fmla="*/ 49 h 115"/>
                <a:gd name="T86" fmla="*/ 49 w 116"/>
                <a:gd name="T87" fmla="*/ 30 h 115"/>
                <a:gd name="T88" fmla="*/ 48 w 116"/>
                <a:gd name="T89" fmla="*/ 30 h 115"/>
                <a:gd name="T90" fmla="*/ 46 w 116"/>
                <a:gd name="T91" fmla="*/ 31 h 115"/>
                <a:gd name="T92" fmla="*/ 33 w 116"/>
                <a:gd name="T93" fmla="*/ 24 h 115"/>
                <a:gd name="T94" fmla="*/ 46 w 116"/>
                <a:gd name="T95" fmla="*/ 18 h 115"/>
                <a:gd name="T96" fmla="*/ 48 w 116"/>
                <a:gd name="T97" fmla="*/ 19 h 115"/>
                <a:gd name="T98" fmla="*/ 49 w 116"/>
                <a:gd name="T99"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6" h="115">
                  <a:moveTo>
                    <a:pt x="25" y="51"/>
                  </a:moveTo>
                  <a:cubicBezTo>
                    <a:pt x="21" y="51"/>
                    <a:pt x="18" y="54"/>
                    <a:pt x="18" y="58"/>
                  </a:cubicBezTo>
                  <a:cubicBezTo>
                    <a:pt x="18" y="59"/>
                    <a:pt x="19" y="61"/>
                    <a:pt x="19" y="62"/>
                  </a:cubicBezTo>
                  <a:cubicBezTo>
                    <a:pt x="19" y="62"/>
                    <a:pt x="19" y="62"/>
                    <a:pt x="19" y="62"/>
                  </a:cubicBezTo>
                  <a:cubicBezTo>
                    <a:pt x="20" y="62"/>
                    <a:pt x="20" y="62"/>
                    <a:pt x="20" y="62"/>
                  </a:cubicBezTo>
                  <a:cubicBezTo>
                    <a:pt x="22" y="65"/>
                    <a:pt x="21" y="66"/>
                    <a:pt x="18" y="66"/>
                  </a:cubicBezTo>
                  <a:cubicBezTo>
                    <a:pt x="0" y="66"/>
                    <a:pt x="0" y="66"/>
                    <a:pt x="0" y="66"/>
                  </a:cubicBezTo>
                  <a:cubicBezTo>
                    <a:pt x="0" y="85"/>
                    <a:pt x="0" y="85"/>
                    <a:pt x="0" y="85"/>
                  </a:cubicBezTo>
                  <a:cubicBezTo>
                    <a:pt x="1" y="85"/>
                    <a:pt x="1" y="85"/>
                    <a:pt x="1" y="85"/>
                  </a:cubicBezTo>
                  <a:cubicBezTo>
                    <a:pt x="1" y="85"/>
                    <a:pt x="1" y="85"/>
                    <a:pt x="1" y="85"/>
                  </a:cubicBezTo>
                  <a:cubicBezTo>
                    <a:pt x="2" y="85"/>
                    <a:pt x="3" y="85"/>
                    <a:pt x="3" y="85"/>
                  </a:cubicBezTo>
                  <a:cubicBezTo>
                    <a:pt x="4" y="84"/>
                    <a:pt x="4" y="84"/>
                    <a:pt x="4" y="84"/>
                  </a:cubicBezTo>
                  <a:cubicBezTo>
                    <a:pt x="5" y="83"/>
                    <a:pt x="7" y="83"/>
                    <a:pt x="9" y="83"/>
                  </a:cubicBezTo>
                  <a:cubicBezTo>
                    <a:pt x="13" y="83"/>
                    <a:pt x="17" y="86"/>
                    <a:pt x="17" y="91"/>
                  </a:cubicBezTo>
                  <a:cubicBezTo>
                    <a:pt x="17" y="95"/>
                    <a:pt x="13" y="99"/>
                    <a:pt x="9" y="99"/>
                  </a:cubicBezTo>
                  <a:cubicBezTo>
                    <a:pt x="7" y="99"/>
                    <a:pt x="5" y="98"/>
                    <a:pt x="4" y="97"/>
                  </a:cubicBezTo>
                  <a:cubicBezTo>
                    <a:pt x="3" y="97"/>
                    <a:pt x="3" y="97"/>
                    <a:pt x="3" y="97"/>
                  </a:cubicBezTo>
                  <a:cubicBezTo>
                    <a:pt x="3" y="96"/>
                    <a:pt x="2" y="96"/>
                    <a:pt x="1" y="96"/>
                  </a:cubicBezTo>
                  <a:cubicBezTo>
                    <a:pt x="1" y="96"/>
                    <a:pt x="1" y="96"/>
                    <a:pt x="1" y="96"/>
                  </a:cubicBezTo>
                  <a:cubicBezTo>
                    <a:pt x="0" y="96"/>
                    <a:pt x="0" y="96"/>
                    <a:pt x="0" y="96"/>
                  </a:cubicBezTo>
                  <a:cubicBezTo>
                    <a:pt x="0" y="103"/>
                    <a:pt x="0" y="103"/>
                    <a:pt x="0" y="103"/>
                  </a:cubicBezTo>
                  <a:cubicBezTo>
                    <a:pt x="0" y="110"/>
                    <a:pt x="6" y="115"/>
                    <a:pt x="12" y="115"/>
                  </a:cubicBezTo>
                  <a:cubicBezTo>
                    <a:pt x="49" y="115"/>
                    <a:pt x="49" y="115"/>
                    <a:pt x="49" y="115"/>
                  </a:cubicBezTo>
                  <a:cubicBezTo>
                    <a:pt x="49" y="96"/>
                    <a:pt x="49" y="96"/>
                    <a:pt x="49" y="96"/>
                  </a:cubicBezTo>
                  <a:cubicBezTo>
                    <a:pt x="49" y="96"/>
                    <a:pt x="49" y="96"/>
                    <a:pt x="49" y="96"/>
                  </a:cubicBezTo>
                  <a:cubicBezTo>
                    <a:pt x="49" y="96"/>
                    <a:pt x="48" y="96"/>
                    <a:pt x="48" y="96"/>
                  </a:cubicBezTo>
                  <a:cubicBezTo>
                    <a:pt x="48" y="96"/>
                    <a:pt x="47" y="96"/>
                    <a:pt x="47" y="97"/>
                  </a:cubicBezTo>
                  <a:cubicBezTo>
                    <a:pt x="46" y="97"/>
                    <a:pt x="46" y="97"/>
                    <a:pt x="46" y="97"/>
                  </a:cubicBezTo>
                  <a:cubicBezTo>
                    <a:pt x="44" y="98"/>
                    <a:pt x="43" y="99"/>
                    <a:pt x="41" y="99"/>
                  </a:cubicBezTo>
                  <a:cubicBezTo>
                    <a:pt x="36" y="99"/>
                    <a:pt x="33" y="95"/>
                    <a:pt x="33" y="91"/>
                  </a:cubicBezTo>
                  <a:cubicBezTo>
                    <a:pt x="33" y="86"/>
                    <a:pt x="36" y="83"/>
                    <a:pt x="41" y="83"/>
                  </a:cubicBezTo>
                  <a:cubicBezTo>
                    <a:pt x="43" y="83"/>
                    <a:pt x="44" y="83"/>
                    <a:pt x="46" y="84"/>
                  </a:cubicBezTo>
                  <a:cubicBezTo>
                    <a:pt x="47" y="85"/>
                    <a:pt x="47" y="85"/>
                    <a:pt x="47" y="85"/>
                  </a:cubicBezTo>
                  <a:cubicBezTo>
                    <a:pt x="47" y="85"/>
                    <a:pt x="48" y="85"/>
                    <a:pt x="48" y="85"/>
                  </a:cubicBezTo>
                  <a:cubicBezTo>
                    <a:pt x="48" y="85"/>
                    <a:pt x="49" y="85"/>
                    <a:pt x="49" y="85"/>
                  </a:cubicBezTo>
                  <a:cubicBezTo>
                    <a:pt x="49" y="85"/>
                    <a:pt x="49" y="85"/>
                    <a:pt x="49" y="85"/>
                  </a:cubicBezTo>
                  <a:cubicBezTo>
                    <a:pt x="49" y="66"/>
                    <a:pt x="49" y="66"/>
                    <a:pt x="49" y="66"/>
                  </a:cubicBezTo>
                  <a:cubicBezTo>
                    <a:pt x="31" y="66"/>
                    <a:pt x="31" y="66"/>
                    <a:pt x="31" y="66"/>
                  </a:cubicBezTo>
                  <a:cubicBezTo>
                    <a:pt x="29" y="66"/>
                    <a:pt x="28" y="65"/>
                    <a:pt x="30" y="62"/>
                  </a:cubicBezTo>
                  <a:cubicBezTo>
                    <a:pt x="30" y="62"/>
                    <a:pt x="30" y="62"/>
                    <a:pt x="30" y="62"/>
                  </a:cubicBezTo>
                  <a:cubicBezTo>
                    <a:pt x="30" y="62"/>
                    <a:pt x="30" y="62"/>
                    <a:pt x="30" y="62"/>
                  </a:cubicBezTo>
                  <a:cubicBezTo>
                    <a:pt x="31" y="61"/>
                    <a:pt x="32" y="59"/>
                    <a:pt x="32" y="58"/>
                  </a:cubicBezTo>
                  <a:cubicBezTo>
                    <a:pt x="32" y="54"/>
                    <a:pt x="29" y="51"/>
                    <a:pt x="25" y="51"/>
                  </a:cubicBezTo>
                  <a:moveTo>
                    <a:pt x="91" y="51"/>
                  </a:moveTo>
                  <a:cubicBezTo>
                    <a:pt x="88" y="51"/>
                    <a:pt x="85" y="54"/>
                    <a:pt x="85" y="58"/>
                  </a:cubicBezTo>
                  <a:cubicBezTo>
                    <a:pt x="85" y="59"/>
                    <a:pt x="85" y="61"/>
                    <a:pt x="86" y="62"/>
                  </a:cubicBezTo>
                  <a:cubicBezTo>
                    <a:pt x="86" y="62"/>
                    <a:pt x="86" y="62"/>
                    <a:pt x="86" y="62"/>
                  </a:cubicBezTo>
                  <a:cubicBezTo>
                    <a:pt x="87" y="62"/>
                    <a:pt x="87" y="62"/>
                    <a:pt x="87" y="62"/>
                  </a:cubicBezTo>
                  <a:cubicBezTo>
                    <a:pt x="89" y="65"/>
                    <a:pt x="87" y="66"/>
                    <a:pt x="85" y="66"/>
                  </a:cubicBezTo>
                  <a:cubicBezTo>
                    <a:pt x="67" y="66"/>
                    <a:pt x="67" y="66"/>
                    <a:pt x="67" y="66"/>
                  </a:cubicBezTo>
                  <a:cubicBezTo>
                    <a:pt x="67" y="84"/>
                    <a:pt x="67" y="84"/>
                    <a:pt x="67" y="84"/>
                  </a:cubicBezTo>
                  <a:cubicBezTo>
                    <a:pt x="67" y="86"/>
                    <a:pt x="66" y="87"/>
                    <a:pt x="65" y="87"/>
                  </a:cubicBezTo>
                  <a:cubicBezTo>
                    <a:pt x="65" y="87"/>
                    <a:pt x="64" y="87"/>
                    <a:pt x="63" y="86"/>
                  </a:cubicBezTo>
                  <a:cubicBezTo>
                    <a:pt x="62" y="85"/>
                    <a:pt x="62" y="85"/>
                    <a:pt x="62" y="85"/>
                  </a:cubicBezTo>
                  <a:cubicBezTo>
                    <a:pt x="61" y="84"/>
                    <a:pt x="60" y="84"/>
                    <a:pt x="58" y="84"/>
                  </a:cubicBezTo>
                  <a:cubicBezTo>
                    <a:pt x="55" y="84"/>
                    <a:pt x="52" y="87"/>
                    <a:pt x="52" y="91"/>
                  </a:cubicBezTo>
                  <a:cubicBezTo>
                    <a:pt x="52" y="94"/>
                    <a:pt x="55" y="97"/>
                    <a:pt x="58" y="97"/>
                  </a:cubicBezTo>
                  <a:cubicBezTo>
                    <a:pt x="60" y="97"/>
                    <a:pt x="61" y="97"/>
                    <a:pt x="62" y="96"/>
                  </a:cubicBezTo>
                  <a:cubicBezTo>
                    <a:pt x="63" y="96"/>
                    <a:pt x="63" y="96"/>
                    <a:pt x="63" y="96"/>
                  </a:cubicBezTo>
                  <a:cubicBezTo>
                    <a:pt x="64" y="95"/>
                    <a:pt x="65" y="95"/>
                    <a:pt x="65" y="95"/>
                  </a:cubicBezTo>
                  <a:cubicBezTo>
                    <a:pt x="66" y="95"/>
                    <a:pt x="67" y="96"/>
                    <a:pt x="67" y="97"/>
                  </a:cubicBezTo>
                  <a:cubicBezTo>
                    <a:pt x="67" y="115"/>
                    <a:pt x="67" y="115"/>
                    <a:pt x="67" y="115"/>
                  </a:cubicBezTo>
                  <a:cubicBezTo>
                    <a:pt x="104" y="115"/>
                    <a:pt x="104" y="115"/>
                    <a:pt x="104" y="115"/>
                  </a:cubicBezTo>
                  <a:cubicBezTo>
                    <a:pt x="111" y="115"/>
                    <a:pt x="116" y="110"/>
                    <a:pt x="116" y="103"/>
                  </a:cubicBezTo>
                  <a:cubicBezTo>
                    <a:pt x="116" y="66"/>
                    <a:pt x="116" y="66"/>
                    <a:pt x="116" y="66"/>
                  </a:cubicBezTo>
                  <a:cubicBezTo>
                    <a:pt x="98" y="66"/>
                    <a:pt x="98" y="66"/>
                    <a:pt x="98" y="66"/>
                  </a:cubicBezTo>
                  <a:cubicBezTo>
                    <a:pt x="96" y="66"/>
                    <a:pt x="94" y="65"/>
                    <a:pt x="96" y="62"/>
                  </a:cubicBezTo>
                  <a:cubicBezTo>
                    <a:pt x="97" y="62"/>
                    <a:pt x="97" y="62"/>
                    <a:pt x="97" y="62"/>
                  </a:cubicBezTo>
                  <a:cubicBezTo>
                    <a:pt x="97" y="62"/>
                    <a:pt x="97" y="62"/>
                    <a:pt x="97" y="62"/>
                  </a:cubicBezTo>
                  <a:cubicBezTo>
                    <a:pt x="98" y="61"/>
                    <a:pt x="98" y="59"/>
                    <a:pt x="98" y="58"/>
                  </a:cubicBezTo>
                  <a:cubicBezTo>
                    <a:pt x="98" y="54"/>
                    <a:pt x="95" y="51"/>
                    <a:pt x="91" y="51"/>
                  </a:cubicBezTo>
                  <a:moveTo>
                    <a:pt x="49" y="0"/>
                  </a:moveTo>
                  <a:cubicBezTo>
                    <a:pt x="12" y="0"/>
                    <a:pt x="12" y="0"/>
                    <a:pt x="12" y="0"/>
                  </a:cubicBezTo>
                  <a:cubicBezTo>
                    <a:pt x="6" y="0"/>
                    <a:pt x="0" y="5"/>
                    <a:pt x="0" y="12"/>
                  </a:cubicBezTo>
                  <a:cubicBezTo>
                    <a:pt x="0" y="49"/>
                    <a:pt x="0" y="49"/>
                    <a:pt x="0" y="49"/>
                  </a:cubicBezTo>
                  <a:cubicBezTo>
                    <a:pt x="19" y="49"/>
                    <a:pt x="19" y="49"/>
                    <a:pt x="19" y="49"/>
                  </a:cubicBezTo>
                  <a:cubicBezTo>
                    <a:pt x="19" y="48"/>
                    <a:pt x="19" y="48"/>
                    <a:pt x="19" y="48"/>
                  </a:cubicBezTo>
                  <a:cubicBezTo>
                    <a:pt x="20" y="48"/>
                    <a:pt x="20" y="47"/>
                    <a:pt x="19" y="46"/>
                  </a:cubicBezTo>
                  <a:cubicBezTo>
                    <a:pt x="18" y="45"/>
                    <a:pt x="18" y="45"/>
                    <a:pt x="18" y="45"/>
                  </a:cubicBezTo>
                  <a:cubicBezTo>
                    <a:pt x="17" y="44"/>
                    <a:pt x="17" y="42"/>
                    <a:pt x="17" y="40"/>
                  </a:cubicBezTo>
                  <a:cubicBezTo>
                    <a:pt x="17" y="36"/>
                    <a:pt x="20" y="32"/>
                    <a:pt x="25" y="32"/>
                  </a:cubicBezTo>
                  <a:cubicBezTo>
                    <a:pt x="29" y="32"/>
                    <a:pt x="33" y="36"/>
                    <a:pt x="33" y="40"/>
                  </a:cubicBezTo>
                  <a:cubicBezTo>
                    <a:pt x="33" y="42"/>
                    <a:pt x="32" y="44"/>
                    <a:pt x="31" y="45"/>
                  </a:cubicBezTo>
                  <a:cubicBezTo>
                    <a:pt x="31" y="46"/>
                    <a:pt x="31" y="46"/>
                    <a:pt x="31" y="46"/>
                  </a:cubicBezTo>
                  <a:cubicBezTo>
                    <a:pt x="30" y="47"/>
                    <a:pt x="30" y="48"/>
                    <a:pt x="30" y="48"/>
                  </a:cubicBezTo>
                  <a:cubicBezTo>
                    <a:pt x="31" y="49"/>
                    <a:pt x="31" y="49"/>
                    <a:pt x="31" y="49"/>
                  </a:cubicBezTo>
                  <a:cubicBezTo>
                    <a:pt x="49" y="49"/>
                    <a:pt x="49" y="49"/>
                    <a:pt x="49" y="49"/>
                  </a:cubicBezTo>
                  <a:cubicBezTo>
                    <a:pt x="49" y="30"/>
                    <a:pt x="49" y="30"/>
                    <a:pt x="49" y="30"/>
                  </a:cubicBezTo>
                  <a:cubicBezTo>
                    <a:pt x="49" y="30"/>
                    <a:pt x="49" y="30"/>
                    <a:pt x="49" y="30"/>
                  </a:cubicBezTo>
                  <a:cubicBezTo>
                    <a:pt x="49" y="30"/>
                    <a:pt x="48" y="30"/>
                    <a:pt x="48" y="30"/>
                  </a:cubicBezTo>
                  <a:cubicBezTo>
                    <a:pt x="48" y="30"/>
                    <a:pt x="47" y="30"/>
                    <a:pt x="47" y="30"/>
                  </a:cubicBezTo>
                  <a:cubicBezTo>
                    <a:pt x="46" y="31"/>
                    <a:pt x="46" y="31"/>
                    <a:pt x="46" y="31"/>
                  </a:cubicBezTo>
                  <a:cubicBezTo>
                    <a:pt x="44" y="32"/>
                    <a:pt x="43" y="32"/>
                    <a:pt x="41" y="32"/>
                  </a:cubicBezTo>
                  <a:cubicBezTo>
                    <a:pt x="36" y="32"/>
                    <a:pt x="33" y="29"/>
                    <a:pt x="33" y="24"/>
                  </a:cubicBezTo>
                  <a:cubicBezTo>
                    <a:pt x="33" y="20"/>
                    <a:pt x="36" y="16"/>
                    <a:pt x="41" y="16"/>
                  </a:cubicBezTo>
                  <a:cubicBezTo>
                    <a:pt x="43" y="16"/>
                    <a:pt x="44" y="17"/>
                    <a:pt x="46" y="18"/>
                  </a:cubicBezTo>
                  <a:cubicBezTo>
                    <a:pt x="47" y="18"/>
                    <a:pt x="47" y="18"/>
                    <a:pt x="47" y="18"/>
                  </a:cubicBezTo>
                  <a:cubicBezTo>
                    <a:pt x="47" y="19"/>
                    <a:pt x="48" y="19"/>
                    <a:pt x="48" y="19"/>
                  </a:cubicBezTo>
                  <a:cubicBezTo>
                    <a:pt x="48" y="19"/>
                    <a:pt x="49" y="19"/>
                    <a:pt x="49" y="19"/>
                  </a:cubicBezTo>
                  <a:cubicBezTo>
                    <a:pt x="49" y="19"/>
                    <a:pt x="49" y="19"/>
                    <a:pt x="49" y="19"/>
                  </a:cubicBezTo>
                  <a:cubicBezTo>
                    <a:pt x="49" y="0"/>
                    <a:pt x="49" y="0"/>
                    <a:pt x="49" y="0"/>
                  </a:cubicBezTo>
                </a:path>
              </a:pathLst>
            </a:custGeom>
            <a:solidFill>
              <a:srgbClr val="1E5FAE"/>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sp>
          <p:nvSpPr>
            <p:cNvPr id="36" name="矩形 35"/>
            <p:cNvSpPr/>
            <p:nvPr/>
          </p:nvSpPr>
          <p:spPr>
            <a:xfrm>
              <a:off x="7226358" y="2167583"/>
              <a:ext cx="10407438" cy="830997"/>
            </a:xfrm>
            <a:prstGeom prst="rect">
              <a:avLst/>
            </a:prstGeom>
          </p:spPr>
          <p:txBody>
            <a:bodyPr wrap="square">
              <a:spAutoFit/>
            </a:bodyPr>
            <a:lstStyle/>
            <a:p>
              <a:r>
                <a:rPr lang="en-US" altLang="zh-CN" sz="2400" dirty="0">
                  <a:solidFill>
                    <a:srgbClr val="1E5FAE"/>
                  </a:solidFill>
                  <a:latin typeface="Arial Rounded MT Bold" panose="020F0704030504030204" pitchFamily="34" charset="0"/>
                </a:rPr>
                <a:t>3</a:t>
              </a:r>
              <a:r>
                <a:rPr lang="zh-CN" altLang="en-US" sz="2400" dirty="0">
                  <a:solidFill>
                    <a:srgbClr val="1E5FAE"/>
                  </a:solidFill>
                  <a:latin typeface="Arial Rounded MT Bold" panose="020F0704030504030204" pitchFamily="34" charset="0"/>
                </a:rPr>
                <a:t>、中国大学员工数据库（以下简称</a:t>
              </a:r>
              <a:r>
                <a:rPr lang="en-US" altLang="zh-CN" sz="2400" dirty="0">
                  <a:solidFill>
                    <a:srgbClr val="1E5FAE"/>
                  </a:solidFill>
                  <a:latin typeface="Arial Rounded MT Bold" panose="020F0704030504030204" pitchFamily="34" charset="0"/>
                </a:rPr>
                <a:t>CUED-ROC</a:t>
              </a:r>
              <a:r>
                <a:rPr lang="zh-CN" altLang="en-US" sz="2400" dirty="0">
                  <a:solidFill>
                    <a:srgbClr val="1E5FAE"/>
                  </a:solidFill>
                  <a:latin typeface="Arial Rounded MT Bold" panose="020F0704030504030204" pitchFamily="34" charset="0"/>
                </a:rPr>
                <a:t>）</a:t>
              </a:r>
              <a:endParaRPr lang="en-US" altLang="zh-CN" sz="2400" dirty="0">
                <a:solidFill>
                  <a:srgbClr val="1E5FAE"/>
                </a:solidFill>
                <a:latin typeface="Arial Rounded MT Bold" panose="020F0704030504030204" pitchFamily="34" charset="0"/>
              </a:endParaRPr>
            </a:p>
            <a:p>
              <a:r>
                <a:rPr lang="zh-CN" altLang="en-US" sz="2400" dirty="0">
                  <a:latin typeface="Arial Rounded MT Bold" panose="020F0704030504030204" pitchFamily="34" charset="0"/>
                </a:rPr>
                <a:t>目前包括</a:t>
              </a:r>
              <a:r>
                <a:rPr lang="en-US" altLang="zh-CN" sz="2400" dirty="0">
                  <a:latin typeface="Arial Rounded MT Bold" panose="020F0704030504030204" pitchFamily="34" charset="0"/>
                </a:rPr>
                <a:t>7576</a:t>
              </a:r>
              <a:r>
                <a:rPr lang="zh-CN" altLang="en-US" sz="2400" dirty="0">
                  <a:latin typeface="Arial Rounded MT Bold" panose="020F0704030504030204" pitchFamily="34" charset="0"/>
                </a:rPr>
                <a:t>项记录，约占</a:t>
              </a:r>
              <a:r>
                <a:rPr lang="en-US" altLang="zh-CN" sz="2400" dirty="0">
                  <a:latin typeface="Arial Rounded MT Bold" panose="020F0704030504030204" pitchFamily="34" charset="0"/>
                </a:rPr>
                <a:t>1950</a:t>
              </a:r>
              <a:r>
                <a:rPr lang="zh-CN" altLang="en-US" sz="2400" dirty="0">
                  <a:latin typeface="Arial Rounded MT Bold" panose="020F0704030504030204" pitchFamily="34" charset="0"/>
                </a:rPr>
                <a:t>年全国</a:t>
              </a:r>
              <a:r>
                <a:rPr lang="en-US" altLang="zh-CN" sz="2400" dirty="0">
                  <a:latin typeface="Arial Rounded MT Bold" panose="020F0704030504030204" pitchFamily="34" charset="0"/>
                </a:rPr>
                <a:t>1</a:t>
              </a:r>
              <a:r>
                <a:rPr lang="zh-CN" altLang="en-US" sz="2400" dirty="0">
                  <a:latin typeface="Arial Rounded MT Bold" panose="020F0704030504030204" pitchFamily="34" charset="0"/>
                </a:rPr>
                <a:t>万名教师中大学教师的四分之三</a:t>
              </a:r>
            </a:p>
          </p:txBody>
        </p:sp>
      </p:grpSp>
      <p:sp>
        <p:nvSpPr>
          <p:cNvPr id="28" name="文本框 27">
            <a:extLst>
              <a:ext uri="{FF2B5EF4-FFF2-40B4-BE49-F238E27FC236}">
                <a16:creationId xmlns:a16="http://schemas.microsoft.com/office/drawing/2014/main" id="{00AC6E30-DC7D-443E-8A66-1B20B4E3FD50}"/>
              </a:ext>
            </a:extLst>
          </p:cNvPr>
          <p:cNvSpPr txBox="1"/>
          <p:nvPr/>
        </p:nvSpPr>
        <p:spPr>
          <a:xfrm>
            <a:off x="8627561" y="6218432"/>
            <a:ext cx="6097904"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2800" b="1" i="0" u="none" strike="noStrike" kern="1200" cap="none" spc="0" normalizeH="0" baseline="0" noProof="0" smtClean="0">
                <a:ln>
                  <a:noFill/>
                </a:ln>
                <a:solidFill>
                  <a:srgbClr val="5B9BD5">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tabLst/>
                <a:defRPr/>
              </a:pPr>
              <a:t>5</a:t>
            </a:fld>
            <a:endParaRPr kumimoji="0" lang="zh-CN" altLang="en-US" sz="2800" b="1" i="0" u="none" strike="noStrike" kern="1200" cap="none" spc="0" normalizeH="0" baseline="0" noProof="0" dirty="0">
              <a:ln>
                <a:noFill/>
              </a:ln>
              <a:solidFill>
                <a:srgbClr val="5B9BD5">
                  <a:lumMod val="50000"/>
                </a:srgbClr>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000"/>
                                        <p:tgtEl>
                                          <p:spTgt spid="24"/>
                                        </p:tgtEl>
                                        <p:attrNameLst>
                                          <p:attrName>ppt_x</p:attrName>
                                        </p:attrNameLst>
                                      </p:cBhvr>
                                      <p:tavLst>
                                        <p:tav tm="0">
                                          <p:val>
                                            <p:strVal val="#ppt_x-#ppt_w*1.125000"/>
                                          </p:val>
                                        </p:tav>
                                        <p:tav tm="100000">
                                          <p:val>
                                            <p:strVal val="#ppt_x"/>
                                          </p:val>
                                        </p:tav>
                                      </p:tavLst>
                                    </p:anim>
                                    <p:animEffect transition="in" filter="wipe(right)">
                                      <p:cBhvr>
                                        <p:cTn id="8" dur="1000"/>
                                        <p:tgtEl>
                                          <p:spTgt spid="24"/>
                                        </p:tgtEl>
                                      </p:cBhvr>
                                    </p:animEffect>
                                  </p:childTnLst>
                                </p:cTn>
                              </p:par>
                            </p:childTnLst>
                          </p:cTn>
                        </p:par>
                        <p:par>
                          <p:cTn id="9" fill="hold">
                            <p:stCondLst>
                              <p:cond delay="1000"/>
                            </p:stCondLst>
                            <p:childTnLst>
                              <p:par>
                                <p:cTn id="10" presetID="22" presetClass="entr" presetSubtype="8"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1000"/>
                                        <p:tgtEl>
                                          <p:spTgt spid="3"/>
                                        </p:tgtEl>
                                      </p:cBhvr>
                                    </p:animEffect>
                                  </p:childTnLst>
                                </p:cTn>
                              </p:par>
                            </p:childTnLst>
                          </p:cTn>
                        </p:par>
                        <p:par>
                          <p:cTn id="13" fill="hold">
                            <p:stCondLst>
                              <p:cond delay="2000"/>
                            </p:stCondLst>
                            <p:childTnLst>
                              <p:par>
                                <p:cTn id="14" presetID="12" presetClass="entr" presetSubtype="8"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1000"/>
                                        <p:tgtEl>
                                          <p:spTgt spid="30"/>
                                        </p:tgtEl>
                                        <p:attrNameLst>
                                          <p:attrName>ppt_x</p:attrName>
                                        </p:attrNameLst>
                                      </p:cBhvr>
                                      <p:tavLst>
                                        <p:tav tm="0">
                                          <p:val>
                                            <p:strVal val="#ppt_x-#ppt_w*1.125000"/>
                                          </p:val>
                                        </p:tav>
                                        <p:tav tm="100000">
                                          <p:val>
                                            <p:strVal val="#ppt_x"/>
                                          </p:val>
                                        </p:tav>
                                      </p:tavLst>
                                    </p:anim>
                                    <p:animEffect transition="in" filter="wipe(right)">
                                      <p:cBhvr>
                                        <p:cTn id="17" dur="1000"/>
                                        <p:tgtEl>
                                          <p:spTgt spid="30"/>
                                        </p:tgtEl>
                                      </p:cBhvr>
                                    </p:animEffect>
                                  </p:childTnLst>
                                </p:cTn>
                              </p:par>
                            </p:childTnLst>
                          </p:cTn>
                        </p:par>
                        <p:par>
                          <p:cTn id="18" fill="hold">
                            <p:stCondLst>
                              <p:cond delay="3000"/>
                            </p:stCondLst>
                            <p:childTnLst>
                              <p:par>
                                <p:cTn id="19" presetID="12" presetClass="entr" presetSubtype="8" fill="hold"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1000"/>
                                        <p:tgtEl>
                                          <p:spTgt spid="34"/>
                                        </p:tgtEl>
                                        <p:attrNameLst>
                                          <p:attrName>ppt_x</p:attrName>
                                        </p:attrNameLst>
                                      </p:cBhvr>
                                      <p:tavLst>
                                        <p:tav tm="0">
                                          <p:val>
                                            <p:strVal val="#ppt_x-#ppt_w*1.125000"/>
                                          </p:val>
                                        </p:tav>
                                        <p:tav tm="100000">
                                          <p:val>
                                            <p:strVal val="#ppt_x"/>
                                          </p:val>
                                        </p:tav>
                                      </p:tavLst>
                                    </p:anim>
                                    <p:animEffect transition="in" filter="wipe(right)">
                                      <p:cBhvr>
                                        <p:cTn id="22"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
          <p:cNvPicPr>
            <a:picLocks noChangeAspect="1"/>
          </p:cNvPicPr>
          <p:nvPr/>
        </p:nvPicPr>
        <p:blipFill>
          <a:blip r:embed="rId4"/>
          <a:stretch>
            <a:fillRect/>
          </a:stretch>
        </p:blipFill>
        <p:spPr>
          <a:xfrm rot="10800000" flipH="1" flipV="1">
            <a:off x="75565" y="-1270"/>
            <a:ext cx="12101830" cy="6858000"/>
          </a:xfrm>
          <a:prstGeom prst="rect">
            <a:avLst/>
          </a:prstGeom>
        </p:spPr>
      </p:pic>
      <p:pic>
        <p:nvPicPr>
          <p:cNvPr id="6" name="图片 5" descr="a"/>
          <p:cNvPicPr>
            <a:picLocks noChangeAspect="1"/>
          </p:cNvPicPr>
          <p:nvPr/>
        </p:nvPicPr>
        <p:blipFill>
          <a:blip r:embed="rId5"/>
          <a:stretch>
            <a:fillRect/>
          </a:stretch>
        </p:blipFill>
        <p:spPr>
          <a:xfrm>
            <a:off x="-30480" y="0"/>
            <a:ext cx="7679055" cy="6917690"/>
          </a:xfrm>
          <a:prstGeom prst="rect">
            <a:avLst/>
          </a:prstGeom>
        </p:spPr>
      </p:pic>
      <p:grpSp>
        <p:nvGrpSpPr>
          <p:cNvPr id="9" name="组合 8"/>
          <p:cNvGrpSpPr/>
          <p:nvPr/>
        </p:nvGrpSpPr>
        <p:grpSpPr>
          <a:xfrm>
            <a:off x="2622676" y="1157605"/>
            <a:ext cx="7034545" cy="5405120"/>
            <a:chOff x="4435" y="1821"/>
            <a:chExt cx="13590" cy="8512"/>
          </a:xfrm>
          <a:effectLst>
            <a:outerShdw blurRad="63500" sx="102000" sy="102000" algn="ctr" rotWithShape="0">
              <a:prstClr val="black">
                <a:alpha val="40000"/>
              </a:prstClr>
            </a:outerShdw>
          </a:effectLst>
        </p:grpSpPr>
        <p:pic>
          <p:nvPicPr>
            <p:cNvPr id="7" name="图片 6" descr="zzzzz_0000s_0003_矩形-1"/>
            <p:cNvPicPr>
              <a:picLocks noChangeAspect="1"/>
            </p:cNvPicPr>
            <p:nvPr/>
          </p:nvPicPr>
          <p:blipFill>
            <a:blip r:embed="rId6"/>
            <a:stretch>
              <a:fillRect/>
            </a:stretch>
          </p:blipFill>
          <p:spPr>
            <a:xfrm rot="5400000">
              <a:off x="2503" y="3753"/>
              <a:ext cx="8512" cy="4648"/>
            </a:xfrm>
            <a:prstGeom prst="rect">
              <a:avLst/>
            </a:prstGeom>
          </p:spPr>
        </p:pic>
        <p:sp>
          <p:nvSpPr>
            <p:cNvPr id="8" name="矩形 7"/>
            <p:cNvSpPr/>
            <p:nvPr/>
          </p:nvSpPr>
          <p:spPr>
            <a:xfrm>
              <a:off x="7111" y="4414"/>
              <a:ext cx="10914" cy="4272"/>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等腰三角形 20"/>
          <p:cNvSpPr/>
          <p:nvPr/>
        </p:nvSpPr>
        <p:spPr>
          <a:xfrm flipV="1">
            <a:off x="10676432" y="6338273"/>
            <a:ext cx="440336" cy="224236"/>
          </a:xfrm>
          <a:prstGeom prst="triangle">
            <a:avLst/>
          </a:prstGeom>
          <a:solidFill>
            <a:srgbClr val="2757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3992581" y="2870013"/>
            <a:ext cx="5679904" cy="2585323"/>
          </a:xfrm>
          <a:prstGeom prst="rect">
            <a:avLst/>
          </a:prstGeom>
          <a:noFill/>
        </p:spPr>
        <p:txBody>
          <a:bodyPr wrap="square" rtlCol="0">
            <a:spAutoFit/>
          </a:bodyPr>
          <a:lstStyle/>
          <a:p>
            <a:pPr algn="ctr"/>
            <a:r>
              <a:rPr lang="en-US" altLang="zh-CN" sz="9000" b="1" dirty="0">
                <a:solidFill>
                  <a:schemeClr val="bg2">
                    <a:lumMod val="25000"/>
                  </a:schemeClr>
                </a:solidFill>
                <a:latin typeface="华文细黑" panose="02010600040101010101" pitchFamily="2" charset="-122"/>
                <a:ea typeface="华文细黑" panose="02010600040101010101" pitchFamily="2" charset="-122"/>
              </a:rPr>
              <a:t>01</a:t>
            </a:r>
          </a:p>
          <a:p>
            <a:pPr algn="ctr"/>
            <a:r>
              <a:rPr lang="zh-CN" altLang="en-US" sz="4000" b="1" dirty="0">
                <a:solidFill>
                  <a:schemeClr val="bg2">
                    <a:lumMod val="25000"/>
                  </a:schemeClr>
                </a:solidFill>
                <a:latin typeface="华文细黑" panose="02010600040101010101" pitchFamily="2" charset="-122"/>
                <a:ea typeface="华文细黑" panose="02010600040101010101" pitchFamily="2" charset="-122"/>
              </a:rPr>
              <a:t>民国教育的特点</a:t>
            </a:r>
            <a:endParaRPr lang="en-US" altLang="zh-CN" sz="4000" b="1" dirty="0">
              <a:solidFill>
                <a:schemeClr val="bg2">
                  <a:lumMod val="25000"/>
                </a:schemeClr>
              </a:solidFill>
              <a:latin typeface="华文细黑" panose="02010600040101010101" pitchFamily="2" charset="-122"/>
              <a:ea typeface="华文细黑" panose="02010600040101010101" pitchFamily="2" charset="-122"/>
            </a:endParaRPr>
          </a:p>
          <a:p>
            <a:pPr algn="ctr"/>
            <a:r>
              <a:rPr lang="zh-CN" altLang="en-US" sz="3200" b="1" dirty="0">
                <a:solidFill>
                  <a:schemeClr val="bg2">
                    <a:lumMod val="25000"/>
                  </a:schemeClr>
                </a:solidFill>
                <a:latin typeface="华文细黑" panose="02010600040101010101" pitchFamily="2" charset="-122"/>
                <a:ea typeface="华文细黑" panose="02010600040101010101" pitchFamily="2" charset="-122"/>
              </a:rPr>
              <a:t>高度国际化训练</a:t>
            </a:r>
          </a:p>
        </p:txBody>
      </p:sp>
      <p:sp>
        <p:nvSpPr>
          <p:cNvPr id="10" name="文本框 9">
            <a:extLst>
              <a:ext uri="{FF2B5EF4-FFF2-40B4-BE49-F238E27FC236}">
                <a16:creationId xmlns:a16="http://schemas.microsoft.com/office/drawing/2014/main" id="{D12AD2A0-92EF-4A2D-97EA-FD6883F56D7A}"/>
              </a:ext>
            </a:extLst>
          </p:cNvPr>
          <p:cNvSpPr txBox="1"/>
          <p:nvPr/>
        </p:nvSpPr>
        <p:spPr>
          <a:xfrm>
            <a:off x="8563736" y="6039289"/>
            <a:ext cx="616077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2800" b="1" i="0" u="none" strike="noStrike" kern="1200" cap="none" spc="0" normalizeH="0" baseline="0" noProof="0" smtClean="0">
                <a:ln>
                  <a:noFill/>
                </a:ln>
                <a:solidFill>
                  <a:srgbClr val="5B9BD5">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tabLst/>
                <a:defRPr/>
              </a:pPr>
              <a:t>6</a:t>
            </a:fld>
            <a:endParaRPr kumimoji="0" lang="zh-CN" altLang="en-US" sz="2800" b="1" i="0" u="none" strike="noStrike" kern="1200" cap="none" spc="0" normalizeH="0" baseline="0" noProof="0" dirty="0">
              <a:ln>
                <a:noFill/>
              </a:ln>
              <a:solidFill>
                <a:srgbClr val="5B9BD5">
                  <a:lumMod val="50000"/>
                </a:srgbClr>
              </a:solidFill>
              <a:effectLst/>
              <a:uLnTx/>
              <a:uFillTx/>
              <a:latin typeface="黑体" panose="02010609060101010101" pitchFamily="49" charset="-122"/>
              <a:ea typeface="黑体" panose="02010609060101010101" pitchFamily="49" charset="-122"/>
              <a:cs typeface="+mn-cs"/>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heel(1)">
                                      <p:cBhvr>
                                        <p:cTn id="7" dur="20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2000"/>
                                        <p:tgtEl>
                                          <p:spTgt spid="29"/>
                                        </p:tgtEl>
                                      </p:cBhvr>
                                    </p:animEffect>
                                    <p:anim calcmode="lin" valueType="num">
                                      <p:cBhvr>
                                        <p:cTn id="13" dur="2000" fill="hold"/>
                                        <p:tgtEl>
                                          <p:spTgt spid="29"/>
                                        </p:tgtEl>
                                        <p:attrNameLst>
                                          <p:attrName>ppt_w</p:attrName>
                                        </p:attrNameLst>
                                      </p:cBhvr>
                                      <p:tavLst>
                                        <p:tav tm="0" fmla="#ppt_w*sin(2.5*pi*$)">
                                          <p:val>
                                            <p:fltVal val="0"/>
                                          </p:val>
                                        </p:tav>
                                        <p:tav tm="100000">
                                          <p:val>
                                            <p:fltVal val="1"/>
                                          </p:val>
                                        </p:tav>
                                      </p:tavLst>
                                    </p:anim>
                                    <p:anim calcmode="lin" valueType="num">
                                      <p:cBhvr>
                                        <p:cTn id="14"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arn(inVertical)">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circle(in)">
                                      <p:cBhvr>
                                        <p:cTn id="24" dur="20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arn(inVertical)">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654142" y="1790484"/>
            <a:ext cx="711024" cy="711024"/>
            <a:chOff x="5755532" y="2010348"/>
            <a:chExt cx="711024" cy="711024"/>
          </a:xfrm>
        </p:grpSpPr>
        <p:sp>
          <p:nvSpPr>
            <p:cNvPr id="11" name="椭圆 10"/>
            <p:cNvSpPr/>
            <p:nvPr/>
          </p:nvSpPr>
          <p:spPr>
            <a:xfrm>
              <a:off x="5755532" y="2010348"/>
              <a:ext cx="711024" cy="711024"/>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Group 9"/>
            <p:cNvGrpSpPr>
              <a:grpSpLocks noChangeAspect="1"/>
            </p:cNvGrpSpPr>
            <p:nvPr/>
          </p:nvGrpSpPr>
          <p:grpSpPr bwMode="auto">
            <a:xfrm>
              <a:off x="5965978" y="2186144"/>
              <a:ext cx="293620" cy="359432"/>
              <a:chOff x="2324" y="3022"/>
              <a:chExt cx="464" cy="568"/>
            </a:xfrm>
          </p:grpSpPr>
          <p:sp>
            <p:nvSpPr>
              <p:cNvPr id="17" name="AutoShape 8"/>
              <p:cNvSpPr>
                <a:spLocks noChangeAspect="1" noChangeArrowheads="1" noTextEdit="1"/>
              </p:cNvSpPr>
              <p:nvPr/>
            </p:nvSpPr>
            <p:spPr bwMode="auto">
              <a:xfrm>
                <a:off x="2324" y="3022"/>
                <a:ext cx="464" cy="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 name="Freeform 10"/>
              <p:cNvSpPr>
                <a:spLocks noEditPoints="1"/>
              </p:cNvSpPr>
              <p:nvPr/>
            </p:nvSpPr>
            <p:spPr bwMode="auto">
              <a:xfrm>
                <a:off x="2291" y="3144"/>
                <a:ext cx="502" cy="487"/>
              </a:xfrm>
              <a:custGeom>
                <a:avLst/>
                <a:gdLst>
                  <a:gd name="T0" fmla="*/ 77 w 185"/>
                  <a:gd name="T1" fmla="*/ 43 h 180"/>
                  <a:gd name="T2" fmla="*/ 77 w 185"/>
                  <a:gd name="T3" fmla="*/ 43 h 180"/>
                  <a:gd name="T4" fmla="*/ 73 w 185"/>
                  <a:gd name="T5" fmla="*/ 34 h 180"/>
                  <a:gd name="T6" fmla="*/ 73 w 185"/>
                  <a:gd name="T7" fmla="*/ 34 h 180"/>
                  <a:gd name="T8" fmla="*/ 40 w 185"/>
                  <a:gd name="T9" fmla="*/ 2 h 180"/>
                  <a:gd name="T10" fmla="*/ 32 w 185"/>
                  <a:gd name="T11" fmla="*/ 3 h 180"/>
                  <a:gd name="T12" fmla="*/ 21 w 185"/>
                  <a:gd name="T13" fmla="*/ 15 h 180"/>
                  <a:gd name="T14" fmla="*/ 65 w 185"/>
                  <a:gd name="T15" fmla="*/ 55 h 180"/>
                  <a:gd name="T16" fmla="*/ 77 w 185"/>
                  <a:gd name="T17" fmla="*/ 43 h 180"/>
                  <a:gd name="T18" fmla="*/ 183 w 185"/>
                  <a:gd name="T19" fmla="*/ 134 h 180"/>
                  <a:gd name="T20" fmla="*/ 183 w 185"/>
                  <a:gd name="T21" fmla="*/ 134 h 180"/>
                  <a:gd name="T22" fmla="*/ 150 w 185"/>
                  <a:gd name="T23" fmla="*/ 104 h 180"/>
                  <a:gd name="T24" fmla="*/ 140 w 185"/>
                  <a:gd name="T25" fmla="*/ 104 h 180"/>
                  <a:gd name="T26" fmla="*/ 129 w 185"/>
                  <a:gd name="T27" fmla="*/ 116 h 180"/>
                  <a:gd name="T28" fmla="*/ 171 w 185"/>
                  <a:gd name="T29" fmla="*/ 155 h 180"/>
                  <a:gd name="T30" fmla="*/ 183 w 185"/>
                  <a:gd name="T31" fmla="*/ 143 h 180"/>
                  <a:gd name="T32" fmla="*/ 183 w 185"/>
                  <a:gd name="T33" fmla="*/ 134 h 180"/>
                  <a:gd name="T34" fmla="*/ 98 w 185"/>
                  <a:gd name="T35" fmla="*/ 109 h 180"/>
                  <a:gd name="T36" fmla="*/ 68 w 185"/>
                  <a:gd name="T37" fmla="*/ 81 h 180"/>
                  <a:gd name="T38" fmla="*/ 61 w 185"/>
                  <a:gd name="T39" fmla="*/ 58 h 180"/>
                  <a:gd name="T40" fmla="*/ 18 w 185"/>
                  <a:gd name="T41" fmla="*/ 18 h 180"/>
                  <a:gd name="T42" fmla="*/ 60 w 185"/>
                  <a:gd name="T43" fmla="*/ 120 h 180"/>
                  <a:gd name="T44" fmla="*/ 168 w 185"/>
                  <a:gd name="T45" fmla="*/ 158 h 180"/>
                  <a:gd name="T46" fmla="*/ 126 w 185"/>
                  <a:gd name="T47" fmla="*/ 119 h 180"/>
                  <a:gd name="T48" fmla="*/ 98 w 185"/>
                  <a:gd name="T49" fmla="*/ 10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5" h="180">
                    <a:moveTo>
                      <a:pt x="77" y="43"/>
                    </a:moveTo>
                    <a:cubicBezTo>
                      <a:pt x="77" y="43"/>
                      <a:pt x="77" y="43"/>
                      <a:pt x="77" y="43"/>
                    </a:cubicBezTo>
                    <a:cubicBezTo>
                      <a:pt x="79" y="41"/>
                      <a:pt x="76" y="37"/>
                      <a:pt x="73" y="34"/>
                    </a:cubicBezTo>
                    <a:cubicBezTo>
                      <a:pt x="73" y="34"/>
                      <a:pt x="73" y="34"/>
                      <a:pt x="73" y="34"/>
                    </a:cubicBezTo>
                    <a:cubicBezTo>
                      <a:pt x="40" y="2"/>
                      <a:pt x="40" y="2"/>
                      <a:pt x="40" y="2"/>
                    </a:cubicBezTo>
                    <a:cubicBezTo>
                      <a:pt x="38" y="0"/>
                      <a:pt x="34" y="0"/>
                      <a:pt x="32" y="3"/>
                    </a:cubicBezTo>
                    <a:cubicBezTo>
                      <a:pt x="21" y="15"/>
                      <a:pt x="21" y="15"/>
                      <a:pt x="21" y="15"/>
                    </a:cubicBezTo>
                    <a:cubicBezTo>
                      <a:pt x="65" y="55"/>
                      <a:pt x="65" y="55"/>
                      <a:pt x="65" y="55"/>
                    </a:cubicBezTo>
                    <a:lnTo>
                      <a:pt x="77" y="43"/>
                    </a:lnTo>
                    <a:close/>
                    <a:moveTo>
                      <a:pt x="183" y="134"/>
                    </a:moveTo>
                    <a:cubicBezTo>
                      <a:pt x="183" y="134"/>
                      <a:pt x="183" y="134"/>
                      <a:pt x="183" y="134"/>
                    </a:cubicBezTo>
                    <a:cubicBezTo>
                      <a:pt x="150" y="104"/>
                      <a:pt x="150" y="104"/>
                      <a:pt x="150" y="104"/>
                    </a:cubicBezTo>
                    <a:cubicBezTo>
                      <a:pt x="147" y="101"/>
                      <a:pt x="143" y="101"/>
                      <a:pt x="140" y="104"/>
                    </a:cubicBezTo>
                    <a:cubicBezTo>
                      <a:pt x="129" y="116"/>
                      <a:pt x="129" y="116"/>
                      <a:pt x="129" y="116"/>
                    </a:cubicBezTo>
                    <a:cubicBezTo>
                      <a:pt x="171" y="155"/>
                      <a:pt x="171" y="155"/>
                      <a:pt x="171" y="155"/>
                    </a:cubicBezTo>
                    <a:cubicBezTo>
                      <a:pt x="183" y="143"/>
                      <a:pt x="183" y="143"/>
                      <a:pt x="183" y="143"/>
                    </a:cubicBezTo>
                    <a:cubicBezTo>
                      <a:pt x="185" y="141"/>
                      <a:pt x="185" y="137"/>
                      <a:pt x="183" y="134"/>
                    </a:cubicBezTo>
                    <a:close/>
                    <a:moveTo>
                      <a:pt x="98" y="109"/>
                    </a:moveTo>
                    <a:cubicBezTo>
                      <a:pt x="89" y="102"/>
                      <a:pt x="78" y="92"/>
                      <a:pt x="68" y="81"/>
                    </a:cubicBezTo>
                    <a:cubicBezTo>
                      <a:pt x="62" y="73"/>
                      <a:pt x="56" y="64"/>
                      <a:pt x="61" y="58"/>
                    </a:cubicBezTo>
                    <a:cubicBezTo>
                      <a:pt x="18" y="18"/>
                      <a:pt x="18" y="18"/>
                      <a:pt x="18" y="18"/>
                    </a:cubicBezTo>
                    <a:cubicBezTo>
                      <a:pt x="12" y="26"/>
                      <a:pt x="0" y="62"/>
                      <a:pt x="60" y="120"/>
                    </a:cubicBezTo>
                    <a:cubicBezTo>
                      <a:pt x="122" y="180"/>
                      <a:pt x="161" y="166"/>
                      <a:pt x="168" y="158"/>
                    </a:cubicBezTo>
                    <a:cubicBezTo>
                      <a:pt x="126" y="119"/>
                      <a:pt x="126" y="119"/>
                      <a:pt x="126" y="119"/>
                    </a:cubicBezTo>
                    <a:cubicBezTo>
                      <a:pt x="120" y="125"/>
                      <a:pt x="113" y="120"/>
                      <a:pt x="98" y="10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1"/>
              <p:cNvSpPr>
                <a:spLocks noEditPoints="1"/>
              </p:cNvSpPr>
              <p:nvPr/>
            </p:nvSpPr>
            <p:spPr bwMode="auto">
              <a:xfrm>
                <a:off x="2413" y="3019"/>
                <a:ext cx="204" cy="184"/>
              </a:xfrm>
              <a:custGeom>
                <a:avLst/>
                <a:gdLst>
                  <a:gd name="T0" fmla="*/ 14 w 75"/>
                  <a:gd name="T1" fmla="*/ 1 h 68"/>
                  <a:gd name="T2" fmla="*/ 8 w 75"/>
                  <a:gd name="T3" fmla="*/ 4 h 68"/>
                  <a:gd name="T4" fmla="*/ 0 w 75"/>
                  <a:gd name="T5" fmla="*/ 40 h 68"/>
                  <a:gd name="T6" fmla="*/ 4 w 75"/>
                  <a:gd name="T7" fmla="*/ 45 h 68"/>
                  <a:gd name="T8" fmla="*/ 7 w 75"/>
                  <a:gd name="T9" fmla="*/ 45 h 68"/>
                  <a:gd name="T10" fmla="*/ 9 w 75"/>
                  <a:gd name="T11" fmla="*/ 42 h 68"/>
                  <a:gd name="T12" fmla="*/ 17 w 75"/>
                  <a:gd name="T13" fmla="*/ 6 h 68"/>
                  <a:gd name="T14" fmla="*/ 14 w 75"/>
                  <a:gd name="T15" fmla="*/ 1 h 68"/>
                  <a:gd name="T16" fmla="*/ 74 w 75"/>
                  <a:gd name="T17" fmla="*/ 44 h 68"/>
                  <a:gd name="T18" fmla="*/ 68 w 75"/>
                  <a:gd name="T19" fmla="*/ 42 h 68"/>
                  <a:gd name="T20" fmla="*/ 36 w 75"/>
                  <a:gd name="T21" fmla="*/ 60 h 68"/>
                  <a:gd name="T22" fmla="*/ 34 w 75"/>
                  <a:gd name="T23" fmla="*/ 66 h 68"/>
                  <a:gd name="T24" fmla="*/ 40 w 75"/>
                  <a:gd name="T25" fmla="*/ 67 h 68"/>
                  <a:gd name="T26" fmla="*/ 40 w 75"/>
                  <a:gd name="T27" fmla="*/ 67 h 68"/>
                  <a:gd name="T28" fmla="*/ 72 w 75"/>
                  <a:gd name="T29" fmla="*/ 50 h 68"/>
                  <a:gd name="T30" fmla="*/ 74 w 75"/>
                  <a:gd name="T31" fmla="*/ 44 h 68"/>
                  <a:gd name="T32" fmla="*/ 47 w 75"/>
                  <a:gd name="T33" fmla="*/ 18 h 68"/>
                  <a:gd name="T34" fmla="*/ 41 w 75"/>
                  <a:gd name="T35" fmla="*/ 19 h 68"/>
                  <a:gd name="T36" fmla="*/ 19 w 75"/>
                  <a:gd name="T37" fmla="*/ 49 h 68"/>
                  <a:gd name="T38" fmla="*/ 20 w 75"/>
                  <a:gd name="T39" fmla="*/ 55 h 68"/>
                  <a:gd name="T40" fmla="*/ 25 w 75"/>
                  <a:gd name="T41" fmla="*/ 55 h 68"/>
                  <a:gd name="T42" fmla="*/ 27 w 75"/>
                  <a:gd name="T43" fmla="*/ 54 h 68"/>
                  <a:gd name="T44" fmla="*/ 48 w 75"/>
                  <a:gd name="T45" fmla="*/ 24 h 68"/>
                  <a:gd name="T46" fmla="*/ 47 w 75"/>
                  <a:gd name="T47" fmla="*/ 1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5" h="68">
                    <a:moveTo>
                      <a:pt x="14" y="1"/>
                    </a:moveTo>
                    <a:cubicBezTo>
                      <a:pt x="11" y="0"/>
                      <a:pt x="9" y="2"/>
                      <a:pt x="8" y="4"/>
                    </a:cubicBezTo>
                    <a:cubicBezTo>
                      <a:pt x="0" y="40"/>
                      <a:pt x="0" y="40"/>
                      <a:pt x="0" y="40"/>
                    </a:cubicBezTo>
                    <a:cubicBezTo>
                      <a:pt x="0" y="42"/>
                      <a:pt x="1" y="45"/>
                      <a:pt x="4" y="45"/>
                    </a:cubicBezTo>
                    <a:cubicBezTo>
                      <a:pt x="5" y="45"/>
                      <a:pt x="6" y="45"/>
                      <a:pt x="7" y="45"/>
                    </a:cubicBezTo>
                    <a:cubicBezTo>
                      <a:pt x="8" y="44"/>
                      <a:pt x="9" y="43"/>
                      <a:pt x="9" y="42"/>
                    </a:cubicBezTo>
                    <a:cubicBezTo>
                      <a:pt x="17" y="6"/>
                      <a:pt x="17" y="6"/>
                      <a:pt x="17" y="6"/>
                    </a:cubicBezTo>
                    <a:cubicBezTo>
                      <a:pt x="18" y="4"/>
                      <a:pt x="16" y="1"/>
                      <a:pt x="14" y="1"/>
                    </a:cubicBezTo>
                    <a:close/>
                    <a:moveTo>
                      <a:pt x="74" y="44"/>
                    </a:moveTo>
                    <a:cubicBezTo>
                      <a:pt x="73" y="42"/>
                      <a:pt x="70" y="41"/>
                      <a:pt x="68" y="42"/>
                    </a:cubicBezTo>
                    <a:cubicBezTo>
                      <a:pt x="36" y="60"/>
                      <a:pt x="36" y="60"/>
                      <a:pt x="36" y="60"/>
                    </a:cubicBezTo>
                    <a:cubicBezTo>
                      <a:pt x="34" y="61"/>
                      <a:pt x="33" y="63"/>
                      <a:pt x="34" y="66"/>
                    </a:cubicBezTo>
                    <a:cubicBezTo>
                      <a:pt x="35" y="68"/>
                      <a:pt x="38" y="68"/>
                      <a:pt x="40" y="67"/>
                    </a:cubicBezTo>
                    <a:cubicBezTo>
                      <a:pt x="40" y="67"/>
                      <a:pt x="40" y="67"/>
                      <a:pt x="40" y="67"/>
                    </a:cubicBezTo>
                    <a:cubicBezTo>
                      <a:pt x="72" y="50"/>
                      <a:pt x="72" y="50"/>
                      <a:pt x="72" y="50"/>
                    </a:cubicBezTo>
                    <a:cubicBezTo>
                      <a:pt x="74" y="49"/>
                      <a:pt x="75" y="46"/>
                      <a:pt x="74" y="44"/>
                    </a:cubicBezTo>
                    <a:close/>
                    <a:moveTo>
                      <a:pt x="47" y="18"/>
                    </a:moveTo>
                    <a:cubicBezTo>
                      <a:pt x="45" y="17"/>
                      <a:pt x="42" y="17"/>
                      <a:pt x="41" y="19"/>
                    </a:cubicBezTo>
                    <a:cubicBezTo>
                      <a:pt x="19" y="49"/>
                      <a:pt x="19" y="49"/>
                      <a:pt x="19" y="49"/>
                    </a:cubicBezTo>
                    <a:cubicBezTo>
                      <a:pt x="18" y="51"/>
                      <a:pt x="19" y="54"/>
                      <a:pt x="20" y="55"/>
                    </a:cubicBezTo>
                    <a:cubicBezTo>
                      <a:pt x="22" y="56"/>
                      <a:pt x="24" y="56"/>
                      <a:pt x="25" y="55"/>
                    </a:cubicBezTo>
                    <a:cubicBezTo>
                      <a:pt x="26" y="55"/>
                      <a:pt x="26" y="55"/>
                      <a:pt x="27" y="54"/>
                    </a:cubicBezTo>
                    <a:cubicBezTo>
                      <a:pt x="48" y="24"/>
                      <a:pt x="48" y="24"/>
                      <a:pt x="48" y="24"/>
                    </a:cubicBezTo>
                    <a:cubicBezTo>
                      <a:pt x="49" y="22"/>
                      <a:pt x="49" y="20"/>
                      <a:pt x="47" y="1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8" name="组合 37"/>
          <p:cNvGrpSpPr/>
          <p:nvPr/>
        </p:nvGrpSpPr>
        <p:grpSpPr>
          <a:xfrm>
            <a:off x="654142" y="3528263"/>
            <a:ext cx="711024" cy="711024"/>
            <a:chOff x="5755532" y="3406785"/>
            <a:chExt cx="711024" cy="711024"/>
          </a:xfrm>
        </p:grpSpPr>
        <p:sp>
          <p:nvSpPr>
            <p:cNvPr id="8" name="椭圆 7"/>
            <p:cNvSpPr/>
            <p:nvPr/>
          </p:nvSpPr>
          <p:spPr>
            <a:xfrm>
              <a:off x="5755532" y="3406785"/>
              <a:ext cx="711024" cy="711024"/>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Group 18"/>
            <p:cNvGrpSpPr>
              <a:grpSpLocks noChangeAspect="1"/>
            </p:cNvGrpSpPr>
            <p:nvPr/>
          </p:nvGrpSpPr>
          <p:grpSpPr bwMode="auto">
            <a:xfrm>
              <a:off x="5933578" y="3669765"/>
              <a:ext cx="354930" cy="185064"/>
              <a:chOff x="4533" y="3245"/>
              <a:chExt cx="397" cy="207"/>
            </a:xfrm>
          </p:grpSpPr>
          <p:sp>
            <p:nvSpPr>
              <p:cNvPr id="21" name="AutoShape 17"/>
              <p:cNvSpPr>
                <a:spLocks noChangeAspect="1" noChangeArrowheads="1" noTextEdit="1"/>
              </p:cNvSpPr>
              <p:nvPr/>
            </p:nvSpPr>
            <p:spPr bwMode="auto">
              <a:xfrm>
                <a:off x="4533" y="3245"/>
                <a:ext cx="397"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 name="Freeform 19"/>
              <p:cNvSpPr/>
              <p:nvPr/>
            </p:nvSpPr>
            <p:spPr bwMode="auto">
              <a:xfrm>
                <a:off x="4534" y="3247"/>
                <a:ext cx="391" cy="202"/>
              </a:xfrm>
              <a:custGeom>
                <a:avLst/>
                <a:gdLst>
                  <a:gd name="T0" fmla="*/ 0 w 391"/>
                  <a:gd name="T1" fmla="*/ 202 h 202"/>
                  <a:gd name="T2" fmla="*/ 197 w 391"/>
                  <a:gd name="T3" fmla="*/ 0 h 202"/>
                  <a:gd name="T4" fmla="*/ 391 w 391"/>
                  <a:gd name="T5" fmla="*/ 202 h 202"/>
                </a:gdLst>
                <a:ahLst/>
                <a:cxnLst>
                  <a:cxn ang="0">
                    <a:pos x="T0" y="T1"/>
                  </a:cxn>
                  <a:cxn ang="0">
                    <a:pos x="T2" y="T3"/>
                  </a:cxn>
                  <a:cxn ang="0">
                    <a:pos x="T4" y="T5"/>
                  </a:cxn>
                </a:cxnLst>
                <a:rect l="0" t="0" r="r" b="b"/>
                <a:pathLst>
                  <a:path w="391" h="202">
                    <a:moveTo>
                      <a:pt x="0" y="202"/>
                    </a:moveTo>
                    <a:lnTo>
                      <a:pt x="197" y="0"/>
                    </a:lnTo>
                    <a:lnTo>
                      <a:pt x="391" y="202"/>
                    </a:lnTo>
                  </a:path>
                </a:pathLst>
              </a:custGeom>
              <a:noFill/>
              <a:ln w="34925" cap="rnd">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3" name="Freeform 20"/>
              <p:cNvSpPr/>
              <p:nvPr/>
            </p:nvSpPr>
            <p:spPr bwMode="auto">
              <a:xfrm>
                <a:off x="4650" y="3335"/>
                <a:ext cx="164" cy="114"/>
              </a:xfrm>
              <a:custGeom>
                <a:avLst/>
                <a:gdLst>
                  <a:gd name="T0" fmla="*/ 0 w 164"/>
                  <a:gd name="T1" fmla="*/ 0 h 114"/>
                  <a:gd name="T2" fmla="*/ 14 w 164"/>
                  <a:gd name="T3" fmla="*/ 114 h 114"/>
                  <a:gd name="T4" fmla="*/ 40 w 164"/>
                  <a:gd name="T5" fmla="*/ 114 h 114"/>
                  <a:gd name="T6" fmla="*/ 82 w 164"/>
                  <a:gd name="T7" fmla="*/ 0 h 114"/>
                  <a:gd name="T8" fmla="*/ 122 w 164"/>
                  <a:gd name="T9" fmla="*/ 114 h 114"/>
                  <a:gd name="T10" fmla="*/ 149 w 164"/>
                  <a:gd name="T11" fmla="*/ 114 h 114"/>
                  <a:gd name="T12" fmla="*/ 164 w 164"/>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164" h="114">
                    <a:moveTo>
                      <a:pt x="0" y="0"/>
                    </a:moveTo>
                    <a:lnTo>
                      <a:pt x="14" y="114"/>
                    </a:lnTo>
                    <a:lnTo>
                      <a:pt x="40" y="114"/>
                    </a:lnTo>
                    <a:lnTo>
                      <a:pt x="82" y="0"/>
                    </a:lnTo>
                    <a:lnTo>
                      <a:pt x="122" y="114"/>
                    </a:lnTo>
                    <a:lnTo>
                      <a:pt x="149" y="114"/>
                    </a:lnTo>
                    <a:lnTo>
                      <a:pt x="164" y="0"/>
                    </a:lnTo>
                  </a:path>
                </a:pathLst>
              </a:custGeom>
              <a:noFill/>
              <a:ln w="34925"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sp>
        <p:nvSpPr>
          <p:cNvPr id="26" name="矩形 25"/>
          <p:cNvSpPr/>
          <p:nvPr/>
        </p:nvSpPr>
        <p:spPr>
          <a:xfrm>
            <a:off x="1848968" y="1034377"/>
            <a:ext cx="5572109" cy="1815882"/>
          </a:xfrm>
          <a:prstGeom prst="rect">
            <a:avLst/>
          </a:prstGeom>
        </p:spPr>
        <p:txBody>
          <a:bodyPr wrap="square">
            <a:spAutoFit/>
          </a:bodyPr>
          <a:lstStyle/>
          <a:p>
            <a:pPr algn="just"/>
            <a:endParaRPr lang="en-US" altLang="zh-CN" sz="2400" b="1" dirty="0">
              <a:effectLst>
                <a:outerShdw blurRad="38100" dist="38100" dir="2700000" algn="tl">
                  <a:srgbClr val="000000">
                    <a:alpha val="43137"/>
                  </a:srgbClr>
                </a:outerShdw>
              </a:effectLst>
              <a:latin typeface="等线" panose="02010600030101010101" pitchFamily="2" charset="-122"/>
            </a:endParaRPr>
          </a:p>
          <a:p>
            <a:pPr algn="just"/>
            <a:r>
              <a:rPr lang="zh-CN" altLang="en-US" sz="2800" b="1" dirty="0">
                <a:effectLst>
                  <a:outerShdw blurRad="38100" dist="38100" dir="2700000" algn="tl">
                    <a:srgbClr val="000000">
                      <a:alpha val="43137"/>
                    </a:srgbClr>
                  </a:outerShdw>
                </a:effectLst>
                <a:latin typeface="等线" panose="02010600030101010101" pitchFamily="2" charset="-122"/>
              </a:rPr>
              <a:t>招收学生</a:t>
            </a:r>
            <a:endParaRPr lang="en-US" altLang="zh-CN" sz="2800" b="1" dirty="0">
              <a:effectLst>
                <a:outerShdw blurRad="38100" dist="38100" dir="2700000" algn="tl">
                  <a:srgbClr val="000000">
                    <a:alpha val="43137"/>
                  </a:srgbClr>
                </a:outerShdw>
              </a:effectLst>
              <a:latin typeface="等线" panose="02010600030101010101" pitchFamily="2" charset="-122"/>
            </a:endParaRPr>
          </a:p>
          <a:p>
            <a:pPr algn="just"/>
            <a:r>
              <a:rPr lang="zh-CN" altLang="en-US" sz="2000" dirty="0">
                <a:effectLst>
                  <a:outerShdw blurRad="38100" dist="38100" dir="2700000" algn="tl">
                    <a:srgbClr val="000000">
                      <a:alpha val="43137"/>
                    </a:srgbClr>
                  </a:outerShdw>
                </a:effectLst>
                <a:latin typeface="等线" panose="02010600030101010101" pitchFamily="2" charset="-122"/>
              </a:rPr>
              <a:t>虽然科举考试于</a:t>
            </a:r>
            <a:r>
              <a:rPr lang="en-US" altLang="zh-CN" sz="2000" dirty="0">
                <a:effectLst>
                  <a:outerShdw blurRad="38100" dist="38100" dir="2700000" algn="tl">
                    <a:srgbClr val="000000">
                      <a:alpha val="43137"/>
                    </a:srgbClr>
                  </a:outerShdw>
                </a:effectLst>
                <a:latin typeface="等线" panose="02010600030101010101" pitchFamily="2" charset="-122"/>
              </a:rPr>
              <a:t>1905</a:t>
            </a:r>
            <a:r>
              <a:rPr lang="zh-CN" altLang="en-US" sz="2000" dirty="0">
                <a:effectLst>
                  <a:outerShdw blurRad="38100" dist="38100" dir="2700000" algn="tl">
                    <a:srgbClr val="000000">
                      <a:alpha val="43137"/>
                    </a:srgbClr>
                  </a:outerShdw>
                </a:effectLst>
                <a:latin typeface="等线" panose="02010600030101010101" pitchFamily="2" charset="-122"/>
              </a:rPr>
              <a:t>年正式废除，考试仍然是选择大学入学、出国留学和毕业后就业的正规程序，且更为严格。</a:t>
            </a:r>
          </a:p>
        </p:txBody>
      </p:sp>
      <p:grpSp>
        <p:nvGrpSpPr>
          <p:cNvPr id="12" name="组合 11"/>
          <p:cNvGrpSpPr/>
          <p:nvPr/>
        </p:nvGrpSpPr>
        <p:grpSpPr>
          <a:xfrm>
            <a:off x="516256" y="347345"/>
            <a:ext cx="8678778" cy="1076960"/>
            <a:chOff x="813" y="547"/>
            <a:chExt cx="12347" cy="1696"/>
          </a:xfrm>
        </p:grpSpPr>
        <p:sp>
          <p:nvSpPr>
            <p:cNvPr id="9" name="文本框 8"/>
            <p:cNvSpPr txBox="1"/>
            <p:nvPr/>
          </p:nvSpPr>
          <p:spPr>
            <a:xfrm>
              <a:off x="2309" y="547"/>
              <a:ext cx="10851" cy="1696"/>
            </a:xfrm>
            <a:prstGeom prst="rect">
              <a:avLst/>
            </a:prstGeom>
            <a:noFill/>
          </p:spPr>
          <p:txBody>
            <a:bodyPr wrap="square" rtlCol="0">
              <a:spAutoFit/>
            </a:bodyPr>
            <a:lstStyle/>
            <a:p>
              <a:r>
                <a:rPr lang="en-US" altLang="zh-CN" sz="3200" b="1" dirty="0">
                  <a:solidFill>
                    <a:schemeClr val="bg2">
                      <a:lumMod val="25000"/>
                    </a:schemeClr>
                  </a:solidFill>
                  <a:latin typeface="华文细黑" panose="02010600040101010101" pitchFamily="2" charset="-122"/>
                  <a:ea typeface="华文细黑" panose="02010600040101010101" pitchFamily="2" charset="-122"/>
                </a:rPr>
                <a:t>01/</a:t>
              </a:r>
              <a:r>
                <a:rPr lang="zh-CN" altLang="en-US" sz="3200" b="1" dirty="0">
                  <a:solidFill>
                    <a:schemeClr val="bg2">
                      <a:lumMod val="25000"/>
                    </a:schemeClr>
                  </a:solidFill>
                  <a:latin typeface="华文细黑" panose="02010600040101010101" pitchFamily="2" charset="-122"/>
                  <a:ea typeface="华文细黑" panose="02010600040101010101" pitchFamily="2" charset="-122"/>
                </a:rPr>
                <a:t>学生选拔和教师就业的精英原则</a:t>
              </a:r>
              <a:endParaRPr lang="en-US" altLang="zh-CN" sz="3200" b="1" dirty="0">
                <a:solidFill>
                  <a:schemeClr val="bg2">
                    <a:lumMod val="25000"/>
                  </a:schemeClr>
                </a:solidFill>
                <a:latin typeface="华文细黑" panose="02010600040101010101" pitchFamily="2" charset="-122"/>
                <a:ea typeface="华文细黑" panose="02010600040101010101" pitchFamily="2" charset="-122"/>
              </a:endParaRPr>
            </a:p>
            <a:p>
              <a:endParaRPr lang="en-US" altLang="zh-CN" sz="3200" b="1" dirty="0">
                <a:solidFill>
                  <a:schemeClr val="bg2">
                    <a:lumMod val="25000"/>
                  </a:schemeClr>
                </a:solidFill>
                <a:latin typeface="华文细黑" panose="02010600040101010101" pitchFamily="2" charset="-122"/>
                <a:ea typeface="华文细黑" panose="02010600040101010101" pitchFamily="2" charset="-122"/>
              </a:endParaRPr>
            </a:p>
          </p:txBody>
        </p:sp>
        <p:sp>
          <p:nvSpPr>
            <p:cNvPr id="7" name="椭圆 6"/>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矩形 34"/>
          <p:cNvSpPr/>
          <p:nvPr/>
        </p:nvSpPr>
        <p:spPr>
          <a:xfrm>
            <a:off x="1848968" y="3746316"/>
            <a:ext cx="5572109" cy="1446550"/>
          </a:xfrm>
          <a:prstGeom prst="rect">
            <a:avLst/>
          </a:prstGeom>
        </p:spPr>
        <p:txBody>
          <a:bodyPr wrap="square">
            <a:spAutoFit/>
          </a:bodyPr>
          <a:lstStyle/>
          <a:p>
            <a:pPr algn="just"/>
            <a:r>
              <a:rPr lang="zh-CN" altLang="en-US" sz="2800" b="1" dirty="0">
                <a:effectLst>
                  <a:outerShdw blurRad="38100" dist="38100" dir="2700000" algn="tl">
                    <a:srgbClr val="000000">
                      <a:alpha val="43137"/>
                    </a:srgbClr>
                  </a:outerShdw>
                </a:effectLst>
                <a:latin typeface="等线" panose="02010600030101010101" pitchFamily="2" charset="-122"/>
              </a:rPr>
              <a:t>招收教师</a:t>
            </a:r>
            <a:endParaRPr lang="en-US" altLang="zh-CN" sz="2800" b="1" dirty="0">
              <a:effectLst>
                <a:outerShdw blurRad="38100" dist="38100" dir="2700000" algn="tl">
                  <a:srgbClr val="000000">
                    <a:alpha val="43137"/>
                  </a:srgbClr>
                </a:outerShdw>
              </a:effectLst>
              <a:latin typeface="等线" panose="02010600030101010101" pitchFamily="2" charset="-122"/>
            </a:endParaRPr>
          </a:p>
          <a:p>
            <a:pPr algn="just"/>
            <a:r>
              <a:rPr lang="zh-CN" altLang="en-US" sz="2000" dirty="0">
                <a:effectLst>
                  <a:outerShdw blurRad="38100" dist="38100" dir="2700000" algn="tl">
                    <a:srgbClr val="000000">
                      <a:alpha val="43137"/>
                    </a:srgbClr>
                  </a:outerShdw>
                </a:effectLst>
                <a:latin typeface="等线" panose="02010600030101010101" pitchFamily="2" charset="-122"/>
              </a:rPr>
              <a:t>与招生不同，大学教师的招聘不是以考试为基础的，但在中国最好的大学，就业主要限于从西方著名大学毕业的学生。</a:t>
            </a:r>
          </a:p>
        </p:txBody>
      </p:sp>
      <p:sp>
        <p:nvSpPr>
          <p:cNvPr id="24" name="文本框 23">
            <a:extLst>
              <a:ext uri="{FF2B5EF4-FFF2-40B4-BE49-F238E27FC236}">
                <a16:creationId xmlns:a16="http://schemas.microsoft.com/office/drawing/2014/main" id="{9B083A56-3230-4103-9439-13F672041295}"/>
              </a:ext>
            </a:extLst>
          </p:cNvPr>
          <p:cNvSpPr txBox="1"/>
          <p:nvPr/>
        </p:nvSpPr>
        <p:spPr>
          <a:xfrm>
            <a:off x="8546783" y="5987435"/>
            <a:ext cx="6097904"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2800" b="1" i="0" u="none" strike="noStrike" kern="1200" cap="none" spc="0" normalizeH="0" baseline="0" noProof="0" smtClean="0">
                <a:ln>
                  <a:noFill/>
                </a:ln>
                <a:solidFill>
                  <a:srgbClr val="5B9BD5">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tabLst/>
                <a:defRPr/>
              </a:pPr>
              <a:t>7</a:t>
            </a:fld>
            <a:endParaRPr kumimoji="0" lang="zh-CN" altLang="en-US" sz="2800" b="1" i="0" u="none" strike="noStrike" kern="1200" cap="none" spc="0" normalizeH="0" baseline="0" noProof="0" dirty="0">
              <a:ln>
                <a:noFill/>
              </a:ln>
              <a:solidFill>
                <a:srgbClr val="5B9BD5">
                  <a:lumMod val="50000"/>
                </a:srgbClr>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750"/>
                                        <p:tgtEl>
                                          <p:spTgt spid="39"/>
                                        </p:tgtEl>
                                        <p:attrNameLst>
                                          <p:attrName>ppt_y</p:attrName>
                                        </p:attrNameLst>
                                      </p:cBhvr>
                                      <p:tavLst>
                                        <p:tav tm="0">
                                          <p:val>
                                            <p:strVal val="#ppt_y+#ppt_h*1.125000"/>
                                          </p:val>
                                        </p:tav>
                                        <p:tav tm="100000">
                                          <p:val>
                                            <p:strVal val="#ppt_y"/>
                                          </p:val>
                                        </p:tav>
                                      </p:tavLst>
                                    </p:anim>
                                    <p:animEffect transition="in" filter="wipe(up)">
                                      <p:cBhvr>
                                        <p:cTn id="8" dur="750"/>
                                        <p:tgtEl>
                                          <p:spTgt spid="39"/>
                                        </p:tgtEl>
                                      </p:cBhvr>
                                    </p:animEffect>
                                  </p:childTnLst>
                                </p:cTn>
                              </p:par>
                            </p:childTnLst>
                          </p:cTn>
                        </p:par>
                        <p:par>
                          <p:cTn id="9" fill="hold">
                            <p:stCondLst>
                              <p:cond delay="1000"/>
                            </p:stCondLst>
                            <p:childTnLst>
                              <p:par>
                                <p:cTn id="10" presetID="12" presetClass="entr" presetSubtype="4" fill="hold"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additive="base">
                                        <p:cTn id="12" dur="750"/>
                                        <p:tgtEl>
                                          <p:spTgt spid="38"/>
                                        </p:tgtEl>
                                        <p:attrNameLst>
                                          <p:attrName>ppt_y</p:attrName>
                                        </p:attrNameLst>
                                      </p:cBhvr>
                                      <p:tavLst>
                                        <p:tav tm="0">
                                          <p:val>
                                            <p:strVal val="#ppt_y+#ppt_h*1.125000"/>
                                          </p:val>
                                        </p:tav>
                                        <p:tav tm="100000">
                                          <p:val>
                                            <p:strVal val="#ppt_y"/>
                                          </p:val>
                                        </p:tav>
                                      </p:tavLst>
                                    </p:anim>
                                    <p:animEffect transition="in" filter="wipe(up)">
                                      <p:cBhvr>
                                        <p:cTn id="13" dur="7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846721" y="1367937"/>
            <a:ext cx="2161747" cy="695165"/>
            <a:chOff x="6480383" y="1934083"/>
            <a:chExt cx="2161747" cy="695165"/>
          </a:xfrm>
        </p:grpSpPr>
        <p:sp>
          <p:nvSpPr>
            <p:cNvPr id="21" name="Freeform 64"/>
            <p:cNvSpPr>
              <a:spLocks noEditPoints="1"/>
            </p:cNvSpPr>
            <p:nvPr/>
          </p:nvSpPr>
          <p:spPr bwMode="auto">
            <a:xfrm>
              <a:off x="6480383" y="1934083"/>
              <a:ext cx="588886" cy="583112"/>
            </a:xfrm>
            <a:custGeom>
              <a:avLst/>
              <a:gdLst>
                <a:gd name="T0" fmla="*/ 18 w 116"/>
                <a:gd name="T1" fmla="*/ 58 h 115"/>
                <a:gd name="T2" fmla="*/ 19 w 116"/>
                <a:gd name="T3" fmla="*/ 62 h 115"/>
                <a:gd name="T4" fmla="*/ 18 w 116"/>
                <a:gd name="T5" fmla="*/ 66 h 115"/>
                <a:gd name="T6" fmla="*/ 0 w 116"/>
                <a:gd name="T7" fmla="*/ 85 h 115"/>
                <a:gd name="T8" fmla="*/ 1 w 116"/>
                <a:gd name="T9" fmla="*/ 85 h 115"/>
                <a:gd name="T10" fmla="*/ 4 w 116"/>
                <a:gd name="T11" fmla="*/ 84 h 115"/>
                <a:gd name="T12" fmla="*/ 17 w 116"/>
                <a:gd name="T13" fmla="*/ 91 h 115"/>
                <a:gd name="T14" fmla="*/ 4 w 116"/>
                <a:gd name="T15" fmla="*/ 97 h 115"/>
                <a:gd name="T16" fmla="*/ 1 w 116"/>
                <a:gd name="T17" fmla="*/ 96 h 115"/>
                <a:gd name="T18" fmla="*/ 0 w 116"/>
                <a:gd name="T19" fmla="*/ 96 h 115"/>
                <a:gd name="T20" fmla="*/ 12 w 116"/>
                <a:gd name="T21" fmla="*/ 115 h 115"/>
                <a:gd name="T22" fmla="*/ 49 w 116"/>
                <a:gd name="T23" fmla="*/ 96 h 115"/>
                <a:gd name="T24" fmla="*/ 48 w 116"/>
                <a:gd name="T25" fmla="*/ 96 h 115"/>
                <a:gd name="T26" fmla="*/ 46 w 116"/>
                <a:gd name="T27" fmla="*/ 97 h 115"/>
                <a:gd name="T28" fmla="*/ 33 w 116"/>
                <a:gd name="T29" fmla="*/ 91 h 115"/>
                <a:gd name="T30" fmla="*/ 46 w 116"/>
                <a:gd name="T31" fmla="*/ 84 h 115"/>
                <a:gd name="T32" fmla="*/ 48 w 116"/>
                <a:gd name="T33" fmla="*/ 85 h 115"/>
                <a:gd name="T34" fmla="*/ 49 w 116"/>
                <a:gd name="T35" fmla="*/ 85 h 115"/>
                <a:gd name="T36" fmla="*/ 31 w 116"/>
                <a:gd name="T37" fmla="*/ 66 h 115"/>
                <a:gd name="T38" fmla="*/ 30 w 116"/>
                <a:gd name="T39" fmla="*/ 62 h 115"/>
                <a:gd name="T40" fmla="*/ 32 w 116"/>
                <a:gd name="T41" fmla="*/ 58 h 115"/>
                <a:gd name="T42" fmla="*/ 91 w 116"/>
                <a:gd name="T43" fmla="*/ 51 h 115"/>
                <a:gd name="T44" fmla="*/ 86 w 116"/>
                <a:gd name="T45" fmla="*/ 62 h 115"/>
                <a:gd name="T46" fmla="*/ 87 w 116"/>
                <a:gd name="T47" fmla="*/ 62 h 115"/>
                <a:gd name="T48" fmla="*/ 67 w 116"/>
                <a:gd name="T49" fmla="*/ 66 h 115"/>
                <a:gd name="T50" fmla="*/ 65 w 116"/>
                <a:gd name="T51" fmla="*/ 87 h 115"/>
                <a:gd name="T52" fmla="*/ 62 w 116"/>
                <a:gd name="T53" fmla="*/ 85 h 115"/>
                <a:gd name="T54" fmla="*/ 52 w 116"/>
                <a:gd name="T55" fmla="*/ 91 h 115"/>
                <a:gd name="T56" fmla="*/ 62 w 116"/>
                <a:gd name="T57" fmla="*/ 96 h 115"/>
                <a:gd name="T58" fmla="*/ 65 w 116"/>
                <a:gd name="T59" fmla="*/ 95 h 115"/>
                <a:gd name="T60" fmla="*/ 67 w 116"/>
                <a:gd name="T61" fmla="*/ 115 h 115"/>
                <a:gd name="T62" fmla="*/ 116 w 116"/>
                <a:gd name="T63" fmla="*/ 103 h 115"/>
                <a:gd name="T64" fmla="*/ 98 w 116"/>
                <a:gd name="T65" fmla="*/ 66 h 115"/>
                <a:gd name="T66" fmla="*/ 97 w 116"/>
                <a:gd name="T67" fmla="*/ 62 h 115"/>
                <a:gd name="T68" fmla="*/ 98 w 116"/>
                <a:gd name="T69" fmla="*/ 58 h 115"/>
                <a:gd name="T70" fmla="*/ 49 w 116"/>
                <a:gd name="T71" fmla="*/ 0 h 115"/>
                <a:gd name="T72" fmla="*/ 0 w 116"/>
                <a:gd name="T73" fmla="*/ 12 h 115"/>
                <a:gd name="T74" fmla="*/ 19 w 116"/>
                <a:gd name="T75" fmla="*/ 49 h 115"/>
                <a:gd name="T76" fmla="*/ 19 w 116"/>
                <a:gd name="T77" fmla="*/ 46 h 115"/>
                <a:gd name="T78" fmla="*/ 17 w 116"/>
                <a:gd name="T79" fmla="*/ 40 h 115"/>
                <a:gd name="T80" fmla="*/ 33 w 116"/>
                <a:gd name="T81" fmla="*/ 40 h 115"/>
                <a:gd name="T82" fmla="*/ 31 w 116"/>
                <a:gd name="T83" fmla="*/ 46 h 115"/>
                <a:gd name="T84" fmla="*/ 31 w 116"/>
                <a:gd name="T85" fmla="*/ 49 h 115"/>
                <a:gd name="T86" fmla="*/ 49 w 116"/>
                <a:gd name="T87" fmla="*/ 30 h 115"/>
                <a:gd name="T88" fmla="*/ 48 w 116"/>
                <a:gd name="T89" fmla="*/ 30 h 115"/>
                <a:gd name="T90" fmla="*/ 46 w 116"/>
                <a:gd name="T91" fmla="*/ 31 h 115"/>
                <a:gd name="T92" fmla="*/ 33 w 116"/>
                <a:gd name="T93" fmla="*/ 24 h 115"/>
                <a:gd name="T94" fmla="*/ 46 w 116"/>
                <a:gd name="T95" fmla="*/ 18 h 115"/>
                <a:gd name="T96" fmla="*/ 48 w 116"/>
                <a:gd name="T97" fmla="*/ 19 h 115"/>
                <a:gd name="T98" fmla="*/ 49 w 116"/>
                <a:gd name="T99"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6" h="115">
                  <a:moveTo>
                    <a:pt x="25" y="51"/>
                  </a:moveTo>
                  <a:cubicBezTo>
                    <a:pt x="21" y="51"/>
                    <a:pt x="18" y="54"/>
                    <a:pt x="18" y="58"/>
                  </a:cubicBezTo>
                  <a:cubicBezTo>
                    <a:pt x="18" y="59"/>
                    <a:pt x="19" y="61"/>
                    <a:pt x="19" y="62"/>
                  </a:cubicBezTo>
                  <a:cubicBezTo>
                    <a:pt x="19" y="62"/>
                    <a:pt x="19" y="62"/>
                    <a:pt x="19" y="62"/>
                  </a:cubicBezTo>
                  <a:cubicBezTo>
                    <a:pt x="20" y="62"/>
                    <a:pt x="20" y="62"/>
                    <a:pt x="20" y="62"/>
                  </a:cubicBezTo>
                  <a:cubicBezTo>
                    <a:pt x="22" y="65"/>
                    <a:pt x="21" y="66"/>
                    <a:pt x="18" y="66"/>
                  </a:cubicBezTo>
                  <a:cubicBezTo>
                    <a:pt x="0" y="66"/>
                    <a:pt x="0" y="66"/>
                    <a:pt x="0" y="66"/>
                  </a:cubicBezTo>
                  <a:cubicBezTo>
                    <a:pt x="0" y="85"/>
                    <a:pt x="0" y="85"/>
                    <a:pt x="0" y="85"/>
                  </a:cubicBezTo>
                  <a:cubicBezTo>
                    <a:pt x="1" y="85"/>
                    <a:pt x="1" y="85"/>
                    <a:pt x="1" y="85"/>
                  </a:cubicBezTo>
                  <a:cubicBezTo>
                    <a:pt x="1" y="85"/>
                    <a:pt x="1" y="85"/>
                    <a:pt x="1" y="85"/>
                  </a:cubicBezTo>
                  <a:cubicBezTo>
                    <a:pt x="2" y="85"/>
                    <a:pt x="3" y="85"/>
                    <a:pt x="3" y="85"/>
                  </a:cubicBezTo>
                  <a:cubicBezTo>
                    <a:pt x="4" y="84"/>
                    <a:pt x="4" y="84"/>
                    <a:pt x="4" y="84"/>
                  </a:cubicBezTo>
                  <a:cubicBezTo>
                    <a:pt x="5" y="83"/>
                    <a:pt x="7" y="83"/>
                    <a:pt x="9" y="83"/>
                  </a:cubicBezTo>
                  <a:cubicBezTo>
                    <a:pt x="13" y="83"/>
                    <a:pt x="17" y="86"/>
                    <a:pt x="17" y="91"/>
                  </a:cubicBezTo>
                  <a:cubicBezTo>
                    <a:pt x="17" y="95"/>
                    <a:pt x="13" y="99"/>
                    <a:pt x="9" y="99"/>
                  </a:cubicBezTo>
                  <a:cubicBezTo>
                    <a:pt x="7" y="99"/>
                    <a:pt x="5" y="98"/>
                    <a:pt x="4" y="97"/>
                  </a:cubicBezTo>
                  <a:cubicBezTo>
                    <a:pt x="3" y="97"/>
                    <a:pt x="3" y="97"/>
                    <a:pt x="3" y="97"/>
                  </a:cubicBezTo>
                  <a:cubicBezTo>
                    <a:pt x="3" y="96"/>
                    <a:pt x="2" y="96"/>
                    <a:pt x="1" y="96"/>
                  </a:cubicBezTo>
                  <a:cubicBezTo>
                    <a:pt x="1" y="96"/>
                    <a:pt x="1" y="96"/>
                    <a:pt x="1" y="96"/>
                  </a:cubicBezTo>
                  <a:cubicBezTo>
                    <a:pt x="0" y="96"/>
                    <a:pt x="0" y="96"/>
                    <a:pt x="0" y="96"/>
                  </a:cubicBezTo>
                  <a:cubicBezTo>
                    <a:pt x="0" y="103"/>
                    <a:pt x="0" y="103"/>
                    <a:pt x="0" y="103"/>
                  </a:cubicBezTo>
                  <a:cubicBezTo>
                    <a:pt x="0" y="110"/>
                    <a:pt x="6" y="115"/>
                    <a:pt x="12" y="115"/>
                  </a:cubicBezTo>
                  <a:cubicBezTo>
                    <a:pt x="49" y="115"/>
                    <a:pt x="49" y="115"/>
                    <a:pt x="49" y="115"/>
                  </a:cubicBezTo>
                  <a:cubicBezTo>
                    <a:pt x="49" y="96"/>
                    <a:pt x="49" y="96"/>
                    <a:pt x="49" y="96"/>
                  </a:cubicBezTo>
                  <a:cubicBezTo>
                    <a:pt x="49" y="96"/>
                    <a:pt x="49" y="96"/>
                    <a:pt x="49" y="96"/>
                  </a:cubicBezTo>
                  <a:cubicBezTo>
                    <a:pt x="49" y="96"/>
                    <a:pt x="48" y="96"/>
                    <a:pt x="48" y="96"/>
                  </a:cubicBezTo>
                  <a:cubicBezTo>
                    <a:pt x="48" y="96"/>
                    <a:pt x="47" y="96"/>
                    <a:pt x="47" y="97"/>
                  </a:cubicBezTo>
                  <a:cubicBezTo>
                    <a:pt x="46" y="97"/>
                    <a:pt x="46" y="97"/>
                    <a:pt x="46" y="97"/>
                  </a:cubicBezTo>
                  <a:cubicBezTo>
                    <a:pt x="44" y="98"/>
                    <a:pt x="43" y="99"/>
                    <a:pt x="41" y="99"/>
                  </a:cubicBezTo>
                  <a:cubicBezTo>
                    <a:pt x="36" y="99"/>
                    <a:pt x="33" y="95"/>
                    <a:pt x="33" y="91"/>
                  </a:cubicBezTo>
                  <a:cubicBezTo>
                    <a:pt x="33" y="86"/>
                    <a:pt x="36" y="83"/>
                    <a:pt x="41" y="83"/>
                  </a:cubicBezTo>
                  <a:cubicBezTo>
                    <a:pt x="43" y="83"/>
                    <a:pt x="44" y="83"/>
                    <a:pt x="46" y="84"/>
                  </a:cubicBezTo>
                  <a:cubicBezTo>
                    <a:pt x="47" y="85"/>
                    <a:pt x="47" y="85"/>
                    <a:pt x="47" y="85"/>
                  </a:cubicBezTo>
                  <a:cubicBezTo>
                    <a:pt x="47" y="85"/>
                    <a:pt x="48" y="85"/>
                    <a:pt x="48" y="85"/>
                  </a:cubicBezTo>
                  <a:cubicBezTo>
                    <a:pt x="48" y="85"/>
                    <a:pt x="49" y="85"/>
                    <a:pt x="49" y="85"/>
                  </a:cubicBezTo>
                  <a:cubicBezTo>
                    <a:pt x="49" y="85"/>
                    <a:pt x="49" y="85"/>
                    <a:pt x="49" y="85"/>
                  </a:cubicBezTo>
                  <a:cubicBezTo>
                    <a:pt x="49" y="66"/>
                    <a:pt x="49" y="66"/>
                    <a:pt x="49" y="66"/>
                  </a:cubicBezTo>
                  <a:cubicBezTo>
                    <a:pt x="31" y="66"/>
                    <a:pt x="31" y="66"/>
                    <a:pt x="31" y="66"/>
                  </a:cubicBezTo>
                  <a:cubicBezTo>
                    <a:pt x="29" y="66"/>
                    <a:pt x="28" y="65"/>
                    <a:pt x="30" y="62"/>
                  </a:cubicBezTo>
                  <a:cubicBezTo>
                    <a:pt x="30" y="62"/>
                    <a:pt x="30" y="62"/>
                    <a:pt x="30" y="62"/>
                  </a:cubicBezTo>
                  <a:cubicBezTo>
                    <a:pt x="30" y="62"/>
                    <a:pt x="30" y="62"/>
                    <a:pt x="30" y="62"/>
                  </a:cubicBezTo>
                  <a:cubicBezTo>
                    <a:pt x="31" y="61"/>
                    <a:pt x="32" y="59"/>
                    <a:pt x="32" y="58"/>
                  </a:cubicBezTo>
                  <a:cubicBezTo>
                    <a:pt x="32" y="54"/>
                    <a:pt x="29" y="51"/>
                    <a:pt x="25" y="51"/>
                  </a:cubicBezTo>
                  <a:moveTo>
                    <a:pt x="91" y="51"/>
                  </a:moveTo>
                  <a:cubicBezTo>
                    <a:pt x="88" y="51"/>
                    <a:pt x="85" y="54"/>
                    <a:pt x="85" y="58"/>
                  </a:cubicBezTo>
                  <a:cubicBezTo>
                    <a:pt x="85" y="59"/>
                    <a:pt x="85" y="61"/>
                    <a:pt x="86" y="62"/>
                  </a:cubicBezTo>
                  <a:cubicBezTo>
                    <a:pt x="86" y="62"/>
                    <a:pt x="86" y="62"/>
                    <a:pt x="86" y="62"/>
                  </a:cubicBezTo>
                  <a:cubicBezTo>
                    <a:pt x="87" y="62"/>
                    <a:pt x="87" y="62"/>
                    <a:pt x="87" y="62"/>
                  </a:cubicBezTo>
                  <a:cubicBezTo>
                    <a:pt x="89" y="65"/>
                    <a:pt x="87" y="66"/>
                    <a:pt x="85" y="66"/>
                  </a:cubicBezTo>
                  <a:cubicBezTo>
                    <a:pt x="67" y="66"/>
                    <a:pt x="67" y="66"/>
                    <a:pt x="67" y="66"/>
                  </a:cubicBezTo>
                  <a:cubicBezTo>
                    <a:pt x="67" y="84"/>
                    <a:pt x="67" y="84"/>
                    <a:pt x="67" y="84"/>
                  </a:cubicBezTo>
                  <a:cubicBezTo>
                    <a:pt x="67" y="86"/>
                    <a:pt x="66" y="87"/>
                    <a:pt x="65" y="87"/>
                  </a:cubicBezTo>
                  <a:cubicBezTo>
                    <a:pt x="65" y="87"/>
                    <a:pt x="64" y="87"/>
                    <a:pt x="63" y="86"/>
                  </a:cubicBezTo>
                  <a:cubicBezTo>
                    <a:pt x="62" y="85"/>
                    <a:pt x="62" y="85"/>
                    <a:pt x="62" y="85"/>
                  </a:cubicBezTo>
                  <a:cubicBezTo>
                    <a:pt x="61" y="84"/>
                    <a:pt x="60" y="84"/>
                    <a:pt x="58" y="84"/>
                  </a:cubicBezTo>
                  <a:cubicBezTo>
                    <a:pt x="55" y="84"/>
                    <a:pt x="52" y="87"/>
                    <a:pt x="52" y="91"/>
                  </a:cubicBezTo>
                  <a:cubicBezTo>
                    <a:pt x="52" y="94"/>
                    <a:pt x="55" y="97"/>
                    <a:pt x="58" y="97"/>
                  </a:cubicBezTo>
                  <a:cubicBezTo>
                    <a:pt x="60" y="97"/>
                    <a:pt x="61" y="97"/>
                    <a:pt x="62" y="96"/>
                  </a:cubicBezTo>
                  <a:cubicBezTo>
                    <a:pt x="63" y="96"/>
                    <a:pt x="63" y="96"/>
                    <a:pt x="63" y="96"/>
                  </a:cubicBezTo>
                  <a:cubicBezTo>
                    <a:pt x="64" y="95"/>
                    <a:pt x="65" y="95"/>
                    <a:pt x="65" y="95"/>
                  </a:cubicBezTo>
                  <a:cubicBezTo>
                    <a:pt x="66" y="95"/>
                    <a:pt x="67" y="96"/>
                    <a:pt x="67" y="97"/>
                  </a:cubicBezTo>
                  <a:cubicBezTo>
                    <a:pt x="67" y="115"/>
                    <a:pt x="67" y="115"/>
                    <a:pt x="67" y="115"/>
                  </a:cubicBezTo>
                  <a:cubicBezTo>
                    <a:pt x="104" y="115"/>
                    <a:pt x="104" y="115"/>
                    <a:pt x="104" y="115"/>
                  </a:cubicBezTo>
                  <a:cubicBezTo>
                    <a:pt x="111" y="115"/>
                    <a:pt x="116" y="110"/>
                    <a:pt x="116" y="103"/>
                  </a:cubicBezTo>
                  <a:cubicBezTo>
                    <a:pt x="116" y="66"/>
                    <a:pt x="116" y="66"/>
                    <a:pt x="116" y="66"/>
                  </a:cubicBezTo>
                  <a:cubicBezTo>
                    <a:pt x="98" y="66"/>
                    <a:pt x="98" y="66"/>
                    <a:pt x="98" y="66"/>
                  </a:cubicBezTo>
                  <a:cubicBezTo>
                    <a:pt x="96" y="66"/>
                    <a:pt x="94" y="65"/>
                    <a:pt x="96" y="62"/>
                  </a:cubicBezTo>
                  <a:cubicBezTo>
                    <a:pt x="97" y="62"/>
                    <a:pt x="97" y="62"/>
                    <a:pt x="97" y="62"/>
                  </a:cubicBezTo>
                  <a:cubicBezTo>
                    <a:pt x="97" y="62"/>
                    <a:pt x="97" y="62"/>
                    <a:pt x="97" y="62"/>
                  </a:cubicBezTo>
                  <a:cubicBezTo>
                    <a:pt x="98" y="61"/>
                    <a:pt x="98" y="59"/>
                    <a:pt x="98" y="58"/>
                  </a:cubicBezTo>
                  <a:cubicBezTo>
                    <a:pt x="98" y="54"/>
                    <a:pt x="95" y="51"/>
                    <a:pt x="91" y="51"/>
                  </a:cubicBezTo>
                  <a:moveTo>
                    <a:pt x="49" y="0"/>
                  </a:moveTo>
                  <a:cubicBezTo>
                    <a:pt x="12" y="0"/>
                    <a:pt x="12" y="0"/>
                    <a:pt x="12" y="0"/>
                  </a:cubicBezTo>
                  <a:cubicBezTo>
                    <a:pt x="6" y="0"/>
                    <a:pt x="0" y="5"/>
                    <a:pt x="0" y="12"/>
                  </a:cubicBezTo>
                  <a:cubicBezTo>
                    <a:pt x="0" y="49"/>
                    <a:pt x="0" y="49"/>
                    <a:pt x="0" y="49"/>
                  </a:cubicBezTo>
                  <a:cubicBezTo>
                    <a:pt x="19" y="49"/>
                    <a:pt x="19" y="49"/>
                    <a:pt x="19" y="49"/>
                  </a:cubicBezTo>
                  <a:cubicBezTo>
                    <a:pt x="19" y="48"/>
                    <a:pt x="19" y="48"/>
                    <a:pt x="19" y="48"/>
                  </a:cubicBezTo>
                  <a:cubicBezTo>
                    <a:pt x="20" y="48"/>
                    <a:pt x="20" y="47"/>
                    <a:pt x="19" y="46"/>
                  </a:cubicBezTo>
                  <a:cubicBezTo>
                    <a:pt x="18" y="45"/>
                    <a:pt x="18" y="45"/>
                    <a:pt x="18" y="45"/>
                  </a:cubicBezTo>
                  <a:cubicBezTo>
                    <a:pt x="17" y="44"/>
                    <a:pt x="17" y="42"/>
                    <a:pt x="17" y="40"/>
                  </a:cubicBezTo>
                  <a:cubicBezTo>
                    <a:pt x="17" y="36"/>
                    <a:pt x="20" y="32"/>
                    <a:pt x="25" y="32"/>
                  </a:cubicBezTo>
                  <a:cubicBezTo>
                    <a:pt x="29" y="32"/>
                    <a:pt x="33" y="36"/>
                    <a:pt x="33" y="40"/>
                  </a:cubicBezTo>
                  <a:cubicBezTo>
                    <a:pt x="33" y="42"/>
                    <a:pt x="32" y="44"/>
                    <a:pt x="31" y="45"/>
                  </a:cubicBezTo>
                  <a:cubicBezTo>
                    <a:pt x="31" y="46"/>
                    <a:pt x="31" y="46"/>
                    <a:pt x="31" y="46"/>
                  </a:cubicBezTo>
                  <a:cubicBezTo>
                    <a:pt x="30" y="47"/>
                    <a:pt x="30" y="48"/>
                    <a:pt x="30" y="48"/>
                  </a:cubicBezTo>
                  <a:cubicBezTo>
                    <a:pt x="31" y="49"/>
                    <a:pt x="31" y="49"/>
                    <a:pt x="31" y="49"/>
                  </a:cubicBezTo>
                  <a:cubicBezTo>
                    <a:pt x="49" y="49"/>
                    <a:pt x="49" y="49"/>
                    <a:pt x="49" y="49"/>
                  </a:cubicBezTo>
                  <a:cubicBezTo>
                    <a:pt x="49" y="30"/>
                    <a:pt x="49" y="30"/>
                    <a:pt x="49" y="30"/>
                  </a:cubicBezTo>
                  <a:cubicBezTo>
                    <a:pt x="49" y="30"/>
                    <a:pt x="49" y="30"/>
                    <a:pt x="49" y="30"/>
                  </a:cubicBezTo>
                  <a:cubicBezTo>
                    <a:pt x="49" y="30"/>
                    <a:pt x="48" y="30"/>
                    <a:pt x="48" y="30"/>
                  </a:cubicBezTo>
                  <a:cubicBezTo>
                    <a:pt x="48" y="30"/>
                    <a:pt x="47" y="30"/>
                    <a:pt x="47" y="30"/>
                  </a:cubicBezTo>
                  <a:cubicBezTo>
                    <a:pt x="46" y="31"/>
                    <a:pt x="46" y="31"/>
                    <a:pt x="46" y="31"/>
                  </a:cubicBezTo>
                  <a:cubicBezTo>
                    <a:pt x="44" y="32"/>
                    <a:pt x="43" y="32"/>
                    <a:pt x="41" y="32"/>
                  </a:cubicBezTo>
                  <a:cubicBezTo>
                    <a:pt x="36" y="32"/>
                    <a:pt x="33" y="29"/>
                    <a:pt x="33" y="24"/>
                  </a:cubicBezTo>
                  <a:cubicBezTo>
                    <a:pt x="33" y="20"/>
                    <a:pt x="36" y="16"/>
                    <a:pt x="41" y="16"/>
                  </a:cubicBezTo>
                  <a:cubicBezTo>
                    <a:pt x="43" y="16"/>
                    <a:pt x="44" y="17"/>
                    <a:pt x="46" y="18"/>
                  </a:cubicBezTo>
                  <a:cubicBezTo>
                    <a:pt x="47" y="18"/>
                    <a:pt x="47" y="18"/>
                    <a:pt x="47" y="18"/>
                  </a:cubicBezTo>
                  <a:cubicBezTo>
                    <a:pt x="47" y="19"/>
                    <a:pt x="48" y="19"/>
                    <a:pt x="48" y="19"/>
                  </a:cubicBezTo>
                  <a:cubicBezTo>
                    <a:pt x="48" y="19"/>
                    <a:pt x="49" y="19"/>
                    <a:pt x="49" y="19"/>
                  </a:cubicBezTo>
                  <a:cubicBezTo>
                    <a:pt x="49" y="19"/>
                    <a:pt x="49" y="19"/>
                    <a:pt x="49" y="19"/>
                  </a:cubicBezTo>
                  <a:cubicBezTo>
                    <a:pt x="49" y="0"/>
                    <a:pt x="49" y="0"/>
                    <a:pt x="49" y="0"/>
                  </a:cubicBezTo>
                </a:path>
              </a:pathLst>
            </a:custGeom>
            <a:solidFill>
              <a:srgbClr val="1E5FAE"/>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微软雅黑" panose="020B0503020204020204" charset="-122"/>
                <a:cs typeface="+mn-cs"/>
              </a:endParaRPr>
            </a:p>
          </p:txBody>
        </p:sp>
        <p:sp>
          <p:nvSpPr>
            <p:cNvPr id="23" name="矩形 22"/>
            <p:cNvSpPr/>
            <p:nvPr/>
          </p:nvSpPr>
          <p:spPr>
            <a:xfrm>
              <a:off x="7226358" y="2167583"/>
              <a:ext cx="1415772" cy="461665"/>
            </a:xfrm>
            <a:prstGeom prst="rect">
              <a:avLst/>
            </a:prstGeom>
          </p:spPr>
          <p:txBody>
            <a:bodyPr wrap="none">
              <a:spAutoFit/>
            </a:bodyPr>
            <a:lstStyle/>
            <a:p>
              <a:r>
                <a:rPr lang="zh-CN" altLang="en-US" sz="2400" dirty="0">
                  <a:solidFill>
                    <a:srgbClr val="1E5FAE"/>
                  </a:solidFill>
                  <a:latin typeface="Arial Rounded MT Bold" panose="020F0704030504030204" pitchFamily="34" charset="0"/>
                </a:rPr>
                <a:t>教师招聘</a:t>
              </a:r>
            </a:p>
          </p:txBody>
        </p:sp>
      </p:grpSp>
      <p:grpSp>
        <p:nvGrpSpPr>
          <p:cNvPr id="12" name="组合 11"/>
          <p:cNvGrpSpPr/>
          <p:nvPr/>
        </p:nvGrpSpPr>
        <p:grpSpPr>
          <a:xfrm>
            <a:off x="516255" y="347345"/>
            <a:ext cx="5579745" cy="1076960"/>
            <a:chOff x="813" y="547"/>
            <a:chExt cx="8787" cy="1696"/>
          </a:xfrm>
        </p:grpSpPr>
        <p:sp>
          <p:nvSpPr>
            <p:cNvPr id="9" name="文本框 8"/>
            <p:cNvSpPr txBox="1"/>
            <p:nvPr/>
          </p:nvSpPr>
          <p:spPr>
            <a:xfrm>
              <a:off x="2309" y="547"/>
              <a:ext cx="7291" cy="1696"/>
            </a:xfrm>
            <a:prstGeom prst="rect">
              <a:avLst/>
            </a:prstGeom>
            <a:noFill/>
          </p:spPr>
          <p:txBody>
            <a:bodyPr wrap="square" rtlCol="0">
              <a:spAutoFit/>
            </a:bodyPr>
            <a:lstStyle/>
            <a:p>
              <a:r>
                <a:rPr lang="en-US" altLang="zh-CN" sz="3200" b="1" dirty="0">
                  <a:solidFill>
                    <a:schemeClr val="bg2">
                      <a:lumMod val="25000"/>
                    </a:schemeClr>
                  </a:solidFill>
                  <a:latin typeface="华文细黑" panose="02010600040101010101" pitchFamily="2" charset="-122"/>
                  <a:ea typeface="华文细黑" panose="02010600040101010101" pitchFamily="2" charset="-122"/>
                </a:rPr>
                <a:t>01/</a:t>
              </a:r>
              <a:r>
                <a:rPr lang="zh-CN" altLang="en-US" sz="3200" b="1" dirty="0">
                  <a:solidFill>
                    <a:schemeClr val="bg2">
                      <a:lumMod val="25000"/>
                    </a:schemeClr>
                  </a:solidFill>
                  <a:latin typeface="华文细黑" panose="02010600040101010101" pitchFamily="2" charset="-122"/>
                  <a:ea typeface="华文细黑" panose="02010600040101010101" pitchFamily="2" charset="-122"/>
                </a:rPr>
                <a:t>高度国际化训练：</a:t>
              </a:r>
              <a:endParaRPr lang="en-US" altLang="zh-CN" sz="3200" b="1" dirty="0">
                <a:solidFill>
                  <a:schemeClr val="bg2">
                    <a:lumMod val="25000"/>
                  </a:schemeClr>
                </a:solidFill>
                <a:latin typeface="华文细黑" panose="02010600040101010101" pitchFamily="2" charset="-122"/>
                <a:ea typeface="华文细黑" panose="02010600040101010101" pitchFamily="2" charset="-122"/>
              </a:endParaRPr>
            </a:p>
            <a:p>
              <a:r>
                <a:rPr lang="en-US" altLang="zh-CN" sz="3200" b="1" dirty="0">
                  <a:solidFill>
                    <a:schemeClr val="bg2">
                      <a:lumMod val="25000"/>
                    </a:schemeClr>
                  </a:solidFill>
                  <a:latin typeface="华文细黑" panose="02010600040101010101" pitchFamily="2" charset="-122"/>
                  <a:ea typeface="华文细黑" panose="02010600040101010101" pitchFamily="2" charset="-122"/>
                </a:rPr>
                <a:t>              </a:t>
              </a:r>
              <a:r>
                <a:rPr lang="zh-CN" altLang="en-US" sz="3200" b="1" dirty="0">
                  <a:solidFill>
                    <a:schemeClr val="bg2">
                      <a:lumMod val="25000"/>
                    </a:schemeClr>
                  </a:solidFill>
                  <a:latin typeface="华文细黑" panose="02010600040101010101" pitchFamily="2" charset="-122"/>
                  <a:ea typeface="华文细黑" panose="02010600040101010101" pitchFamily="2" charset="-122"/>
                </a:rPr>
                <a:t>教员的留学背景</a:t>
              </a:r>
            </a:p>
          </p:txBody>
        </p:sp>
        <p:sp>
          <p:nvSpPr>
            <p:cNvPr id="4" name="椭圆 3"/>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5" name="图片 24"/>
          <p:cNvPicPr>
            <a:picLocks noChangeAspect="1"/>
          </p:cNvPicPr>
          <p:nvPr/>
        </p:nvPicPr>
        <p:blipFill>
          <a:blip r:embed="rId3"/>
          <a:stretch>
            <a:fillRect/>
          </a:stretch>
        </p:blipFill>
        <p:spPr>
          <a:xfrm>
            <a:off x="391444" y="2449314"/>
            <a:ext cx="5234047" cy="3452782"/>
          </a:xfrm>
          <a:prstGeom prst="rect">
            <a:avLst/>
          </a:prstGeom>
        </p:spPr>
      </p:pic>
      <p:pic>
        <p:nvPicPr>
          <p:cNvPr id="44" name="图片 43"/>
          <p:cNvPicPr>
            <a:picLocks noChangeAspect="1"/>
          </p:cNvPicPr>
          <p:nvPr/>
        </p:nvPicPr>
        <p:blipFill>
          <a:blip r:embed="rId4"/>
          <a:stretch>
            <a:fillRect/>
          </a:stretch>
        </p:blipFill>
        <p:spPr>
          <a:xfrm>
            <a:off x="5852159" y="2449313"/>
            <a:ext cx="5904459" cy="3452781"/>
          </a:xfrm>
          <a:prstGeom prst="rect">
            <a:avLst/>
          </a:prstGeom>
        </p:spPr>
      </p:pic>
      <p:sp>
        <p:nvSpPr>
          <p:cNvPr id="13" name="文本框 12">
            <a:extLst>
              <a:ext uri="{FF2B5EF4-FFF2-40B4-BE49-F238E27FC236}">
                <a16:creationId xmlns:a16="http://schemas.microsoft.com/office/drawing/2014/main" id="{940A0473-E4E2-49EA-8149-F9DE7067B634}"/>
              </a:ext>
            </a:extLst>
          </p:cNvPr>
          <p:cNvSpPr txBox="1"/>
          <p:nvPr/>
        </p:nvSpPr>
        <p:spPr>
          <a:xfrm>
            <a:off x="8466773" y="6162050"/>
            <a:ext cx="6097904"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2800" b="1" i="0" u="none" strike="noStrike" kern="1200" cap="none" spc="0" normalizeH="0" baseline="0" noProof="0" smtClean="0">
                <a:ln>
                  <a:noFill/>
                </a:ln>
                <a:solidFill>
                  <a:srgbClr val="5B9BD5">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tabLst/>
                <a:defRPr/>
              </a:pPr>
              <a:t>8</a:t>
            </a:fld>
            <a:endParaRPr kumimoji="0" lang="zh-CN" altLang="en-US" sz="2800" b="1" i="0" u="none" strike="noStrike" kern="1200" cap="none" spc="0" normalizeH="0" baseline="0" noProof="0" dirty="0">
              <a:ln>
                <a:noFill/>
              </a:ln>
              <a:solidFill>
                <a:srgbClr val="5B9BD5">
                  <a:lumMod val="50000"/>
                </a:srgbClr>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000"/>
                                        <p:tgtEl>
                                          <p:spTgt spid="24"/>
                                        </p:tgtEl>
                                        <p:attrNameLst>
                                          <p:attrName>ppt_x</p:attrName>
                                        </p:attrNameLst>
                                      </p:cBhvr>
                                      <p:tavLst>
                                        <p:tav tm="0">
                                          <p:val>
                                            <p:strVal val="#ppt_x-#ppt_w*1.125000"/>
                                          </p:val>
                                        </p:tav>
                                        <p:tav tm="100000">
                                          <p:val>
                                            <p:strVal val="#ppt_x"/>
                                          </p:val>
                                        </p:tav>
                                      </p:tavLst>
                                    </p:anim>
                                    <p:animEffect transition="in" filter="wipe(right)">
                                      <p:cBhvr>
                                        <p:cTn id="8"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516255" y="347345"/>
            <a:ext cx="6534150" cy="604520"/>
            <a:chOff x="813" y="547"/>
            <a:chExt cx="10290" cy="952"/>
          </a:xfrm>
        </p:grpSpPr>
        <p:sp>
          <p:nvSpPr>
            <p:cNvPr id="31" name="文本框 30"/>
            <p:cNvSpPr txBox="1"/>
            <p:nvPr/>
          </p:nvSpPr>
          <p:spPr>
            <a:xfrm>
              <a:off x="2309" y="547"/>
              <a:ext cx="8794" cy="921"/>
            </a:xfrm>
            <a:prstGeom prst="rect">
              <a:avLst/>
            </a:prstGeom>
            <a:noFill/>
          </p:spPr>
          <p:txBody>
            <a:bodyPr wrap="square" rtlCol="0">
              <a:spAutoFit/>
            </a:bodyPr>
            <a:lstStyle/>
            <a:p>
              <a:r>
                <a:rPr lang="en-US" altLang="zh-CN" sz="3200" b="1" dirty="0">
                  <a:solidFill>
                    <a:schemeClr val="bg2">
                      <a:lumMod val="25000"/>
                    </a:schemeClr>
                  </a:solidFill>
                  <a:latin typeface="华文细黑" panose="02010600040101010101" pitchFamily="2" charset="-122"/>
                  <a:ea typeface="华文细黑" panose="02010600040101010101" pitchFamily="2" charset="-122"/>
                </a:rPr>
                <a:t>02/</a:t>
              </a:r>
              <a:r>
                <a:rPr lang="zh-CN" altLang="en-US" sz="3200" b="1" dirty="0">
                  <a:solidFill>
                    <a:schemeClr val="bg2">
                      <a:lumMod val="25000"/>
                    </a:schemeClr>
                  </a:solidFill>
                  <a:latin typeface="华文细黑" panose="02010600040101010101" pitchFamily="2" charset="-122"/>
                  <a:ea typeface="华文细黑" panose="02010600040101010101" pitchFamily="2" charset="-122"/>
                </a:rPr>
                <a:t>国际教育、标准</a:t>
              </a:r>
            </a:p>
          </p:txBody>
        </p:sp>
        <p:sp>
          <p:nvSpPr>
            <p:cNvPr id="32" name="椭圆 31"/>
            <p:cNvSpPr>
              <a:spLocks noChangeAspect="1"/>
            </p:cNvSpPr>
            <p:nvPr/>
          </p:nvSpPr>
          <p:spPr>
            <a:xfrm>
              <a:off x="1459" y="547"/>
              <a:ext cx="952" cy="952"/>
            </a:xfrm>
            <a:prstGeom prst="ellipse">
              <a:avLst/>
            </a:prstGeom>
            <a:gradFill>
              <a:gsLst>
                <a:gs pos="0">
                  <a:srgbClr val="8FB4E1">
                    <a:alpha val="90000"/>
                  </a:srgbClr>
                </a:gs>
                <a:gs pos="33000">
                  <a:srgbClr val="306BB2">
                    <a:alpha val="81000"/>
                  </a:srgbClr>
                </a:gs>
                <a:gs pos="100000">
                  <a:srgbClr val="275791"/>
                </a:gs>
              </a:gsLst>
              <a:lin ang="6000000" scaled="0"/>
            </a:gra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a:spLocks noChangeAspect="1"/>
            </p:cNvSpPr>
            <p:nvPr/>
          </p:nvSpPr>
          <p:spPr>
            <a:xfrm>
              <a:off x="813" y="547"/>
              <a:ext cx="952" cy="952"/>
            </a:xfrm>
            <a:prstGeom prst="ellipse">
              <a:avLst/>
            </a:prstGeom>
            <a:solidFill>
              <a:srgbClr val="B0DCEA"/>
            </a:solidFill>
            <a:ln>
              <a:noFill/>
            </a:ln>
            <a:effectLst>
              <a:outerShdw blurRad="190500" dist="38100" dir="2700000" sx="101000" sy="101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文本框 43"/>
          <p:cNvSpPr txBox="1"/>
          <p:nvPr/>
        </p:nvSpPr>
        <p:spPr>
          <a:xfrm>
            <a:off x="1120774" y="1321103"/>
            <a:ext cx="9134395" cy="3415030"/>
          </a:xfrm>
          <a:prstGeom prst="rect">
            <a:avLst/>
          </a:prstGeom>
          <a:noFill/>
        </p:spPr>
        <p:txBody>
          <a:bodyPr wrap="square">
            <a:spAutoFit/>
          </a:bodyPr>
          <a:lstStyle/>
          <a:p>
            <a:r>
              <a:rPr lang="zh-CN" altLang="en-US" sz="2400" b="1" dirty="0"/>
              <a:t>        这类新现象的一个很好的例子是，大量学习好的中国高等院校和高等院校学生选择出国留学，特别是日本、欧洲以及美国。</a:t>
            </a:r>
            <a:endParaRPr lang="en-US" altLang="zh-CN" sz="2400" b="1" dirty="0"/>
          </a:p>
          <a:p>
            <a:r>
              <a:rPr lang="zh-CN" altLang="en-US" sz="2400" b="1" dirty="0"/>
              <a:t>        如今，</a:t>
            </a:r>
            <a:r>
              <a:rPr lang="en-US" altLang="zh-CN" sz="2400" b="1" dirty="0"/>
              <a:t>60</a:t>
            </a:r>
            <a:r>
              <a:rPr lang="zh-CN" altLang="en-US" sz="2400" b="1" dirty="0"/>
              <a:t>万中国留学生是当代中国留学生队伍中规模最大的一支，而在中国大学入学的</a:t>
            </a:r>
            <a:r>
              <a:rPr lang="en-US" altLang="zh-CN" sz="2400" b="1" dirty="0"/>
              <a:t>2000</a:t>
            </a:r>
            <a:r>
              <a:rPr lang="zh-CN" altLang="en-US" sz="2400" b="1" dirty="0"/>
              <a:t>万中国学生中，只有</a:t>
            </a:r>
            <a:r>
              <a:rPr lang="en-US" altLang="zh-CN" sz="2400" b="1" dirty="0"/>
              <a:t>3%</a:t>
            </a:r>
            <a:r>
              <a:rPr lang="zh-CN" altLang="en-US" sz="2400" b="1" dirty="0"/>
              <a:t>是中国留学生。相比之下，我们现在知道（</a:t>
            </a:r>
            <a:r>
              <a:rPr lang="en-US" altLang="zh-CN" sz="2400" b="1" dirty="0"/>
              <a:t>CUSD-OS</a:t>
            </a:r>
            <a:r>
              <a:rPr lang="zh-CN" altLang="en-US" sz="2400" b="1" dirty="0"/>
              <a:t>）在</a:t>
            </a:r>
            <a:r>
              <a:rPr lang="en-US" altLang="zh-CN" sz="2400" b="1" dirty="0"/>
              <a:t>1912</a:t>
            </a:r>
            <a:r>
              <a:rPr lang="zh-CN" altLang="en-US" sz="2400" b="1" dirty="0"/>
              <a:t>年至</a:t>
            </a:r>
            <a:r>
              <a:rPr lang="en-US" altLang="zh-CN" sz="2400" b="1" dirty="0"/>
              <a:t>1952</a:t>
            </a:r>
            <a:r>
              <a:rPr lang="zh-CN" altLang="en-US" sz="2400" b="1" dirty="0"/>
              <a:t>年间在国外学习的</a:t>
            </a:r>
            <a:r>
              <a:rPr lang="en-US" altLang="zh-CN" sz="2400" b="1" dirty="0"/>
              <a:t>6</a:t>
            </a:r>
            <a:r>
              <a:rPr lang="zh-CN" altLang="en-US" sz="2400" b="1" dirty="0"/>
              <a:t>万多名中国学生占这一时期所有中国大学生的六分之一，无论是国内还是国际学生。而且超过</a:t>
            </a:r>
            <a:r>
              <a:rPr lang="en-US" altLang="zh-CN" sz="2400" b="1" dirty="0"/>
              <a:t>5%</a:t>
            </a:r>
            <a:r>
              <a:rPr lang="zh-CN" altLang="en-US" sz="2400" b="1" dirty="0"/>
              <a:t>的中国大学本科生（主要来自最著名的大学）在国外继续接受正规教育。其中，</a:t>
            </a:r>
            <a:r>
              <a:rPr lang="en-US" altLang="zh-CN" sz="2400" b="1" dirty="0"/>
              <a:t>4-5000</a:t>
            </a:r>
            <a:r>
              <a:rPr lang="zh-CN" altLang="en-US" sz="2400" b="1" dirty="0"/>
              <a:t>人获得了博士学位，超过</a:t>
            </a:r>
            <a:r>
              <a:rPr lang="en-US" altLang="zh-CN" sz="2400" b="1" dirty="0"/>
              <a:t>10000</a:t>
            </a:r>
            <a:r>
              <a:rPr lang="zh-CN" altLang="en-US" sz="2400" b="1" dirty="0"/>
              <a:t>人获得了硕士或高等教育后专业学位。</a:t>
            </a:r>
          </a:p>
        </p:txBody>
      </p:sp>
      <p:sp>
        <p:nvSpPr>
          <p:cNvPr id="8" name="文本框 7">
            <a:extLst>
              <a:ext uri="{FF2B5EF4-FFF2-40B4-BE49-F238E27FC236}">
                <a16:creationId xmlns:a16="http://schemas.microsoft.com/office/drawing/2014/main" id="{CB2C7984-AFDE-4C68-90C5-9BD58EB5D6A2}"/>
              </a:ext>
            </a:extLst>
          </p:cNvPr>
          <p:cNvSpPr txBox="1"/>
          <p:nvPr/>
        </p:nvSpPr>
        <p:spPr>
          <a:xfrm>
            <a:off x="8535353" y="6104900"/>
            <a:ext cx="6097904"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49AE70B2-8BF9-45C0-BB95-33D1B9D3A854}" type="slidenum">
              <a:rPr kumimoji="0" lang="zh-CN" altLang="en-US" sz="2800" b="1" i="0" u="none" strike="noStrike" kern="1200" cap="none" spc="0" normalizeH="0" baseline="0" noProof="0" smtClean="0">
                <a:ln>
                  <a:noFill/>
                </a:ln>
                <a:solidFill>
                  <a:srgbClr val="5B9BD5">
                    <a:lumMod val="50000"/>
                  </a:srgbClr>
                </a:solidFill>
                <a:effectLst/>
                <a:uLnTx/>
                <a:uFillTx/>
                <a:latin typeface="黑体" panose="02010609060101010101" pitchFamily="49" charset="-122"/>
                <a:ea typeface="黑体" panose="02010609060101010101" pitchFamily="49" charset="-122"/>
                <a:cs typeface="+mn-cs"/>
              </a:rPr>
              <a:pPr marL="0" marR="0" lvl="0" indent="0" algn="ctr" defTabSz="457200" rtl="0" eaLnBrk="1" fontAlgn="auto" latinLnBrk="0" hangingPunct="1">
                <a:lnSpc>
                  <a:spcPct val="100000"/>
                </a:lnSpc>
                <a:spcBef>
                  <a:spcPts val="0"/>
                </a:spcBef>
                <a:spcAft>
                  <a:spcPts val="0"/>
                </a:spcAft>
                <a:buClrTx/>
                <a:buSzTx/>
                <a:buFontTx/>
                <a:buNone/>
                <a:tabLst/>
                <a:defRPr/>
              </a:pPr>
              <a:t>9</a:t>
            </a:fld>
            <a:endParaRPr kumimoji="0" lang="zh-CN" altLang="en-US" sz="2800" b="1" i="0" u="none" strike="noStrike" kern="1200" cap="none" spc="0" normalizeH="0" baseline="0" noProof="0" dirty="0">
              <a:ln>
                <a:noFill/>
              </a:ln>
              <a:solidFill>
                <a:srgbClr val="5B9BD5">
                  <a:lumMod val="50000"/>
                </a:srgbClr>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Tm="3000">
        <p14:ripple/>
      </p:transition>
    </mc:Choice>
    <mc:Fallback xmlns="">
      <p:transition spd="slow" advTm="3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水彩风通用商务总结"/>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 name="KSO_WM_TEMPLATE_TOPIC_ID" val="2869567"/>
  <p:tag name="KSO_WM_TEMPLATE_OUTLINE_ID" val="6"/>
  <p:tag name="KSO_WM_TEMPLATE_SCENE_ID" val="1"/>
  <p:tag name="KSO_WM_TEMPLATE_JOB_ID" val="6"/>
  <p:tag name="KSO_WM_TEMPLATE_TOPIC_DEFAULT" val="0"/>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4.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 name="KSO_WM_TEMPLATE_TOPIC_ID" val="2869567"/>
  <p:tag name="KSO_WM_TEMPLATE_OUTLINE_ID" val="6"/>
  <p:tag name="KSO_WM_TEMPLATE_SCENE_ID" val="1"/>
  <p:tag name="KSO_WM_TEMPLATE_JOB_ID" val="6"/>
  <p:tag name="KSO_WM_TEMPLATE_TOPIC_DEFAULT" val="0"/>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heme/theme1.xml><?xml version="1.0" encoding="utf-8"?>
<a:theme xmlns:a="http://schemas.openxmlformats.org/drawingml/2006/main" name="Office Theme">
  <a:themeElements>
    <a:clrScheme name="自定义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79646"/>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自定义 214">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356</TotalTime>
  <Words>4291</Words>
  <Application>Microsoft Office PowerPoint</Application>
  <PresentationFormat>宽屏</PresentationFormat>
  <Paragraphs>277</Paragraphs>
  <Slides>41</Slides>
  <Notes>39</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41</vt:i4>
      </vt:variant>
    </vt:vector>
  </HeadingPairs>
  <TitlesOfParts>
    <vt:vector size="57" baseType="lpstr">
      <vt:lpstr>Avenir LT Std 65 Medium</vt:lpstr>
      <vt:lpstr>Gill Sans</vt:lpstr>
      <vt:lpstr>Neutra Text Light SC</vt:lpstr>
      <vt:lpstr>等线</vt:lpstr>
      <vt:lpstr>等线 Light</vt:lpstr>
      <vt:lpstr>黑体</vt:lpstr>
      <vt:lpstr>华文细黑</vt:lpstr>
      <vt:lpstr>微软雅黑</vt:lpstr>
      <vt:lpstr>Arial</vt:lpstr>
      <vt:lpstr>Arial Rounded MT Bold</vt:lpstr>
      <vt:lpstr>Broadway</vt:lpstr>
      <vt:lpstr>Calibri</vt:lpstr>
      <vt:lpstr>Calibri Light</vt:lpstr>
      <vt:lpstr>Roboto Condensed Light</vt:lpstr>
      <vt:lpstr>Office Theme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水彩风通用商务总结</dc:title>
  <dc:creator>WIN7</dc:creator>
  <cp:lastModifiedBy>2631522932@qq.com</cp:lastModifiedBy>
  <cp:revision>103</cp:revision>
  <dcterms:created xsi:type="dcterms:W3CDTF">2017-08-18T03:02:00Z</dcterms:created>
  <dcterms:modified xsi:type="dcterms:W3CDTF">2022-04-11T12:25:38Z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2052-11.1.0.11566</vt:lpwstr>
  </property>
  <property fmtid="{D5CDD505-2E9C-101B-9397-08002B2CF9AE}" pid="3" name="KSORubyTemplateID">
    <vt:lpwstr>2</vt:lpwstr>
  </property>
  <property fmtid="{D5CDD505-2E9C-101B-9397-08002B2CF9AE}" pid="4" name="ICV">
    <vt:lpwstr>11A00D4F23A74FF5A85FD69317BCFE4D</vt:lpwstr>
  </property>
</Properties>
</file>